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nk Free" panose="03080402000500000000" pitchFamily="66" charset="0"/>
      <p:regular r:id="rId27"/>
    </p:embeddedFont>
    <p:embeddedFont>
      <p:font typeface="Kristen ITC" panose="03050502040202030202" pitchFamily="66" charset="0"/>
      <p:regular r:id="rId28"/>
    </p:embeddedFont>
    <p:embeddedFont>
      <p:font typeface="Lobster"/>
      <p:regular r:id="rId29"/>
    </p:embeddedFont>
    <p:embeddedFont>
      <p:font typeface="Amatic SC" panose="020B0604020202020204" charset="-79"/>
      <p:bold r:id="rId30"/>
    </p:embeddedFont>
    <p:embeddedFont>
      <p:font typeface="Jokerman" panose="04090605060D06020702" pitchFamily="82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4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9997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eac605f36_2_38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392" cy="4114781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3eac605f36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688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eac605f36_2_115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392" cy="4114781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3eac605f36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741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eac605f36_0_116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400" cy="4114800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3eac605f3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131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eac605f36_0_50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400" cy="4114800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3eac605f3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490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eac605f36_0_147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400" cy="4114800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3eac605f3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4696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eac605f36_0_139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400" cy="4114800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3eac605f36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120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eac605f36_0_167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400" cy="4114800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eac605f3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579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eac605f36_0_176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400" cy="4114800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3eac605f36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6453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eac605f36_0_185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400" cy="4114800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3eac605f3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043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eac605f36_0_192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400" cy="4114800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eac605f36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633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eac605f36_0_199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400" cy="4114800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3eac605f36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78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eac605f36_2_109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392" cy="4114781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eac605f36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85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eac605f36_2_133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392" cy="4114781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eac605f36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26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ac605f36_0_34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400" cy="4114800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3eac605f3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55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eac605f36_0_84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400" cy="4114800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eac605f3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643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ac605f36_0_42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400" cy="4114800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3eac605f3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519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eac605f36_0_105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400" cy="4114800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eac605f3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36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eac605f36_0_58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400" cy="4114800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eac605f3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279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eac605f36_0_94:notes"/>
          <p:cNvSpPr txBox="1">
            <a:spLocks noGrp="1"/>
          </p:cNvSpPr>
          <p:nvPr>
            <p:ph type="body" idx="1"/>
          </p:nvPr>
        </p:nvSpPr>
        <p:spPr>
          <a:xfrm>
            <a:off x="685797" y="4343391"/>
            <a:ext cx="5486400" cy="4114800"/>
          </a:xfrm>
          <a:prstGeom prst="rect">
            <a:avLst/>
          </a:prstGeom>
        </p:spPr>
        <p:txBody>
          <a:bodyPr spcFirstLastPara="1" wrap="square" lIns="60700" tIns="60700" rIns="60700" bIns="60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eac605f3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6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235958" y="155336"/>
            <a:ext cx="6926839" cy="479617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4498116" y="2248747"/>
            <a:ext cx="3549551" cy="1843422"/>
          </a:xfrm>
          <a:custGeom>
            <a:avLst/>
            <a:gdLst/>
            <a:ahLst/>
            <a:cxnLst/>
            <a:rect l="0" t="0" r="0" b="0"/>
            <a:pathLst>
              <a:path w="5048250" h="3495675" extrusionOk="0">
                <a:moveTo>
                  <a:pt x="5047767" y="3495636"/>
                </a:moveTo>
                <a:lnTo>
                  <a:pt x="0" y="3495636"/>
                </a:lnTo>
                <a:lnTo>
                  <a:pt x="0" y="0"/>
                </a:lnTo>
                <a:lnTo>
                  <a:pt x="5047767" y="0"/>
                </a:lnTo>
                <a:lnTo>
                  <a:pt x="5047767" y="3495636"/>
                </a:lnTo>
                <a:close/>
              </a:path>
            </a:pathLst>
          </a:custGeom>
          <a:solidFill>
            <a:srgbClr val="2C144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287152" y="4400718"/>
            <a:ext cx="642938" cy="39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2700" marR="0" lvl="0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marR="0" lvl="1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marR="0" lvl="2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marR="0" lvl="3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marR="0" lvl="4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marR="0" lvl="5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marR="0" lvl="6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marR="0" lvl="7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marR="0" lvl="8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993218" y="878791"/>
            <a:ext cx="5157563" cy="131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200" b="0" i="0" u="none" strike="noStrike" cap="none">
                <a:solidFill>
                  <a:srgbClr val="2C14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287152" y="4400718"/>
            <a:ext cx="642938" cy="39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2700" marR="0" lvl="0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marR="0" lvl="1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marR="0" lvl="2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marR="0" lvl="3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marR="0" lvl="4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marR="0" lvl="5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marR="0" lvl="6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marR="0" lvl="7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marR="0" lvl="8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200" b="0" i="0" u="none" strike="noStrike" cap="none">
                <a:solidFill>
                  <a:srgbClr val="2C14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287152" y="4400718"/>
            <a:ext cx="642938" cy="39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2700" marR="0" lvl="0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marR="0" lvl="1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marR="0" lvl="2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marR="0" lvl="3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marR="0" lvl="4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marR="0" lvl="5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marR="0" lvl="6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marR="0" lvl="7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marR="0" lvl="8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993218" y="878791"/>
            <a:ext cx="5157563" cy="131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200" b="0" i="0" u="none" strike="noStrike" cap="none">
                <a:solidFill>
                  <a:srgbClr val="2C14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287152" y="4400718"/>
            <a:ext cx="642938" cy="39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2700" marR="0" lvl="0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marR="0" lvl="1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marR="0" lvl="2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marR="0" lvl="3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marR="0" lvl="4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marR="0" lvl="5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marR="0" lvl="6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marR="0" lvl="7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marR="0" lvl="8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993218" y="878791"/>
            <a:ext cx="5157563" cy="131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200" b="0" i="0" u="none" strike="noStrike" cap="none">
                <a:solidFill>
                  <a:srgbClr val="2C14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8287152" y="4400718"/>
            <a:ext cx="642938" cy="39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2700" marR="0" lvl="0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marR="0" lvl="1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marR="0" lvl="2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marR="0" lvl="3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marR="0" lvl="4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marR="0" lvl="5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marR="0" lvl="6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marR="0" lvl="7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marR="0" lvl="8" indent="0" algn="r" rtl="1">
              <a:lnSpc>
                <a:spcPct val="93809"/>
              </a:lnSpc>
              <a:spcBef>
                <a:spcPts val="0"/>
              </a:spcBef>
              <a:buNone/>
              <a:defRPr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0671" y="0"/>
            <a:ext cx="9123015" cy="5134459"/>
          </a:xfrm>
          <a:custGeom>
            <a:avLst/>
            <a:gdLst/>
            <a:ahLst/>
            <a:cxnLst/>
            <a:rect l="0" t="0" r="0" b="0"/>
            <a:pathLst>
              <a:path w="12974955" h="9736455" extrusionOk="0">
                <a:moveTo>
                  <a:pt x="0" y="9735997"/>
                </a:moveTo>
                <a:lnTo>
                  <a:pt x="12974447" y="9735997"/>
                </a:lnTo>
                <a:lnTo>
                  <a:pt x="12974447" y="0"/>
                </a:lnTo>
                <a:lnTo>
                  <a:pt x="0" y="0"/>
                </a:lnTo>
                <a:lnTo>
                  <a:pt x="0" y="9735997"/>
                </a:lnTo>
                <a:close/>
              </a:path>
            </a:pathLst>
          </a:custGeom>
          <a:solidFill>
            <a:srgbClr val="5AE6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7971835" y="4365237"/>
            <a:ext cx="1161306" cy="374712"/>
          </a:xfrm>
          <a:custGeom>
            <a:avLst/>
            <a:gdLst/>
            <a:ahLst/>
            <a:cxnLst/>
            <a:rect l="0" t="0" r="0" b="0"/>
            <a:pathLst>
              <a:path w="1651634" h="710565" extrusionOk="0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2C144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993218" y="878791"/>
            <a:ext cx="5157563" cy="131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200" b="0" i="0" u="none" strike="noStrike" cap="none">
                <a:solidFill>
                  <a:srgbClr val="2C14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287152" y="4400718"/>
            <a:ext cx="642938" cy="39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2700" marR="0" lvl="0" indent="0" algn="r" rtl="1">
              <a:lnSpc>
                <a:spcPct val="93809"/>
              </a:lnSpc>
              <a:spcBef>
                <a:spcPts val="0"/>
              </a:spcBef>
              <a:buNone/>
              <a:defRPr sz="3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marR="0" lvl="1" indent="0" algn="r" rtl="1">
              <a:lnSpc>
                <a:spcPct val="93809"/>
              </a:lnSpc>
              <a:spcBef>
                <a:spcPts val="0"/>
              </a:spcBef>
              <a:buNone/>
              <a:defRPr sz="3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marR="0" lvl="2" indent="0" algn="r" rtl="1">
              <a:lnSpc>
                <a:spcPct val="93809"/>
              </a:lnSpc>
              <a:spcBef>
                <a:spcPts val="0"/>
              </a:spcBef>
              <a:buNone/>
              <a:defRPr sz="3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marR="0" lvl="3" indent="0" algn="r" rtl="1">
              <a:lnSpc>
                <a:spcPct val="93809"/>
              </a:lnSpc>
              <a:spcBef>
                <a:spcPts val="0"/>
              </a:spcBef>
              <a:buNone/>
              <a:defRPr sz="3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marR="0" lvl="4" indent="0" algn="r" rtl="1">
              <a:lnSpc>
                <a:spcPct val="93809"/>
              </a:lnSpc>
              <a:spcBef>
                <a:spcPts val="0"/>
              </a:spcBef>
              <a:buNone/>
              <a:defRPr sz="3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marR="0" lvl="5" indent="0" algn="r" rtl="1">
              <a:lnSpc>
                <a:spcPct val="93809"/>
              </a:lnSpc>
              <a:spcBef>
                <a:spcPts val="0"/>
              </a:spcBef>
              <a:buNone/>
              <a:defRPr sz="3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marR="0" lvl="6" indent="0" algn="r" rtl="1">
              <a:lnSpc>
                <a:spcPct val="93809"/>
              </a:lnSpc>
              <a:spcBef>
                <a:spcPts val="0"/>
              </a:spcBef>
              <a:buNone/>
              <a:defRPr sz="3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marR="0" lvl="7" indent="0" algn="r" rtl="1">
              <a:lnSpc>
                <a:spcPct val="93809"/>
              </a:lnSpc>
              <a:spcBef>
                <a:spcPts val="0"/>
              </a:spcBef>
              <a:buNone/>
              <a:defRPr sz="3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marR="0" lvl="8" indent="0" algn="r" rtl="1">
              <a:lnSpc>
                <a:spcPct val="93809"/>
              </a:lnSpc>
              <a:spcBef>
                <a:spcPts val="0"/>
              </a:spcBef>
              <a:buNone/>
              <a:defRPr sz="3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hyperlink" Target="https://www.facebook.com/NewsChannelIL/videos/10155859504037523/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l="8076" r="3951" b="204"/>
          <a:stretch/>
        </p:blipFill>
        <p:spPr>
          <a:xfrm>
            <a:off x="0" y="-43004"/>
            <a:ext cx="9144000" cy="518650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/>
          <p:nvPr/>
        </p:nvSpPr>
        <p:spPr>
          <a:xfrm>
            <a:off x="15039" y="-36327"/>
            <a:ext cx="9144000" cy="5162907"/>
          </a:xfrm>
          <a:prstGeom prst="rect">
            <a:avLst/>
          </a:prstGeom>
          <a:solidFill>
            <a:srgbClr val="2C144F">
              <a:alpha val="67058"/>
            </a:srgbClr>
          </a:solidFill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7982685" y="4408600"/>
            <a:ext cx="1160273" cy="374823"/>
          </a:xfrm>
          <a:custGeom>
            <a:avLst/>
            <a:gdLst/>
            <a:ahLst/>
            <a:cxnLst/>
            <a:rect l="0" t="0" r="0" b="0"/>
            <a:pathLst>
              <a:path w="1651634" h="710565" extrusionOk="0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5AE6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8287152" y="4400718"/>
            <a:ext cx="642938" cy="39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9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fld id="{00000000-1234-1234-1234-123412341234}" type="slidenum">
              <a:rPr lang="en" sz="3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3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2138" y="1706409"/>
            <a:ext cx="1996380" cy="1429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2263550" y="274625"/>
            <a:ext cx="5285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latin typeface="Amatic SC"/>
                <a:ea typeface="Amatic SC"/>
                <a:cs typeface="Amatic SC"/>
                <a:sym typeface="Amatic SC"/>
              </a:rPr>
              <a:t>שפה </a:t>
            </a:r>
            <a:endParaRPr sz="9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1078" y="120551"/>
            <a:ext cx="785709" cy="56257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 txBox="1"/>
          <p:nvPr/>
        </p:nvSpPr>
        <p:spPr>
          <a:xfrm>
            <a:off x="1825453" y="2420057"/>
            <a:ext cx="2478656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91" name="Google Shape;191;p28"/>
          <p:cNvSpPr/>
          <p:nvPr/>
        </p:nvSpPr>
        <p:spPr>
          <a:xfrm>
            <a:off x="7669800" y="4252200"/>
            <a:ext cx="1474200" cy="780000"/>
          </a:xfrm>
          <a:prstGeom prst="rect">
            <a:avLst/>
          </a:prstGeom>
          <a:solidFill>
            <a:srgbClr val="5AE6DC"/>
          </a:solidFill>
          <a:ln w="9525" cap="flat" cmpd="sng">
            <a:solidFill>
              <a:srgbClr val="5AE6DC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0" dist="19050" dir="5400000" algn="bl" rotWithShape="0">
              <a:srgbClr val="5AE6DC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1188350" y="1645275"/>
            <a:ext cx="6360300" cy="2738400"/>
          </a:xfrm>
          <a:prstGeom prst="rect">
            <a:avLst/>
          </a:prstGeom>
          <a:solidFill>
            <a:srgbClr val="5AE6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זמנים, סביל/פעיל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שימוש ב-#האשטגים קבועים 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להימנע מקיצורים לא מוכרים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אותם מסרים- פלטפורמות שונות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/>
          <p:nvPr/>
        </p:nvSpPr>
        <p:spPr>
          <a:xfrm>
            <a:off x="201872" y="120601"/>
            <a:ext cx="6965100" cy="49023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710" y="120551"/>
            <a:ext cx="841831" cy="60275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>
            <a:spLocks noGrp="1"/>
          </p:cNvSpPr>
          <p:nvPr>
            <p:ph type="title" idx="4294967295"/>
          </p:nvPr>
        </p:nvSpPr>
        <p:spPr>
          <a:xfrm>
            <a:off x="474975" y="573100"/>
            <a:ext cx="31023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bad idea</a:t>
            </a:r>
            <a:endParaRPr sz="9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0" name="Google Shape;200;p29"/>
          <p:cNvPicPr preferRelativeResize="0"/>
          <p:nvPr/>
        </p:nvPicPr>
        <p:blipFill rotWithShape="1">
          <a:blip r:embed="rId4">
            <a:alphaModFix/>
          </a:blip>
          <a:srcRect t="15792" b="5947"/>
          <a:stretch/>
        </p:blipFill>
        <p:spPr>
          <a:xfrm>
            <a:off x="3101828" y="573100"/>
            <a:ext cx="2787497" cy="13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>
            <a:spLocks noGrp="1"/>
          </p:cNvSpPr>
          <p:nvPr>
            <p:ph type="title" idx="4294967295"/>
          </p:nvPr>
        </p:nvSpPr>
        <p:spPr>
          <a:xfrm>
            <a:off x="6139450" y="643325"/>
            <a:ext cx="31023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Good idea</a:t>
            </a:r>
            <a:endParaRPr sz="9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2" name="Google Shape;202;p29"/>
          <p:cNvPicPr preferRelativeResize="0"/>
          <p:nvPr/>
        </p:nvPicPr>
        <p:blipFill rotWithShape="1">
          <a:blip r:embed="rId5">
            <a:alphaModFix/>
          </a:blip>
          <a:srcRect l="3230" t="-2313" r="-3229" b="12995"/>
          <a:stretch/>
        </p:blipFill>
        <p:spPr>
          <a:xfrm>
            <a:off x="4889514" y="2008900"/>
            <a:ext cx="4352235" cy="255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6">
            <a:alphaModFix/>
          </a:blip>
          <a:srcRect l="-1970" t="49397" r="1970" b="806"/>
          <a:stretch/>
        </p:blipFill>
        <p:spPr>
          <a:xfrm>
            <a:off x="0" y="1968474"/>
            <a:ext cx="4619625" cy="25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2263550" y="274625"/>
            <a:ext cx="5285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latin typeface="Amatic SC"/>
                <a:ea typeface="Amatic SC"/>
                <a:cs typeface="Amatic SC"/>
                <a:sym typeface="Amatic SC"/>
              </a:rPr>
              <a:t>ענייניות</a:t>
            </a:r>
            <a:endParaRPr sz="9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9" name="Google Shape;20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1078" y="120551"/>
            <a:ext cx="785709" cy="56257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/>
          <p:nvPr/>
        </p:nvSpPr>
        <p:spPr>
          <a:xfrm>
            <a:off x="1825453" y="2420057"/>
            <a:ext cx="2478600" cy="20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211" name="Google Shape;211;p30"/>
          <p:cNvSpPr/>
          <p:nvPr/>
        </p:nvSpPr>
        <p:spPr>
          <a:xfrm>
            <a:off x="7669800" y="4252200"/>
            <a:ext cx="1474200" cy="780000"/>
          </a:xfrm>
          <a:prstGeom prst="rect">
            <a:avLst/>
          </a:prstGeom>
          <a:solidFill>
            <a:srgbClr val="5AE6DC"/>
          </a:solidFill>
          <a:ln w="9525" cap="flat" cmpd="sng">
            <a:solidFill>
              <a:srgbClr val="5AE6DC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0" dist="19050" dir="5400000" algn="bl" rotWithShape="0">
              <a:srgbClr val="5AE6DC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788200" y="1645275"/>
            <a:ext cx="6760500" cy="2738400"/>
          </a:xfrm>
          <a:prstGeom prst="rect">
            <a:avLst/>
          </a:prstGeom>
          <a:solidFill>
            <a:srgbClr val="5AE6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"דברו חד חלק" - צמצום מסרים, לפתוח בבשורה. 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כל דבר שדורש קריאה ארוכה - לקשר דרך לינק מקוצר (גם מעלה את הכניסות לאתר).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/>
          <p:nvPr/>
        </p:nvSpPr>
        <p:spPr>
          <a:xfrm>
            <a:off x="232172" y="120551"/>
            <a:ext cx="6965100" cy="49023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710" y="120551"/>
            <a:ext cx="841831" cy="60275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>
            <a:spLocks noGrp="1"/>
          </p:cNvSpPr>
          <p:nvPr>
            <p:ph type="title" idx="4294967295"/>
          </p:nvPr>
        </p:nvSpPr>
        <p:spPr>
          <a:xfrm>
            <a:off x="2263550" y="198425"/>
            <a:ext cx="5285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פלטפורמות תוכן</a:t>
            </a:r>
            <a:endParaRPr sz="9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 idx="4294967295"/>
          </p:nvPr>
        </p:nvSpPr>
        <p:spPr>
          <a:xfrm>
            <a:off x="1576400" y="1846400"/>
            <a:ext cx="6023700" cy="28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5AE6DC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פלייבאז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5AE6DC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מג'יסטו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5AE6DC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Top 5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5AE6DC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GIPHY 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2384700" y="683125"/>
            <a:ext cx="5285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latin typeface="Amatic SC"/>
                <a:ea typeface="Amatic SC"/>
                <a:cs typeface="Amatic SC"/>
                <a:sym typeface="Amatic SC"/>
              </a:rPr>
              <a:t>שימו עין </a:t>
            </a:r>
            <a:endParaRPr sz="9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26" name="Google Shape;22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1078" y="120551"/>
            <a:ext cx="785709" cy="56257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/>
        </p:nvSpPr>
        <p:spPr>
          <a:xfrm>
            <a:off x="1825453" y="2420057"/>
            <a:ext cx="2478600" cy="20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228" name="Google Shape;228;p32"/>
          <p:cNvSpPr/>
          <p:nvPr/>
        </p:nvSpPr>
        <p:spPr>
          <a:xfrm>
            <a:off x="7669800" y="4252200"/>
            <a:ext cx="1474200" cy="780000"/>
          </a:xfrm>
          <a:prstGeom prst="rect">
            <a:avLst/>
          </a:prstGeom>
          <a:solidFill>
            <a:srgbClr val="5AE6DC"/>
          </a:solidFill>
          <a:ln w="9525" cap="flat" cmpd="sng">
            <a:solidFill>
              <a:srgbClr val="5AE6DC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0" dist="19050" dir="5400000" algn="bl" rotWithShape="0">
              <a:srgbClr val="5AE6DC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1350575" y="1759150"/>
            <a:ext cx="6760500" cy="2738400"/>
          </a:xfrm>
          <a:prstGeom prst="rect">
            <a:avLst/>
          </a:prstGeom>
          <a:solidFill>
            <a:srgbClr val="5AE6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זכויות יוצרים וקרדיט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שימוש במאגרי תמונות חינמיים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הגרלות ותחרויות - היבטים משפטיים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30" name="Google Shape;23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850" y="375674"/>
            <a:ext cx="3935850" cy="21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2384700" y="683125"/>
            <a:ext cx="5285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latin typeface="Amatic SC"/>
                <a:ea typeface="Amatic SC"/>
                <a:cs typeface="Amatic SC"/>
                <a:sym typeface="Amatic SC"/>
              </a:rPr>
              <a:t>ממליצים לבקר...</a:t>
            </a:r>
            <a:endParaRPr sz="9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36" name="Google Shape;23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1078" y="120551"/>
            <a:ext cx="785709" cy="56257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/>
        </p:nvSpPr>
        <p:spPr>
          <a:xfrm>
            <a:off x="1825453" y="2420057"/>
            <a:ext cx="2478600" cy="20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238" name="Google Shape;238;p33"/>
          <p:cNvSpPr/>
          <p:nvPr/>
        </p:nvSpPr>
        <p:spPr>
          <a:xfrm>
            <a:off x="7669800" y="4252200"/>
            <a:ext cx="1474200" cy="780000"/>
          </a:xfrm>
          <a:prstGeom prst="rect">
            <a:avLst/>
          </a:prstGeom>
          <a:solidFill>
            <a:srgbClr val="5AE6DC"/>
          </a:solidFill>
          <a:ln w="9525" cap="flat" cmpd="sng">
            <a:solidFill>
              <a:srgbClr val="5AE6DC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0" dist="19050" dir="5400000" algn="bl" rotWithShape="0">
              <a:srgbClr val="5AE6DC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1350575" y="1759150"/>
            <a:ext cx="6760500" cy="2738400"/>
          </a:xfrm>
          <a:prstGeom prst="rect">
            <a:avLst/>
          </a:prstGeom>
          <a:solidFill>
            <a:srgbClr val="5AE6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 dirty="0" smtClean="0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גיקטיים</a:t>
            </a:r>
            <a:r>
              <a:rPr lang="he-IL" sz="3600" b="1" dirty="0" smtClean="0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,</a:t>
            </a:r>
            <a:r>
              <a:rPr lang="en-US" sz="3600" b="1" dirty="0" smtClean="0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 TGSPOT</a:t>
            </a:r>
            <a:r>
              <a:rPr lang="he-IL" sz="3600" b="1" dirty="0" smtClean="0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, </a:t>
            </a:r>
            <a:endParaRPr sz="3600" b="1" dirty="0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he-IL" sz="3600" b="1" dirty="0" smtClean="0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קבוצת </a:t>
            </a:r>
            <a:r>
              <a:rPr lang="he-IL" sz="3600" b="1" dirty="0" err="1" smtClean="0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פייסבוק</a:t>
            </a:r>
            <a:r>
              <a:rPr lang="he-IL" sz="3600" b="1" dirty="0" smtClean="0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lang="en" sz="3600" b="1" dirty="0" smtClean="0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מנהלי </a:t>
            </a:r>
            <a:r>
              <a:rPr lang="en" sz="3600" b="1" dirty="0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שיווק </a:t>
            </a:r>
            <a:r>
              <a:rPr lang="en" sz="3600" b="1" dirty="0" smtClean="0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מצייצים</a:t>
            </a:r>
            <a:endParaRPr sz="3600" b="1" dirty="0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/>
          <p:nvPr/>
        </p:nvSpPr>
        <p:spPr>
          <a:xfrm>
            <a:off x="232172" y="120551"/>
            <a:ext cx="6965100" cy="49023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710" y="120551"/>
            <a:ext cx="841831" cy="60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762" y="-50"/>
            <a:ext cx="91647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4"/>
          <p:cNvSpPr txBox="1">
            <a:spLocks noGrp="1"/>
          </p:cNvSpPr>
          <p:nvPr>
            <p:ph type="title" idx="4294967295"/>
          </p:nvPr>
        </p:nvSpPr>
        <p:spPr>
          <a:xfrm>
            <a:off x="3466900" y="-132900"/>
            <a:ext cx="5285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solidFill>
                  <a:srgbClr val="FFD966"/>
                </a:solidFill>
                <a:latin typeface="Amatic SC"/>
                <a:ea typeface="Amatic SC"/>
                <a:cs typeface="Amatic SC"/>
                <a:sym typeface="Amatic SC"/>
              </a:rPr>
              <a:t>והמיתוג, מה איתו?</a:t>
            </a:r>
            <a:endParaRPr sz="900" b="1">
              <a:solidFill>
                <a:srgbClr val="FFD966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/>
          <p:nvPr/>
        </p:nvSpPr>
        <p:spPr>
          <a:xfrm>
            <a:off x="232172" y="120551"/>
            <a:ext cx="6965100" cy="49023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710" y="120551"/>
            <a:ext cx="841831" cy="60275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5"/>
          <p:cNvSpPr txBox="1">
            <a:spLocks noGrp="1"/>
          </p:cNvSpPr>
          <p:nvPr>
            <p:ph type="title" idx="4294967295"/>
          </p:nvPr>
        </p:nvSpPr>
        <p:spPr>
          <a:xfrm>
            <a:off x="2263550" y="198425"/>
            <a:ext cx="5285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מודעות ופרסומים</a:t>
            </a:r>
            <a:endParaRPr sz="9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5" name="Google Shape;255;p35"/>
          <p:cNvSpPr txBox="1">
            <a:spLocks noGrp="1"/>
          </p:cNvSpPr>
          <p:nvPr>
            <p:ph type="title" idx="4294967295"/>
          </p:nvPr>
        </p:nvSpPr>
        <p:spPr>
          <a:xfrm>
            <a:off x="1576400" y="1846400"/>
            <a:ext cx="6023700" cy="28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5AE6DC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שמירה על שפה גרפית ברורה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5AE6DC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לוגו אגודה ולוגו שותפים בעיצוב היררכי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5AE6DC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הקפדה על נראות אחידה בכל הפרסומים: דפי לוגו, מעטפות, חותמות במייל, כרטיסי ביקור, מחברות, פולדרים וכדו'.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/>
          <p:nvPr/>
        </p:nvSpPr>
        <p:spPr>
          <a:xfrm>
            <a:off x="232172" y="120551"/>
            <a:ext cx="6965100" cy="49023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710" y="120551"/>
            <a:ext cx="841831" cy="60275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6"/>
          <p:cNvSpPr txBox="1">
            <a:spLocks noGrp="1"/>
          </p:cNvSpPr>
          <p:nvPr>
            <p:ph type="title" idx="4294967295"/>
          </p:nvPr>
        </p:nvSpPr>
        <p:spPr>
          <a:xfrm>
            <a:off x="2263550" y="198425"/>
            <a:ext cx="5285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אירועים</a:t>
            </a:r>
            <a:endParaRPr sz="9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63" name="Google Shape;263;p36"/>
          <p:cNvSpPr txBox="1">
            <a:spLocks noGrp="1"/>
          </p:cNvSpPr>
          <p:nvPr>
            <p:ph type="title" idx="4294967295"/>
          </p:nvPr>
        </p:nvSpPr>
        <p:spPr>
          <a:xfrm>
            <a:off x="1606700" y="1553350"/>
            <a:ext cx="6023700" cy="28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5AE6DC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בדיקה ורישום כלל אמצעי המיתוג לפחות 3 שבועות לפני מועד האירוע.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5AE6DC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שימוש באמצעי מיתוג: שמשוניות, דגלים, רולאפים, תאורה, אביזרי ישיבה וכו'.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5AE6DC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תיחום האירוע בהתאם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/>
          <p:nvPr/>
        </p:nvSpPr>
        <p:spPr>
          <a:xfrm>
            <a:off x="232172" y="120551"/>
            <a:ext cx="6965100" cy="49023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710" y="120551"/>
            <a:ext cx="841831" cy="60275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7"/>
          <p:cNvSpPr txBox="1">
            <a:spLocks noGrp="1"/>
          </p:cNvSpPr>
          <p:nvPr>
            <p:ph type="title" idx="4294967295"/>
          </p:nvPr>
        </p:nvSpPr>
        <p:spPr>
          <a:xfrm>
            <a:off x="2263550" y="198425"/>
            <a:ext cx="5285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סושיאל וצילום</a:t>
            </a:r>
            <a:endParaRPr sz="9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71" name="Google Shape;271;p37"/>
          <p:cNvSpPr txBox="1">
            <a:spLocks noGrp="1"/>
          </p:cNvSpPr>
          <p:nvPr>
            <p:ph type="title" idx="4294967295"/>
          </p:nvPr>
        </p:nvSpPr>
        <p:spPr>
          <a:xfrm>
            <a:off x="1606700" y="1553350"/>
            <a:ext cx="6023700" cy="28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5AE6DC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חותמת לוגו וצלם לתמונות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5AE6DC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שימוש בגרידים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5AE6DC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אלמנטים מיתוגיים בתוך התוכן (האריה של תל חי, הגמל של בן גוריון…)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5778" y="201401"/>
            <a:ext cx="785709" cy="56257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3605874" y="3593775"/>
            <a:ext cx="4186997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351C75"/>
                </a:solidFill>
                <a:latin typeface="Jokerman" panose="04090605060D06020702" pitchFamily="82" charset="0"/>
                <a:ea typeface="Lobster"/>
                <a:cs typeface="Lobster"/>
                <a:sym typeface="Lobster"/>
              </a:rPr>
              <a:t>Creative</a:t>
            </a:r>
            <a:endParaRPr sz="7200" b="1" dirty="0">
              <a:solidFill>
                <a:srgbClr val="351C75"/>
              </a:solidFill>
              <a:latin typeface="Jokerman" panose="04090605060D06020702" pitchFamily="82" charset="0"/>
              <a:ea typeface="Lobster"/>
              <a:cs typeface="Lobster"/>
              <a:sym typeface="Lobster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1652599" y="1785775"/>
            <a:ext cx="4356013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351C75"/>
                </a:solidFill>
                <a:latin typeface="Ink Free" panose="03080402000500000000" pitchFamily="66" charset="0"/>
                <a:ea typeface="Lobster"/>
                <a:cs typeface="Lobster"/>
                <a:sym typeface="Lobster"/>
              </a:rPr>
              <a:t>Branding</a:t>
            </a:r>
            <a:endParaRPr sz="7200" b="1" dirty="0">
              <a:solidFill>
                <a:srgbClr val="351C75"/>
              </a:solidFill>
              <a:latin typeface="Ink Free" panose="03080402000500000000" pitchFamily="66" charset="0"/>
              <a:ea typeface="Lobster"/>
              <a:cs typeface="Lobster"/>
              <a:sym typeface="Lobster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407750" y="306053"/>
            <a:ext cx="4068716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351C75"/>
                </a:solidFill>
                <a:latin typeface="Kristen ITC" panose="03050502040202030202" pitchFamily="66" charset="0"/>
                <a:ea typeface="Lobster"/>
                <a:cs typeface="Lobster"/>
                <a:sym typeface="Lobster"/>
              </a:rPr>
              <a:t>Content</a:t>
            </a:r>
            <a:endParaRPr sz="7200" b="1" dirty="0">
              <a:solidFill>
                <a:srgbClr val="351C75"/>
              </a:solidFill>
              <a:latin typeface="Kristen ITC" panose="03050502040202030202" pitchFamily="66" charset="0"/>
              <a:ea typeface="Lobster"/>
              <a:cs typeface="Lobster"/>
              <a:sym typeface="Lobster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8613" y="1429575"/>
            <a:ext cx="2826762" cy="22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/>
          <p:nvPr/>
        </p:nvSpPr>
        <p:spPr>
          <a:xfrm>
            <a:off x="7669800" y="4322950"/>
            <a:ext cx="1474200" cy="780000"/>
          </a:xfrm>
          <a:prstGeom prst="rect">
            <a:avLst/>
          </a:prstGeom>
          <a:solidFill>
            <a:srgbClr val="5AE6DC"/>
          </a:solidFill>
          <a:ln w="9525" cap="flat" cmpd="sng">
            <a:solidFill>
              <a:srgbClr val="5AE6DC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0" dist="19050" dir="5400000" algn="bl" rotWithShape="0">
              <a:srgbClr val="5AE6DC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232172" y="120551"/>
            <a:ext cx="6965100" cy="49023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710" y="120551"/>
            <a:ext cx="841831" cy="602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>
            <a:spLocks noGrp="1"/>
          </p:cNvSpPr>
          <p:nvPr>
            <p:ph type="title" idx="4294967295"/>
          </p:nvPr>
        </p:nvSpPr>
        <p:spPr>
          <a:xfrm>
            <a:off x="2263550" y="198425"/>
            <a:ext cx="5285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איך יוצרים תוכן נכון?</a:t>
            </a:r>
            <a:endParaRPr sz="9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1900" y="1797225"/>
            <a:ext cx="707400" cy="7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419249" y="1836375"/>
            <a:ext cx="12915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ענייניות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3525" y="2294250"/>
            <a:ext cx="707400" cy="7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4078649" y="2444800"/>
            <a:ext cx="12915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יצירתיות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9425" y="3634500"/>
            <a:ext cx="785700" cy="78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1333099" y="3791100"/>
            <a:ext cx="12915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קהל היעד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53200" y="1636450"/>
            <a:ext cx="707400" cy="7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6665549" y="1675600"/>
            <a:ext cx="12915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שפה 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39051" y="3871600"/>
            <a:ext cx="642950" cy="642950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2C144F">
                <a:alpha val="52999"/>
              </a:srgbClr>
            </a:outerShdw>
          </a:effectLst>
        </p:spPr>
      </p:pic>
      <p:sp>
        <p:nvSpPr>
          <p:cNvPr id="123" name="Google Shape;123;p21"/>
          <p:cNvSpPr txBox="1"/>
          <p:nvPr/>
        </p:nvSpPr>
        <p:spPr>
          <a:xfrm>
            <a:off x="5573124" y="3878525"/>
            <a:ext cx="12915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קונטקסט</a:t>
            </a:r>
            <a:endParaRPr sz="36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2263550" y="274625"/>
            <a:ext cx="5285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latin typeface="Amatic SC"/>
                <a:ea typeface="Amatic SC"/>
                <a:cs typeface="Amatic SC"/>
                <a:sym typeface="Amatic SC"/>
              </a:rPr>
              <a:t>קונטקסט</a:t>
            </a:r>
            <a:endParaRPr sz="9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1078" y="120551"/>
            <a:ext cx="785709" cy="56257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1825453" y="2420057"/>
            <a:ext cx="2478600" cy="20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31" name="Google Shape;131;p22"/>
          <p:cNvSpPr/>
          <p:nvPr/>
        </p:nvSpPr>
        <p:spPr>
          <a:xfrm>
            <a:off x="7669800" y="4252200"/>
            <a:ext cx="1474200" cy="780000"/>
          </a:xfrm>
          <a:prstGeom prst="rect">
            <a:avLst/>
          </a:prstGeom>
          <a:solidFill>
            <a:srgbClr val="5AE6DC"/>
          </a:solidFill>
          <a:ln w="9525" cap="flat" cmpd="sng">
            <a:solidFill>
              <a:srgbClr val="5AE6DC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0" dist="19050" dir="5400000" algn="bl" rotWithShape="0">
              <a:srgbClr val="5AE6DC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788200" y="1645275"/>
            <a:ext cx="6760500" cy="2738400"/>
          </a:xfrm>
          <a:prstGeom prst="rect">
            <a:avLst/>
          </a:prstGeom>
          <a:solidFill>
            <a:srgbClr val="5AE6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להיות מחוברים: מה קורה בקמפוס? בארץ? בעולם? 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הקשרים לסטודנט הקצה, לא לעובד אגודה.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להפוך את הלימון ללימונדה! 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/>
          <p:nvPr/>
        </p:nvSpPr>
        <p:spPr>
          <a:xfrm>
            <a:off x="201872" y="120601"/>
            <a:ext cx="6965100" cy="49023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710" y="120551"/>
            <a:ext cx="841831" cy="6027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>
            <a:spLocks noGrp="1"/>
          </p:cNvSpPr>
          <p:nvPr>
            <p:ph type="title" idx="4294967295"/>
          </p:nvPr>
        </p:nvSpPr>
        <p:spPr>
          <a:xfrm>
            <a:off x="464875" y="219425"/>
            <a:ext cx="31023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bad idea</a:t>
            </a:r>
            <a:endParaRPr sz="9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4">
            <a:alphaModFix/>
          </a:blip>
          <a:srcRect t="26412" b="12645"/>
          <a:stretch/>
        </p:blipFill>
        <p:spPr>
          <a:xfrm>
            <a:off x="2940150" y="212738"/>
            <a:ext cx="2787501" cy="103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>
            <a:spLocks noGrp="1"/>
          </p:cNvSpPr>
          <p:nvPr>
            <p:ph type="title" idx="4294967295"/>
          </p:nvPr>
        </p:nvSpPr>
        <p:spPr>
          <a:xfrm>
            <a:off x="5987050" y="338525"/>
            <a:ext cx="31023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Good idea</a:t>
            </a:r>
            <a:endParaRPr sz="9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4624" y="1938149"/>
            <a:ext cx="5014174" cy="2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 rotWithShape="1">
          <a:blip r:embed="rId6">
            <a:alphaModFix/>
          </a:blip>
          <a:srcRect b="16051"/>
          <a:stretch/>
        </p:blipFill>
        <p:spPr>
          <a:xfrm>
            <a:off x="111200" y="1315032"/>
            <a:ext cx="3001349" cy="3970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2263550" y="274625"/>
            <a:ext cx="5285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latin typeface="Amatic SC"/>
                <a:ea typeface="Amatic SC"/>
                <a:cs typeface="Amatic SC"/>
                <a:sym typeface="Amatic SC"/>
              </a:rPr>
              <a:t>יצירתיות</a:t>
            </a:r>
            <a:endParaRPr sz="9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1078" y="120551"/>
            <a:ext cx="785709" cy="5625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1825453" y="2420057"/>
            <a:ext cx="2478600" cy="20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51" name="Google Shape;151;p24"/>
          <p:cNvSpPr/>
          <p:nvPr/>
        </p:nvSpPr>
        <p:spPr>
          <a:xfrm>
            <a:off x="7669800" y="4252200"/>
            <a:ext cx="1474200" cy="780000"/>
          </a:xfrm>
          <a:prstGeom prst="rect">
            <a:avLst/>
          </a:prstGeom>
          <a:solidFill>
            <a:srgbClr val="5AE6DC"/>
          </a:solidFill>
          <a:ln w="9525" cap="flat" cmpd="sng">
            <a:solidFill>
              <a:srgbClr val="5AE6DC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0" dist="19050" dir="5400000" algn="bl" rotWithShape="0">
              <a:srgbClr val="5AE6DC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788200" y="1645275"/>
            <a:ext cx="6760500" cy="2738400"/>
          </a:xfrm>
          <a:prstGeom prst="rect">
            <a:avLst/>
          </a:prstGeom>
          <a:solidFill>
            <a:srgbClr val="5AE6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שילוב אלמנטים שקשורים לאגודה בתוכן שגרתי. 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גיוון באופן הפרסום: סרטונים, TOP 5, תמונות.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יצירת תוכן אינטראקטיבי: חידונים, תחרויות, משחקים.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R.T.M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201872" y="120601"/>
            <a:ext cx="6965100" cy="49023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710" y="120551"/>
            <a:ext cx="841831" cy="60275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>
            <a:spLocks noGrp="1"/>
          </p:cNvSpPr>
          <p:nvPr>
            <p:ph type="title" idx="4294967295"/>
          </p:nvPr>
        </p:nvSpPr>
        <p:spPr>
          <a:xfrm>
            <a:off x="464875" y="219425"/>
            <a:ext cx="31023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bad idea</a:t>
            </a:r>
            <a:endParaRPr sz="9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 rotWithShape="1">
          <a:blip r:embed="rId4">
            <a:alphaModFix/>
          </a:blip>
          <a:srcRect t="26412" b="12645"/>
          <a:stretch/>
        </p:blipFill>
        <p:spPr>
          <a:xfrm>
            <a:off x="2940150" y="212738"/>
            <a:ext cx="2787501" cy="103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>
            <a:spLocks noGrp="1"/>
          </p:cNvSpPr>
          <p:nvPr>
            <p:ph type="title" idx="4294967295"/>
          </p:nvPr>
        </p:nvSpPr>
        <p:spPr>
          <a:xfrm>
            <a:off x="5987050" y="338525"/>
            <a:ext cx="31023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Good idea</a:t>
            </a:r>
            <a:endParaRPr sz="9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2" name="Google Shape;162;p2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377" y="1493225"/>
            <a:ext cx="2847075" cy="301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92575" y="1404279"/>
            <a:ext cx="4594324" cy="34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2263550" y="274625"/>
            <a:ext cx="5285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latin typeface="Amatic SC"/>
                <a:ea typeface="Amatic SC"/>
                <a:cs typeface="Amatic SC"/>
                <a:sym typeface="Amatic SC"/>
              </a:rPr>
              <a:t>קהל היעד</a:t>
            </a:r>
            <a:endParaRPr sz="9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1078" y="120551"/>
            <a:ext cx="785709" cy="56257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/>
        </p:nvSpPr>
        <p:spPr>
          <a:xfrm>
            <a:off x="1825453" y="2420057"/>
            <a:ext cx="2478600" cy="20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71" name="Google Shape;171;p26"/>
          <p:cNvSpPr/>
          <p:nvPr/>
        </p:nvSpPr>
        <p:spPr>
          <a:xfrm>
            <a:off x="7669800" y="4252200"/>
            <a:ext cx="1474200" cy="780000"/>
          </a:xfrm>
          <a:prstGeom prst="rect">
            <a:avLst/>
          </a:prstGeom>
          <a:solidFill>
            <a:srgbClr val="5AE6DC"/>
          </a:solidFill>
          <a:ln w="9525" cap="flat" cmpd="sng">
            <a:solidFill>
              <a:srgbClr val="5AE6DC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0" dist="19050" dir="5400000" algn="bl" rotWithShape="0">
              <a:srgbClr val="5AE6DC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788200" y="1645275"/>
            <a:ext cx="6760500" cy="2738400"/>
          </a:xfrm>
          <a:prstGeom prst="rect">
            <a:avLst/>
          </a:prstGeom>
          <a:solidFill>
            <a:srgbClr val="5AE6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למי פונים? מה ההיכרות של הקהל עם התוכן עד כה?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כל דבר שדורש קריאה ארוכה - לקשר דרך לינק מקוצר (גם מעלה את הכניסות לאתר).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הבנת צרכים: מה הסטודנטים מחפשים?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2C144F"/>
              </a:buClr>
              <a:buSzPts val="3600"/>
              <a:buFont typeface="Amatic SC"/>
              <a:buChar char="●"/>
            </a:pPr>
            <a:r>
              <a:rPr lang="en" sz="3600" b="1">
                <a:solidFill>
                  <a:srgbClr val="2C144F"/>
                </a:solidFill>
                <a:latin typeface="Amatic SC"/>
                <a:ea typeface="Amatic SC"/>
                <a:cs typeface="Amatic SC"/>
                <a:sym typeface="Amatic SC"/>
              </a:rPr>
              <a:t>סטודנטים אוהבים לראות את עצמם- צלמו ותייגו!</a:t>
            </a: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C144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>
            <a:off x="201872" y="120601"/>
            <a:ext cx="6965100" cy="49023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710" y="120551"/>
            <a:ext cx="841831" cy="60275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>
            <a:spLocks noGrp="1"/>
          </p:cNvSpPr>
          <p:nvPr>
            <p:ph type="title" idx="4294967295"/>
          </p:nvPr>
        </p:nvSpPr>
        <p:spPr>
          <a:xfrm>
            <a:off x="474975" y="573100"/>
            <a:ext cx="31023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bad idea</a:t>
            </a:r>
            <a:endParaRPr sz="9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4">
            <a:alphaModFix/>
          </a:blip>
          <a:srcRect t="15792" b="5947"/>
          <a:stretch/>
        </p:blipFill>
        <p:spPr>
          <a:xfrm>
            <a:off x="3101828" y="573100"/>
            <a:ext cx="2787497" cy="13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>
            <a:spLocks noGrp="1"/>
          </p:cNvSpPr>
          <p:nvPr>
            <p:ph type="title" idx="4294967295"/>
          </p:nvPr>
        </p:nvSpPr>
        <p:spPr>
          <a:xfrm>
            <a:off x="6139450" y="643325"/>
            <a:ext cx="31023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>
                <a:solidFill>
                  <a:srgbClr val="5AE6DC"/>
                </a:solidFill>
                <a:latin typeface="Amatic SC"/>
                <a:ea typeface="Amatic SC"/>
                <a:cs typeface="Amatic SC"/>
                <a:sym typeface="Amatic SC"/>
              </a:rPr>
              <a:t>Good idea</a:t>
            </a:r>
            <a:endParaRPr sz="900" b="1">
              <a:solidFill>
                <a:srgbClr val="5AE6D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7574" y="2018999"/>
            <a:ext cx="5014174" cy="2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725" y="1948571"/>
            <a:ext cx="4048849" cy="3016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5846</TotalTime>
  <Words>310</Words>
  <Application>Microsoft Office PowerPoint</Application>
  <PresentationFormat>‫הצגה על המסך (16:9)</PresentationFormat>
  <Paragraphs>67</Paragraphs>
  <Slides>19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19</vt:i4>
      </vt:variant>
    </vt:vector>
  </HeadingPairs>
  <TitlesOfParts>
    <vt:vector size="28" baseType="lpstr">
      <vt:lpstr>Calibri</vt:lpstr>
      <vt:lpstr>Ink Free</vt:lpstr>
      <vt:lpstr>Kristen ITC</vt:lpstr>
      <vt:lpstr>Lobster</vt:lpstr>
      <vt:lpstr>Arial</vt:lpstr>
      <vt:lpstr>Amatic SC</vt:lpstr>
      <vt:lpstr>Jokerman</vt:lpstr>
      <vt:lpstr>Simple Light</vt:lpstr>
      <vt:lpstr>Office Theme</vt:lpstr>
      <vt:lpstr>מצגת של PowerPoint</vt:lpstr>
      <vt:lpstr>מצגת של PowerPoint</vt:lpstr>
      <vt:lpstr>איך יוצרים תוכן נכון?</vt:lpstr>
      <vt:lpstr>קונטקסט</vt:lpstr>
      <vt:lpstr>bad idea</vt:lpstr>
      <vt:lpstr>יצירתיות</vt:lpstr>
      <vt:lpstr>bad idea</vt:lpstr>
      <vt:lpstr>קהל היעד</vt:lpstr>
      <vt:lpstr>bad idea</vt:lpstr>
      <vt:lpstr>שפה </vt:lpstr>
      <vt:lpstr>bad idea</vt:lpstr>
      <vt:lpstr>ענייניות</vt:lpstr>
      <vt:lpstr>פלטפורמות תוכן</vt:lpstr>
      <vt:lpstr>שימו עין </vt:lpstr>
      <vt:lpstr>ממליצים לבקר...</vt:lpstr>
      <vt:lpstr>והמיתוג, מה איתו?</vt:lpstr>
      <vt:lpstr>מודעות ופרסומים</vt:lpstr>
      <vt:lpstr>אירועים</vt:lpstr>
      <vt:lpstr>סושיאל וצילום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Liza</dc:creator>
  <cp:lastModifiedBy>Liza</cp:lastModifiedBy>
  <cp:revision>4</cp:revision>
  <dcterms:modified xsi:type="dcterms:W3CDTF">2018-08-12T09:07:40Z</dcterms:modified>
</cp:coreProperties>
</file>