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65" r:id="rId4"/>
    <p:sldId id="260" r:id="rId5"/>
    <p:sldId id="262" r:id="rId6"/>
    <p:sldId id="263" r:id="rId7"/>
    <p:sldId id="264" r:id="rId8"/>
    <p:sldId id="259" r:id="rId9"/>
    <p:sldId id="257"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4"/>
    <p:restoredTop sz="78733"/>
  </p:normalViewPr>
  <p:slideViewPr>
    <p:cSldViewPr snapToGrid="0" snapToObjects="1">
      <p:cViewPr varScale="1">
        <p:scale>
          <a:sx n="48" d="100"/>
          <a:sy n="48" d="100"/>
        </p:scale>
        <p:origin x="200"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A494C-A619-554A-84F1-35815470C6DC}" type="datetimeFigureOut">
              <a:rPr lang="en-US" smtClean="0"/>
              <a:t>8/13/18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F4B26-C369-454F-8B67-465F0F689019}" type="slidenum">
              <a:rPr lang="en-US" smtClean="0"/>
              <a:t>‹#›</a:t>
            </a:fld>
            <a:endParaRPr lang="en-US"/>
          </a:p>
        </p:txBody>
      </p:sp>
    </p:spTree>
    <p:extLst>
      <p:ext uri="{BB962C8B-B14F-4D97-AF65-F5344CB8AC3E}">
        <p14:creationId xmlns:p14="http://schemas.microsoft.com/office/powerpoint/2010/main" val="145062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r>
              <a:rPr lang="he-IL" dirty="0"/>
              <a:t>הרצאה יובל </a:t>
            </a:r>
            <a:r>
              <a:rPr lang="he-IL" dirty="0" err="1"/>
              <a:t>שטלריד</a:t>
            </a:r>
            <a:r>
              <a:rPr lang="he-IL" dirty="0"/>
              <a:t> סמינר התאחדות הסטודנטים- איך משנים את שוק השכירות</a:t>
            </a:r>
            <a:endParaRPr lang="en-US" dirty="0"/>
          </a:p>
        </p:txBody>
      </p:sp>
      <p:sp>
        <p:nvSpPr>
          <p:cNvPr id="4" name="Slide Number Placeholder 3"/>
          <p:cNvSpPr>
            <a:spLocks noGrp="1"/>
          </p:cNvSpPr>
          <p:nvPr>
            <p:ph type="sldNum" sz="quarter" idx="10"/>
          </p:nvPr>
        </p:nvSpPr>
        <p:spPr/>
        <p:txBody>
          <a:bodyPr/>
          <a:lstStyle/>
          <a:p>
            <a:fld id="{E85F4B26-C369-454F-8B67-465F0F689019}" type="slidenum">
              <a:rPr lang="en-US" smtClean="0"/>
              <a:t>1</a:t>
            </a:fld>
            <a:endParaRPr lang="en-US"/>
          </a:p>
        </p:txBody>
      </p:sp>
    </p:spTree>
    <p:extLst>
      <p:ext uri="{BB962C8B-B14F-4D97-AF65-F5344CB8AC3E}">
        <p14:creationId xmlns:p14="http://schemas.microsoft.com/office/powerpoint/2010/main" val="129488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הייתי סטודנט לתואר ראשון לא מבין הרבה בעולם הזה.</a:t>
            </a:r>
          </a:p>
          <a:p>
            <a:r>
              <a:rPr lang="he-IL" dirty="0"/>
              <a:t>אמנת שוכרי הדירות</a:t>
            </a:r>
          </a:p>
          <a:p>
            <a:r>
              <a:rPr lang="he-IL" dirty="0"/>
              <a:t>בניה של קבוצה של מנהיגים בכל הארץ</a:t>
            </a:r>
            <a:endParaRPr lang="en-US" dirty="0"/>
          </a:p>
        </p:txBody>
      </p:sp>
      <p:sp>
        <p:nvSpPr>
          <p:cNvPr id="4" name="Slide Number Placeholder 3"/>
          <p:cNvSpPr>
            <a:spLocks noGrp="1"/>
          </p:cNvSpPr>
          <p:nvPr>
            <p:ph type="sldNum" sz="quarter" idx="10"/>
          </p:nvPr>
        </p:nvSpPr>
        <p:spPr/>
        <p:txBody>
          <a:bodyPr/>
          <a:lstStyle/>
          <a:p>
            <a:fld id="{E85F4B26-C369-454F-8B67-465F0F689019}" type="slidenum">
              <a:rPr lang="en-US" smtClean="0"/>
              <a:t>2</a:t>
            </a:fld>
            <a:endParaRPr lang="en-US"/>
          </a:p>
        </p:txBody>
      </p:sp>
    </p:spTree>
    <p:extLst>
      <p:ext uri="{BB962C8B-B14F-4D97-AF65-F5344CB8AC3E}">
        <p14:creationId xmlns:p14="http://schemas.microsoft.com/office/powerpoint/2010/main" val="225918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r>
              <a:rPr lang="he-IL" dirty="0"/>
              <a:t>הנתונים לקוחים מאתר </a:t>
            </a:r>
            <a:r>
              <a:rPr lang="he-IL" dirty="0" err="1"/>
              <a:t>הלמ״ס</a:t>
            </a:r>
            <a:r>
              <a:rPr lang="he-IL" dirty="0"/>
              <a:t> נכון ל2015</a:t>
            </a:r>
          </a:p>
          <a:p>
            <a:pPr marL="0" algn="r" defTabSz="914400" rtl="1" eaLnBrk="1" latinLnBrk="0" hangingPunct="1"/>
            <a:r>
              <a:rPr lang="he-IL" dirty="0"/>
              <a:t>הנתון של 59% לקוח מהדוקטורט של עור רז דרור בדוקטורט שלו מהאוניברסיטה העברית</a:t>
            </a:r>
          </a:p>
          <a:p>
            <a:pPr marL="0" algn="r" defTabSz="914400" rtl="1" eaLnBrk="1" latinLnBrk="0" hangingPunct="1"/>
            <a:r>
              <a:rPr lang="he-IL" dirty="0"/>
              <a:t>לדבר על מחקר </a:t>
            </a:r>
            <a:r>
              <a:rPr lang="en-US" dirty="0"/>
              <a:t>moving to </a:t>
            </a:r>
            <a:r>
              <a:rPr lang="en-US" dirty="0" err="1"/>
              <a:t>oporttuinity</a:t>
            </a:r>
            <a:r>
              <a:rPr lang="he-IL" dirty="0"/>
              <a:t>-</a:t>
            </a:r>
            <a:r>
              <a:rPr lang="he-IL" dirty="0" err="1"/>
              <a:t>mto</a:t>
            </a:r>
            <a:endParaRPr lang="en-US" dirty="0"/>
          </a:p>
        </p:txBody>
      </p:sp>
      <p:sp>
        <p:nvSpPr>
          <p:cNvPr id="4" name="Slide Number Placeholder 3"/>
          <p:cNvSpPr>
            <a:spLocks noGrp="1"/>
          </p:cNvSpPr>
          <p:nvPr>
            <p:ph type="sldNum" sz="quarter" idx="10"/>
          </p:nvPr>
        </p:nvSpPr>
        <p:spPr/>
        <p:txBody>
          <a:bodyPr/>
          <a:lstStyle/>
          <a:p>
            <a:fld id="{E85F4B26-C369-454F-8B67-465F0F689019}" type="slidenum">
              <a:rPr lang="en-US" smtClean="0"/>
              <a:t>4</a:t>
            </a:fld>
            <a:endParaRPr lang="en-US"/>
          </a:p>
        </p:txBody>
      </p:sp>
    </p:spTree>
    <p:extLst>
      <p:ext uri="{BB962C8B-B14F-4D97-AF65-F5344CB8AC3E}">
        <p14:creationId xmlns:p14="http://schemas.microsoft.com/office/powerpoint/2010/main" val="362433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E85F4B26-C369-454F-8B67-465F0F689019}" type="slidenum">
              <a:rPr lang="en-US" smtClean="0"/>
              <a:t>5</a:t>
            </a:fld>
            <a:endParaRPr lang="en-US"/>
          </a:p>
        </p:txBody>
      </p:sp>
    </p:spTree>
    <p:extLst>
      <p:ext uri="{BB962C8B-B14F-4D97-AF65-F5344CB8AC3E}">
        <p14:creationId xmlns:p14="http://schemas.microsoft.com/office/powerpoint/2010/main" val="98810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-הדוח טוען כי הרגולציה על  הקשר בין השוכר למשכיר דלה מדי בהשוואה לכלל המדינות, והגישה הליברלית הישראלית יוצרת מצב לא אופטימלי לשוק השכירות.</a:t>
            </a:r>
          </a:p>
          <a:p>
            <a:pPr algn="r" rtl="1"/>
            <a:r>
              <a:rPr lang="he-IL" dirty="0"/>
              <a:t>-החקיקה הקיימת(בזמן שנכתב הדוח) מדברת על שמירת הקניין של המשכיר ותו לו. </a:t>
            </a:r>
          </a:p>
          <a:p>
            <a:pPr algn="r" rtl="1"/>
            <a:r>
              <a:rPr lang="he-IL" dirty="0"/>
              <a:t>הדבר יוצר מצב שמערכת היחסים בין השוכר למשכיר אינה מוגנת בחקיקה כפי שקיים ברוב מדינות </a:t>
            </a:r>
            <a:r>
              <a:rPr lang="he-IL" dirty="0" err="1"/>
              <a:t>הoecd</a:t>
            </a:r>
            <a:r>
              <a:rPr lang="he-IL" dirty="0"/>
              <a:t>, כמו זמן חידוש החוזה או שימוש </a:t>
            </a:r>
            <a:r>
              <a:rPr lang="he-IL" dirty="0" err="1"/>
              <a:t>בפקדונות</a:t>
            </a:r>
            <a:r>
              <a:rPr lang="he-IL" dirty="0"/>
              <a:t> של השוכר.</a:t>
            </a:r>
          </a:p>
          <a:p>
            <a:pPr algn="r" rtl="1"/>
            <a:r>
              <a:rPr lang="he-IL" dirty="0"/>
              <a:t>-הדוח מציג כי ישראל נמצאת במקום לפני האחרון ברגולציה על היחסים בין השוכר למשכיר וכי רמת רגולציה מסוג זה רק מכבידה אופן התנהלות הצדדים ולא מעודדת הרחבה וצמיחה של שוק השכירות. </a:t>
            </a:r>
          </a:p>
          <a:p>
            <a:pPr algn="r" rtl="1"/>
            <a:r>
              <a:rPr lang="he-IL" dirty="0"/>
              <a:t>-הדוח מציע להתקין מספר קריטריונים חוקיים שיאפשרו לחזק את ההגנה על שני הצדדים  ליצור כללים בין הצדדים שיצרו אמון ויציבות ויביאו עמם פיתוח של שוק השכירות.</a:t>
            </a:r>
          </a:p>
          <a:p>
            <a:pPr algn="r" rtl="1"/>
            <a:r>
              <a:rPr lang="he-IL" dirty="0"/>
              <a:t>קיימת ביקורת על כך שהמל</a:t>
            </a:r>
          </a:p>
          <a:p>
            <a:pPr marL="0" indent="0" algn="r" rtl="1">
              <a:buNone/>
            </a:pPr>
            <a:r>
              <a:rPr lang="he-IL" dirty="0"/>
              <a:t>ציטוט במילים של הדוח:</a:t>
            </a:r>
            <a:br>
              <a:rPr lang="en-US" dirty="0"/>
            </a:br>
            <a:r>
              <a:rPr lang="he-IL" dirty="0"/>
              <a:t>״</a:t>
            </a:r>
          </a:p>
          <a:p>
            <a:pPr marL="0" indent="0" algn="r" rtl="1">
              <a:buNone/>
            </a:pPr>
            <a:r>
              <a:rPr lang="he-IL" dirty="0"/>
              <a:t>ציטוט </a:t>
            </a:r>
            <a:r>
              <a:rPr lang="he-IL" dirty="0" err="1"/>
              <a:t>oecd</a:t>
            </a:r>
            <a:r>
              <a:rPr lang="he-IL" dirty="0"/>
              <a:t> מתוך סקר 2011 ישראל: ״הרגולציה בשוק השכירות הישראלי דלה מידי בהשוואה בינלאומית. הגישה הליברלית של ישראל מתבטאת בכל האספקטים של חוזה השכירות לכדי מצב לא אופטימלי. החוזים תקפים לחקיקה כללית מדי המתמקדת רק בקניין/נדלן. לפיכך גם השוכר וגם המשכיר אינם מוגנים בחקיקה בשכירות במגורים כפי שקיימת בשאר מדינות </a:t>
            </a:r>
            <a:r>
              <a:rPr lang="he-IL" dirty="0" err="1"/>
              <a:t>הoecd</a:t>
            </a:r>
            <a:r>
              <a:rPr lang="he-IL" dirty="0"/>
              <a:t>, כמו מינימום זמן של התראה מראש על חידוש חוזה או כללים לגבי גביית ושימוש הפיקדונות. </a:t>
            </a:r>
          </a:p>
          <a:p>
            <a:pPr marL="0" indent="0" algn="r" rtl="1">
              <a:buNone/>
            </a:pPr>
            <a:r>
              <a:rPr lang="he-IL" dirty="0"/>
              <a:t>ישראל מנוקדת במקום ה2 לפני האחרון בקרב מדינות </a:t>
            </a:r>
            <a:r>
              <a:rPr lang="he-IL" dirty="0" err="1"/>
              <a:t>הoecd</a:t>
            </a:r>
            <a:r>
              <a:rPr lang="he-IL" dirty="0"/>
              <a:t> במדדי רגולציה על היחסים בין השוכר למשכיר. </a:t>
            </a:r>
            <a:r>
              <a:rPr lang="he-IL" dirty="0">
                <a:highlight>
                  <a:srgbClr val="FFFF00"/>
                </a:highlight>
              </a:rPr>
              <a:t>רמת רגולציה כזו מכבידה על שוק השכירות ולא מעודדת הרחבה של שוק השכירות</a:t>
            </a:r>
            <a:r>
              <a:rPr lang="he-IL" dirty="0"/>
              <a:t>. עם זאת בפועל חוזי השכירות הנחתמים בישראל כוללים לרוב הסדר כלשהו המגדיר את תקופת חידוש החוזה </a:t>
            </a:r>
            <a:r>
              <a:rPr lang="he-IL" dirty="0" err="1"/>
              <a:t>וכו</a:t>
            </a:r>
            <a:r>
              <a:rPr lang="he-IL" dirty="0"/>
              <a:t>, למרות זאת יש לבחון כמה קריטריונים חוקיים שיאפרו לחזק את </a:t>
            </a:r>
            <a:r>
              <a:rPr lang="he-IL" dirty="0" err="1"/>
              <a:t>הההגנות</a:t>
            </a:r>
            <a:r>
              <a:rPr lang="he-IL" dirty="0"/>
              <a:t> על שני הצדדים בחוזה ולעודד על ידי כך את פיתוחו של השכירות ויצירת הגדרות בסיסיות שיצרו בסיס משותף בין הצדדים.. ״</a:t>
            </a:r>
            <a:endParaRPr lang="en-US" dirty="0"/>
          </a:p>
          <a:p>
            <a:pPr marL="0" algn="r" defTabSz="914400" rtl="1" eaLnBrk="1" latinLnBrk="0" hangingPunct="1"/>
            <a:endParaRPr lang="he-IL" dirty="0"/>
          </a:p>
          <a:p>
            <a:pPr marL="0" algn="r" defTabSz="914400" rtl="1" eaLnBrk="1" latinLnBrk="0" hangingPunct="1"/>
            <a:r>
              <a:rPr lang="he-IL" dirty="0"/>
              <a:t>ההמלצה חוזרת בדוח 2016</a:t>
            </a:r>
          </a:p>
          <a:p>
            <a:pPr marL="0" marR="0" lvl="0" indent="0" algn="r" defTabSz="914400" rtl="1" eaLnBrk="1" fontAlgn="auto" latinLnBrk="0" hangingPunct="1">
              <a:lnSpc>
                <a:spcPct val="100000"/>
              </a:lnSpc>
              <a:spcBef>
                <a:spcPts val="0"/>
              </a:spcBef>
              <a:spcAft>
                <a:spcPts val="0"/>
              </a:spcAft>
              <a:buClrTx/>
              <a:buSzTx/>
              <a:buFontTx/>
              <a:buNone/>
              <a:tabLst/>
              <a:defRPr/>
            </a:pPr>
            <a:r>
              <a:rPr lang="en-US" dirty="0"/>
              <a:t>3.3.3. Introduce minimum criteria in rental contracts. No action taken. 2016 survey </a:t>
            </a:r>
            <a:endParaRPr lang="he-IL" dirty="0"/>
          </a:p>
          <a:p>
            <a:pPr marL="0" algn="r" defTabSz="914400" rtl="1" eaLnBrk="1" latinLnBrk="0" hangingPunct="1"/>
            <a:endParaRPr lang="he-IL" dirty="0"/>
          </a:p>
          <a:p>
            <a:pPr algn="r" rtl="1"/>
            <a:r>
              <a:rPr lang="he-IL" dirty="0"/>
              <a:t>ב2017 נחקק חוק שכירות הוגנת הנותן מענה </a:t>
            </a:r>
            <a:r>
              <a:rPr lang="he-IL" dirty="0" err="1"/>
              <a:t>מסויים</a:t>
            </a:r>
            <a:r>
              <a:rPr lang="he-IL" dirty="0"/>
              <a:t> בהסדרת היחסים בין השוכר למשכיר. החוק מגדיר:</a:t>
            </a:r>
          </a:p>
          <a:p>
            <a:pPr algn="r" rtl="1"/>
            <a:r>
              <a:rPr lang="he-IL" b="1" dirty="0"/>
              <a:t>מי אחראי לשלם מה?</a:t>
            </a:r>
          </a:p>
          <a:p>
            <a:pPr algn="r" rtl="1"/>
            <a:r>
              <a:rPr lang="he-IL" b="1" dirty="0"/>
              <a:t>מה גובה הערבויות?</a:t>
            </a:r>
            <a:endParaRPr lang="he-IL" dirty="0"/>
          </a:p>
          <a:p>
            <a:pPr algn="r" rtl="1"/>
            <a:br>
              <a:rPr lang="he-IL" dirty="0"/>
            </a:br>
            <a:r>
              <a:rPr lang="he-IL" b="1" dirty="0"/>
              <a:t>מתי ניתן לממש את הערבות?</a:t>
            </a:r>
          </a:p>
          <a:p>
            <a:pPr algn="r" rtl="1"/>
            <a:r>
              <a:rPr lang="he-IL" b="1" dirty="0"/>
              <a:t>מהי דירה ראויה למגורים?</a:t>
            </a:r>
            <a:endParaRPr lang="en-US" b="1" dirty="0"/>
          </a:p>
          <a:p>
            <a:pPr algn="r" rtl="1"/>
            <a:endParaRPr lang="en-US" b="1" dirty="0"/>
          </a:p>
          <a:p>
            <a:pPr algn="r" rtl="1"/>
            <a:endParaRPr lang="en-US" b="1" dirty="0"/>
          </a:p>
          <a:p>
            <a:pPr algn="r" rtl="1"/>
            <a:endParaRPr lang="en-US" b="1" dirty="0"/>
          </a:p>
          <a:p>
            <a:pPr algn="r" rtl="1"/>
            <a:endParaRPr lang="en-US" b="1" dirty="0"/>
          </a:p>
          <a:p>
            <a:pPr algn="r" rtl="1"/>
            <a:endParaRPr lang="he-IL" b="1" dirty="0"/>
          </a:p>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CA133EDA-73FF-E04B-AA83-80452C9654EF}" type="slidenum">
              <a:rPr lang="en-US" smtClean="0"/>
              <a:t>7</a:t>
            </a:fld>
            <a:endParaRPr lang="en-US"/>
          </a:p>
        </p:txBody>
      </p:sp>
    </p:spTree>
    <p:extLst>
      <p:ext uri="{BB962C8B-B14F-4D97-AF65-F5344CB8AC3E}">
        <p14:creationId xmlns:p14="http://schemas.microsoft.com/office/powerpoint/2010/main" val="1877075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nadlan.walla.co.il</a:t>
            </a:r>
            <a:r>
              <a:rPr lang="en-US" dirty="0"/>
              <a:t>/item/2972512</a:t>
            </a:r>
            <a:r>
              <a:rPr lang="he-IL" dirty="0"/>
              <a:t>מבצע הקש בדלת </a:t>
            </a:r>
            <a:endParaRPr lang="en-US" dirty="0"/>
          </a:p>
          <a:p>
            <a:endParaRPr lang="en-US" dirty="0"/>
          </a:p>
        </p:txBody>
      </p:sp>
      <p:sp>
        <p:nvSpPr>
          <p:cNvPr id="4" name="Slide Number Placeholder 3"/>
          <p:cNvSpPr>
            <a:spLocks noGrp="1"/>
          </p:cNvSpPr>
          <p:nvPr>
            <p:ph type="sldNum" sz="quarter" idx="10"/>
          </p:nvPr>
        </p:nvSpPr>
        <p:spPr/>
        <p:txBody>
          <a:bodyPr/>
          <a:lstStyle/>
          <a:p>
            <a:fld id="{E85F4B26-C369-454F-8B67-465F0F689019}" type="slidenum">
              <a:rPr lang="en-US" smtClean="0"/>
              <a:t>8</a:t>
            </a:fld>
            <a:endParaRPr lang="en-US"/>
          </a:p>
        </p:txBody>
      </p:sp>
    </p:spTree>
    <p:extLst>
      <p:ext uri="{BB962C8B-B14F-4D97-AF65-F5344CB8AC3E}">
        <p14:creationId xmlns:p14="http://schemas.microsoft.com/office/powerpoint/2010/main" val="1418420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dirty="0" err="1"/>
              <a:t>hand.png</a:t>
            </a:r>
            <a:endParaRPr lang="en-US" dirty="0"/>
          </a:p>
        </p:txBody>
      </p:sp>
      <p:sp>
        <p:nvSpPr>
          <p:cNvPr id="4" name="Slide Number Placeholder 3"/>
          <p:cNvSpPr>
            <a:spLocks noGrp="1"/>
          </p:cNvSpPr>
          <p:nvPr>
            <p:ph type="sldNum" sz="quarter" idx="10"/>
          </p:nvPr>
        </p:nvSpPr>
        <p:spPr/>
        <p:txBody>
          <a:bodyPr/>
          <a:lstStyle/>
          <a:p>
            <a:fld id="{E85F4B26-C369-454F-8B67-465F0F689019}" type="slidenum">
              <a:rPr lang="en-US" smtClean="0"/>
              <a:t>9</a:t>
            </a:fld>
            <a:endParaRPr lang="en-US"/>
          </a:p>
        </p:txBody>
      </p:sp>
    </p:spTree>
    <p:extLst>
      <p:ext uri="{BB962C8B-B14F-4D97-AF65-F5344CB8AC3E}">
        <p14:creationId xmlns:p14="http://schemas.microsoft.com/office/powerpoint/2010/main" val="382335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6677-55E7-124E-A011-E5009531B7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8B33E2-4D64-6348-A18E-09F7CF8CF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D60AB4-7FF1-4744-A284-A2B8103CAD3A}"/>
              </a:ext>
            </a:extLst>
          </p:cNvPr>
          <p:cNvSpPr>
            <a:spLocks noGrp="1"/>
          </p:cNvSpPr>
          <p:nvPr>
            <p:ph type="dt" sz="half" idx="10"/>
          </p:nvPr>
        </p:nvSpPr>
        <p:spPr/>
        <p:txBody>
          <a:bodyPr/>
          <a:lstStyle/>
          <a:p>
            <a:fld id="{9AF18BA7-8AFC-9C4C-88B2-2D429F39D6C9}" type="datetimeFigureOut">
              <a:rPr lang="en-US" smtClean="0"/>
              <a:t>8/13/18</a:t>
            </a:fld>
            <a:endParaRPr lang="en-US"/>
          </a:p>
        </p:txBody>
      </p:sp>
      <p:sp>
        <p:nvSpPr>
          <p:cNvPr id="5" name="Footer Placeholder 4">
            <a:extLst>
              <a:ext uri="{FF2B5EF4-FFF2-40B4-BE49-F238E27FC236}">
                <a16:creationId xmlns:a16="http://schemas.microsoft.com/office/drawing/2014/main" id="{397EE217-6DF0-C243-9FA1-3FCB76183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DE1AE-A61C-8B4E-B9DD-698D86391CBA}"/>
              </a:ext>
            </a:extLst>
          </p:cNvPr>
          <p:cNvSpPr>
            <a:spLocks noGrp="1"/>
          </p:cNvSpPr>
          <p:nvPr>
            <p:ph type="sldNum" sz="quarter" idx="12"/>
          </p:nvPr>
        </p:nvSpPr>
        <p:spPr/>
        <p:txBody>
          <a:bodyPr/>
          <a:lstStyle/>
          <a:p>
            <a:fld id="{54018155-1736-5647-B4A5-0962F469D380}" type="slidenum">
              <a:rPr lang="en-US" smtClean="0"/>
              <a:t>‹#›</a:t>
            </a:fld>
            <a:endParaRPr lang="en-US"/>
          </a:p>
        </p:txBody>
      </p:sp>
    </p:spTree>
    <p:extLst>
      <p:ext uri="{BB962C8B-B14F-4D97-AF65-F5344CB8AC3E}">
        <p14:creationId xmlns:p14="http://schemas.microsoft.com/office/powerpoint/2010/main" val="20845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7B82-8EEA-AE42-9543-FE16A1EF25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7DA624-4530-0C41-A12E-63A3EB4C40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37185-E100-0E4A-B741-645448C0B9CB}"/>
              </a:ext>
            </a:extLst>
          </p:cNvPr>
          <p:cNvSpPr>
            <a:spLocks noGrp="1"/>
          </p:cNvSpPr>
          <p:nvPr>
            <p:ph type="dt" sz="half" idx="10"/>
          </p:nvPr>
        </p:nvSpPr>
        <p:spPr/>
        <p:txBody>
          <a:bodyPr/>
          <a:lstStyle/>
          <a:p>
            <a:fld id="{9AF18BA7-8AFC-9C4C-88B2-2D429F39D6C9}" type="datetimeFigureOut">
              <a:rPr lang="en-US" smtClean="0"/>
              <a:t>8/13/18</a:t>
            </a:fld>
            <a:endParaRPr lang="en-US"/>
          </a:p>
        </p:txBody>
      </p:sp>
      <p:sp>
        <p:nvSpPr>
          <p:cNvPr id="5" name="Footer Placeholder 4">
            <a:extLst>
              <a:ext uri="{FF2B5EF4-FFF2-40B4-BE49-F238E27FC236}">
                <a16:creationId xmlns:a16="http://schemas.microsoft.com/office/drawing/2014/main" id="{7F78D5A5-5189-B747-A1EF-2E52C6139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29E62-9B9C-1146-B9CD-6318C027C3A6}"/>
              </a:ext>
            </a:extLst>
          </p:cNvPr>
          <p:cNvSpPr>
            <a:spLocks noGrp="1"/>
          </p:cNvSpPr>
          <p:nvPr>
            <p:ph type="sldNum" sz="quarter" idx="12"/>
          </p:nvPr>
        </p:nvSpPr>
        <p:spPr/>
        <p:txBody>
          <a:bodyPr/>
          <a:lstStyle/>
          <a:p>
            <a:fld id="{54018155-1736-5647-B4A5-0962F469D380}" type="slidenum">
              <a:rPr lang="en-US" smtClean="0"/>
              <a:t>‹#›</a:t>
            </a:fld>
            <a:endParaRPr lang="en-US"/>
          </a:p>
        </p:txBody>
      </p:sp>
    </p:spTree>
    <p:extLst>
      <p:ext uri="{BB962C8B-B14F-4D97-AF65-F5344CB8AC3E}">
        <p14:creationId xmlns:p14="http://schemas.microsoft.com/office/powerpoint/2010/main" val="92897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AD72F-0171-2D4D-B127-BAADFBBFDA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C4A473-5B07-454E-8329-7394FCD248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CE761-EC2E-FF4A-A234-8DB0D40D5F14}"/>
              </a:ext>
            </a:extLst>
          </p:cNvPr>
          <p:cNvSpPr>
            <a:spLocks noGrp="1"/>
          </p:cNvSpPr>
          <p:nvPr>
            <p:ph type="dt" sz="half" idx="10"/>
          </p:nvPr>
        </p:nvSpPr>
        <p:spPr/>
        <p:txBody>
          <a:bodyPr/>
          <a:lstStyle/>
          <a:p>
            <a:fld id="{9AF18BA7-8AFC-9C4C-88B2-2D429F39D6C9}" type="datetimeFigureOut">
              <a:rPr lang="en-US" smtClean="0"/>
              <a:t>8/13/18</a:t>
            </a:fld>
            <a:endParaRPr lang="en-US"/>
          </a:p>
        </p:txBody>
      </p:sp>
      <p:sp>
        <p:nvSpPr>
          <p:cNvPr id="5" name="Footer Placeholder 4">
            <a:extLst>
              <a:ext uri="{FF2B5EF4-FFF2-40B4-BE49-F238E27FC236}">
                <a16:creationId xmlns:a16="http://schemas.microsoft.com/office/drawing/2014/main" id="{3F89A864-13EF-4B4F-8BE2-3D46490E2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4D388-F6D6-EB4C-AC03-6727DCF452B1}"/>
              </a:ext>
            </a:extLst>
          </p:cNvPr>
          <p:cNvSpPr>
            <a:spLocks noGrp="1"/>
          </p:cNvSpPr>
          <p:nvPr>
            <p:ph type="sldNum" sz="quarter" idx="12"/>
          </p:nvPr>
        </p:nvSpPr>
        <p:spPr/>
        <p:txBody>
          <a:bodyPr/>
          <a:lstStyle/>
          <a:p>
            <a:fld id="{54018155-1736-5647-B4A5-0962F469D380}" type="slidenum">
              <a:rPr lang="en-US" smtClean="0"/>
              <a:t>‹#›</a:t>
            </a:fld>
            <a:endParaRPr lang="en-US"/>
          </a:p>
        </p:txBody>
      </p:sp>
    </p:spTree>
    <p:extLst>
      <p:ext uri="{BB962C8B-B14F-4D97-AF65-F5344CB8AC3E}">
        <p14:creationId xmlns:p14="http://schemas.microsoft.com/office/powerpoint/2010/main" val="417118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6A92-4692-994E-9533-DEB24BC32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581BAF-B506-9D4F-BFAC-B3FE3EEFE2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8B9F0-DBAF-2944-A7A0-3915DB3C0CE6}"/>
              </a:ext>
            </a:extLst>
          </p:cNvPr>
          <p:cNvSpPr>
            <a:spLocks noGrp="1"/>
          </p:cNvSpPr>
          <p:nvPr>
            <p:ph type="dt" sz="half" idx="10"/>
          </p:nvPr>
        </p:nvSpPr>
        <p:spPr/>
        <p:txBody>
          <a:bodyPr/>
          <a:lstStyle/>
          <a:p>
            <a:fld id="{9AF18BA7-8AFC-9C4C-88B2-2D429F39D6C9}" type="datetimeFigureOut">
              <a:rPr lang="en-US" smtClean="0"/>
              <a:t>8/13/18</a:t>
            </a:fld>
            <a:endParaRPr lang="en-US"/>
          </a:p>
        </p:txBody>
      </p:sp>
      <p:sp>
        <p:nvSpPr>
          <p:cNvPr id="5" name="Footer Placeholder 4">
            <a:extLst>
              <a:ext uri="{FF2B5EF4-FFF2-40B4-BE49-F238E27FC236}">
                <a16:creationId xmlns:a16="http://schemas.microsoft.com/office/drawing/2014/main" id="{BA664EE4-03F5-CE47-A983-18A0E9048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5FE7B-4B1D-A647-982B-620001750481}"/>
              </a:ext>
            </a:extLst>
          </p:cNvPr>
          <p:cNvSpPr>
            <a:spLocks noGrp="1"/>
          </p:cNvSpPr>
          <p:nvPr>
            <p:ph type="sldNum" sz="quarter" idx="12"/>
          </p:nvPr>
        </p:nvSpPr>
        <p:spPr/>
        <p:txBody>
          <a:bodyPr/>
          <a:lstStyle/>
          <a:p>
            <a:fld id="{54018155-1736-5647-B4A5-0962F469D380}" type="slidenum">
              <a:rPr lang="en-US" smtClean="0"/>
              <a:t>‹#›</a:t>
            </a:fld>
            <a:endParaRPr lang="en-US"/>
          </a:p>
        </p:txBody>
      </p:sp>
    </p:spTree>
    <p:extLst>
      <p:ext uri="{BB962C8B-B14F-4D97-AF65-F5344CB8AC3E}">
        <p14:creationId xmlns:p14="http://schemas.microsoft.com/office/powerpoint/2010/main" val="228733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4464-2592-4245-BAB1-B99CB0060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5F4FBF-04C0-BB4B-9545-7AAF396DE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917EDB-DDBF-1E4C-B6B9-795D00AF5463}"/>
              </a:ext>
            </a:extLst>
          </p:cNvPr>
          <p:cNvSpPr>
            <a:spLocks noGrp="1"/>
          </p:cNvSpPr>
          <p:nvPr>
            <p:ph type="dt" sz="half" idx="10"/>
          </p:nvPr>
        </p:nvSpPr>
        <p:spPr/>
        <p:txBody>
          <a:bodyPr/>
          <a:lstStyle/>
          <a:p>
            <a:fld id="{9AF18BA7-8AFC-9C4C-88B2-2D429F39D6C9}" type="datetimeFigureOut">
              <a:rPr lang="en-US" smtClean="0"/>
              <a:t>8/13/18</a:t>
            </a:fld>
            <a:endParaRPr lang="en-US"/>
          </a:p>
        </p:txBody>
      </p:sp>
      <p:sp>
        <p:nvSpPr>
          <p:cNvPr id="5" name="Footer Placeholder 4">
            <a:extLst>
              <a:ext uri="{FF2B5EF4-FFF2-40B4-BE49-F238E27FC236}">
                <a16:creationId xmlns:a16="http://schemas.microsoft.com/office/drawing/2014/main" id="{382684CB-A808-8C4F-B034-75EEF9CA1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B3D52-4BB7-884F-887E-66943C9F72FD}"/>
              </a:ext>
            </a:extLst>
          </p:cNvPr>
          <p:cNvSpPr>
            <a:spLocks noGrp="1"/>
          </p:cNvSpPr>
          <p:nvPr>
            <p:ph type="sldNum" sz="quarter" idx="12"/>
          </p:nvPr>
        </p:nvSpPr>
        <p:spPr/>
        <p:txBody>
          <a:bodyPr/>
          <a:lstStyle/>
          <a:p>
            <a:fld id="{54018155-1736-5647-B4A5-0962F469D380}" type="slidenum">
              <a:rPr lang="en-US" smtClean="0"/>
              <a:t>‹#›</a:t>
            </a:fld>
            <a:endParaRPr lang="en-US"/>
          </a:p>
        </p:txBody>
      </p:sp>
    </p:spTree>
    <p:extLst>
      <p:ext uri="{BB962C8B-B14F-4D97-AF65-F5344CB8AC3E}">
        <p14:creationId xmlns:p14="http://schemas.microsoft.com/office/powerpoint/2010/main" val="248829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5D18-B473-D849-A9D5-81CF03BDC1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5DE9D-C287-BD41-A0EA-1FFD5A335B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A9C08-298E-744D-8E9F-F00B735213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62FD2-30D0-3A44-B0BD-1AD8ABC122AE}"/>
              </a:ext>
            </a:extLst>
          </p:cNvPr>
          <p:cNvSpPr>
            <a:spLocks noGrp="1"/>
          </p:cNvSpPr>
          <p:nvPr>
            <p:ph type="dt" sz="half" idx="10"/>
          </p:nvPr>
        </p:nvSpPr>
        <p:spPr/>
        <p:txBody>
          <a:bodyPr/>
          <a:lstStyle/>
          <a:p>
            <a:fld id="{9AF18BA7-8AFC-9C4C-88B2-2D429F39D6C9}" type="datetimeFigureOut">
              <a:rPr lang="en-US" smtClean="0"/>
              <a:t>8/13/18</a:t>
            </a:fld>
            <a:endParaRPr lang="en-US"/>
          </a:p>
        </p:txBody>
      </p:sp>
      <p:sp>
        <p:nvSpPr>
          <p:cNvPr id="6" name="Footer Placeholder 5">
            <a:extLst>
              <a:ext uri="{FF2B5EF4-FFF2-40B4-BE49-F238E27FC236}">
                <a16:creationId xmlns:a16="http://schemas.microsoft.com/office/drawing/2014/main" id="{6139A889-1F2A-5441-9DFD-D5C20AF5E8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4BC0E-726B-9043-B24F-B2A3F50E2B9F}"/>
              </a:ext>
            </a:extLst>
          </p:cNvPr>
          <p:cNvSpPr>
            <a:spLocks noGrp="1"/>
          </p:cNvSpPr>
          <p:nvPr>
            <p:ph type="sldNum" sz="quarter" idx="12"/>
          </p:nvPr>
        </p:nvSpPr>
        <p:spPr/>
        <p:txBody>
          <a:bodyPr/>
          <a:lstStyle/>
          <a:p>
            <a:fld id="{54018155-1736-5647-B4A5-0962F469D380}" type="slidenum">
              <a:rPr lang="en-US" smtClean="0"/>
              <a:t>‹#›</a:t>
            </a:fld>
            <a:endParaRPr lang="en-US"/>
          </a:p>
        </p:txBody>
      </p:sp>
    </p:spTree>
    <p:extLst>
      <p:ext uri="{BB962C8B-B14F-4D97-AF65-F5344CB8AC3E}">
        <p14:creationId xmlns:p14="http://schemas.microsoft.com/office/powerpoint/2010/main" val="190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F773-052E-4144-AF7C-94DEAED9F6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B772E9-E861-7E46-8F5A-BD1AF581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ED3728-99EB-5049-BCB1-3F195C00E4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E3BFF6-5221-3E48-8B61-9FCCA42809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D549BC-C1DA-F845-B0A1-5BA2EBB9C5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3B3E1E-461E-CA40-9A60-082C3316ED12}"/>
              </a:ext>
            </a:extLst>
          </p:cNvPr>
          <p:cNvSpPr>
            <a:spLocks noGrp="1"/>
          </p:cNvSpPr>
          <p:nvPr>
            <p:ph type="dt" sz="half" idx="10"/>
          </p:nvPr>
        </p:nvSpPr>
        <p:spPr/>
        <p:txBody>
          <a:bodyPr/>
          <a:lstStyle/>
          <a:p>
            <a:fld id="{9AF18BA7-8AFC-9C4C-88B2-2D429F39D6C9}" type="datetimeFigureOut">
              <a:rPr lang="en-US" smtClean="0"/>
              <a:t>8/13/18</a:t>
            </a:fld>
            <a:endParaRPr lang="en-US"/>
          </a:p>
        </p:txBody>
      </p:sp>
      <p:sp>
        <p:nvSpPr>
          <p:cNvPr id="8" name="Footer Placeholder 7">
            <a:extLst>
              <a:ext uri="{FF2B5EF4-FFF2-40B4-BE49-F238E27FC236}">
                <a16:creationId xmlns:a16="http://schemas.microsoft.com/office/drawing/2014/main" id="{D7CD281E-4FA1-E84C-A3AE-0C158900C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8DC194-8185-5741-B224-94A377F82B61}"/>
              </a:ext>
            </a:extLst>
          </p:cNvPr>
          <p:cNvSpPr>
            <a:spLocks noGrp="1"/>
          </p:cNvSpPr>
          <p:nvPr>
            <p:ph type="sldNum" sz="quarter" idx="12"/>
          </p:nvPr>
        </p:nvSpPr>
        <p:spPr/>
        <p:txBody>
          <a:bodyPr/>
          <a:lstStyle/>
          <a:p>
            <a:fld id="{54018155-1736-5647-B4A5-0962F469D380}" type="slidenum">
              <a:rPr lang="en-US" smtClean="0"/>
              <a:t>‹#›</a:t>
            </a:fld>
            <a:endParaRPr lang="en-US"/>
          </a:p>
        </p:txBody>
      </p:sp>
    </p:spTree>
    <p:extLst>
      <p:ext uri="{BB962C8B-B14F-4D97-AF65-F5344CB8AC3E}">
        <p14:creationId xmlns:p14="http://schemas.microsoft.com/office/powerpoint/2010/main" val="276393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BE18-FC88-754B-B596-D12B5C876B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042F69-006A-B746-A4FA-2E875DBD3A0A}"/>
              </a:ext>
            </a:extLst>
          </p:cNvPr>
          <p:cNvSpPr>
            <a:spLocks noGrp="1"/>
          </p:cNvSpPr>
          <p:nvPr>
            <p:ph type="dt" sz="half" idx="10"/>
          </p:nvPr>
        </p:nvSpPr>
        <p:spPr/>
        <p:txBody>
          <a:bodyPr/>
          <a:lstStyle/>
          <a:p>
            <a:fld id="{9AF18BA7-8AFC-9C4C-88B2-2D429F39D6C9}" type="datetimeFigureOut">
              <a:rPr lang="en-US" smtClean="0"/>
              <a:t>8/13/18</a:t>
            </a:fld>
            <a:endParaRPr lang="en-US"/>
          </a:p>
        </p:txBody>
      </p:sp>
      <p:sp>
        <p:nvSpPr>
          <p:cNvPr id="4" name="Footer Placeholder 3">
            <a:extLst>
              <a:ext uri="{FF2B5EF4-FFF2-40B4-BE49-F238E27FC236}">
                <a16:creationId xmlns:a16="http://schemas.microsoft.com/office/drawing/2014/main" id="{62EE8221-6AF7-CC4D-BDDC-A44ECE46B8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FDB4C9-7C5F-AE43-A68B-A0FAA21277A6}"/>
              </a:ext>
            </a:extLst>
          </p:cNvPr>
          <p:cNvSpPr>
            <a:spLocks noGrp="1"/>
          </p:cNvSpPr>
          <p:nvPr>
            <p:ph type="sldNum" sz="quarter" idx="12"/>
          </p:nvPr>
        </p:nvSpPr>
        <p:spPr/>
        <p:txBody>
          <a:bodyPr/>
          <a:lstStyle/>
          <a:p>
            <a:fld id="{54018155-1736-5647-B4A5-0962F469D380}" type="slidenum">
              <a:rPr lang="en-US" smtClean="0"/>
              <a:t>‹#›</a:t>
            </a:fld>
            <a:endParaRPr lang="en-US"/>
          </a:p>
        </p:txBody>
      </p:sp>
    </p:spTree>
    <p:extLst>
      <p:ext uri="{BB962C8B-B14F-4D97-AF65-F5344CB8AC3E}">
        <p14:creationId xmlns:p14="http://schemas.microsoft.com/office/powerpoint/2010/main" val="168859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023A32-89DB-6748-AABB-58CEBCF88A08}"/>
              </a:ext>
            </a:extLst>
          </p:cNvPr>
          <p:cNvSpPr>
            <a:spLocks noGrp="1"/>
          </p:cNvSpPr>
          <p:nvPr>
            <p:ph type="dt" sz="half" idx="10"/>
          </p:nvPr>
        </p:nvSpPr>
        <p:spPr/>
        <p:txBody>
          <a:bodyPr/>
          <a:lstStyle/>
          <a:p>
            <a:fld id="{9AF18BA7-8AFC-9C4C-88B2-2D429F39D6C9}" type="datetimeFigureOut">
              <a:rPr lang="en-US" smtClean="0"/>
              <a:t>8/13/18</a:t>
            </a:fld>
            <a:endParaRPr lang="en-US"/>
          </a:p>
        </p:txBody>
      </p:sp>
      <p:sp>
        <p:nvSpPr>
          <p:cNvPr id="3" name="Footer Placeholder 2">
            <a:extLst>
              <a:ext uri="{FF2B5EF4-FFF2-40B4-BE49-F238E27FC236}">
                <a16:creationId xmlns:a16="http://schemas.microsoft.com/office/drawing/2014/main" id="{9C578CF9-83E1-5D41-B850-D0B7766749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FF6211-FDA6-6543-8C7C-DA33D214A15E}"/>
              </a:ext>
            </a:extLst>
          </p:cNvPr>
          <p:cNvSpPr>
            <a:spLocks noGrp="1"/>
          </p:cNvSpPr>
          <p:nvPr>
            <p:ph type="sldNum" sz="quarter" idx="12"/>
          </p:nvPr>
        </p:nvSpPr>
        <p:spPr/>
        <p:txBody>
          <a:bodyPr/>
          <a:lstStyle/>
          <a:p>
            <a:fld id="{54018155-1736-5647-B4A5-0962F469D380}" type="slidenum">
              <a:rPr lang="en-US" smtClean="0"/>
              <a:t>‹#›</a:t>
            </a:fld>
            <a:endParaRPr lang="en-US"/>
          </a:p>
        </p:txBody>
      </p:sp>
    </p:spTree>
    <p:extLst>
      <p:ext uri="{BB962C8B-B14F-4D97-AF65-F5344CB8AC3E}">
        <p14:creationId xmlns:p14="http://schemas.microsoft.com/office/powerpoint/2010/main" val="337265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6795-37C3-C147-AC71-77CEA2E6D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7232E6-8A72-B041-BC07-C2DA2C4F0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6352A8-E863-EC40-BBD6-090C1D174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7AF506-F014-664A-AFE1-F67F9F916F37}"/>
              </a:ext>
            </a:extLst>
          </p:cNvPr>
          <p:cNvSpPr>
            <a:spLocks noGrp="1"/>
          </p:cNvSpPr>
          <p:nvPr>
            <p:ph type="dt" sz="half" idx="10"/>
          </p:nvPr>
        </p:nvSpPr>
        <p:spPr/>
        <p:txBody>
          <a:bodyPr/>
          <a:lstStyle/>
          <a:p>
            <a:fld id="{9AF18BA7-8AFC-9C4C-88B2-2D429F39D6C9}" type="datetimeFigureOut">
              <a:rPr lang="en-US" smtClean="0"/>
              <a:t>8/13/18</a:t>
            </a:fld>
            <a:endParaRPr lang="en-US"/>
          </a:p>
        </p:txBody>
      </p:sp>
      <p:sp>
        <p:nvSpPr>
          <p:cNvPr id="6" name="Footer Placeholder 5">
            <a:extLst>
              <a:ext uri="{FF2B5EF4-FFF2-40B4-BE49-F238E27FC236}">
                <a16:creationId xmlns:a16="http://schemas.microsoft.com/office/drawing/2014/main" id="{CA48C579-9532-9E44-BAE4-AE46712F17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A6900-2BDF-7E4B-A2D9-F9954A1D9192}"/>
              </a:ext>
            </a:extLst>
          </p:cNvPr>
          <p:cNvSpPr>
            <a:spLocks noGrp="1"/>
          </p:cNvSpPr>
          <p:nvPr>
            <p:ph type="sldNum" sz="quarter" idx="12"/>
          </p:nvPr>
        </p:nvSpPr>
        <p:spPr/>
        <p:txBody>
          <a:bodyPr/>
          <a:lstStyle/>
          <a:p>
            <a:fld id="{54018155-1736-5647-B4A5-0962F469D380}" type="slidenum">
              <a:rPr lang="en-US" smtClean="0"/>
              <a:t>‹#›</a:t>
            </a:fld>
            <a:endParaRPr lang="en-US"/>
          </a:p>
        </p:txBody>
      </p:sp>
    </p:spTree>
    <p:extLst>
      <p:ext uri="{BB962C8B-B14F-4D97-AF65-F5344CB8AC3E}">
        <p14:creationId xmlns:p14="http://schemas.microsoft.com/office/powerpoint/2010/main" val="306103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8D04-C425-0643-A8D6-9438CFC553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4F4E08-3FD7-CF4F-8464-194017F73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F4248C-AA77-E54C-A6C6-4BA61206B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1B70CA-E9BB-C747-AB5E-78E5CE56E4B0}"/>
              </a:ext>
            </a:extLst>
          </p:cNvPr>
          <p:cNvSpPr>
            <a:spLocks noGrp="1"/>
          </p:cNvSpPr>
          <p:nvPr>
            <p:ph type="dt" sz="half" idx="10"/>
          </p:nvPr>
        </p:nvSpPr>
        <p:spPr/>
        <p:txBody>
          <a:bodyPr/>
          <a:lstStyle/>
          <a:p>
            <a:fld id="{9AF18BA7-8AFC-9C4C-88B2-2D429F39D6C9}" type="datetimeFigureOut">
              <a:rPr lang="en-US" smtClean="0"/>
              <a:t>8/13/18</a:t>
            </a:fld>
            <a:endParaRPr lang="en-US"/>
          </a:p>
        </p:txBody>
      </p:sp>
      <p:sp>
        <p:nvSpPr>
          <p:cNvPr id="6" name="Footer Placeholder 5">
            <a:extLst>
              <a:ext uri="{FF2B5EF4-FFF2-40B4-BE49-F238E27FC236}">
                <a16:creationId xmlns:a16="http://schemas.microsoft.com/office/drawing/2014/main" id="{58AB40EF-AC74-9943-BE34-EAF0128B3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F4A9E-E33B-1547-ACCC-5A0BBDC3A960}"/>
              </a:ext>
            </a:extLst>
          </p:cNvPr>
          <p:cNvSpPr>
            <a:spLocks noGrp="1"/>
          </p:cNvSpPr>
          <p:nvPr>
            <p:ph type="sldNum" sz="quarter" idx="12"/>
          </p:nvPr>
        </p:nvSpPr>
        <p:spPr/>
        <p:txBody>
          <a:bodyPr/>
          <a:lstStyle/>
          <a:p>
            <a:fld id="{54018155-1736-5647-B4A5-0962F469D380}" type="slidenum">
              <a:rPr lang="en-US" smtClean="0"/>
              <a:t>‹#›</a:t>
            </a:fld>
            <a:endParaRPr lang="en-US"/>
          </a:p>
        </p:txBody>
      </p:sp>
    </p:spTree>
    <p:extLst>
      <p:ext uri="{BB962C8B-B14F-4D97-AF65-F5344CB8AC3E}">
        <p14:creationId xmlns:p14="http://schemas.microsoft.com/office/powerpoint/2010/main" val="382258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5CEAAD-237E-A04A-8D29-D5494A5BB0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878441-296E-2F44-9B33-A86453D6D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5BE51-6117-B340-B81A-29D75C29B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18BA7-8AFC-9C4C-88B2-2D429F39D6C9}" type="datetimeFigureOut">
              <a:rPr lang="en-US" smtClean="0"/>
              <a:t>8/13/18</a:t>
            </a:fld>
            <a:endParaRPr lang="en-US"/>
          </a:p>
        </p:txBody>
      </p:sp>
      <p:sp>
        <p:nvSpPr>
          <p:cNvPr id="5" name="Footer Placeholder 4">
            <a:extLst>
              <a:ext uri="{FF2B5EF4-FFF2-40B4-BE49-F238E27FC236}">
                <a16:creationId xmlns:a16="http://schemas.microsoft.com/office/drawing/2014/main" id="{B3CB0188-6F57-D645-B9F3-2A1F36CA52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64717D-92BF-694E-8099-B5978933D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18155-1736-5647-B4A5-0962F469D380}" type="slidenum">
              <a:rPr lang="en-US" smtClean="0"/>
              <a:t>‹#›</a:t>
            </a:fld>
            <a:endParaRPr lang="en-US"/>
          </a:p>
        </p:txBody>
      </p:sp>
    </p:spTree>
    <p:extLst>
      <p:ext uri="{BB962C8B-B14F-4D97-AF65-F5344CB8AC3E}">
        <p14:creationId xmlns:p14="http://schemas.microsoft.com/office/powerpoint/2010/main" val="417588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hyperlink" Target="https://nadlan.walla.co.il/item/2972512" TargetMode="External"/><Relationship Id="rId3" Type="http://schemas.openxmlformats.org/officeDocument/2006/relationships/image" Target="../media/image31.jp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0F64B3-C923-BF44-9FED-761767C8DBF4}"/>
              </a:ext>
            </a:extLst>
          </p:cNvPr>
          <p:cNvPicPr>
            <a:picLocks noChangeAspect="1"/>
          </p:cNvPicPr>
          <p:nvPr/>
        </p:nvPicPr>
        <p:blipFill rotWithShape="1">
          <a:blip r:embed="rId3"/>
          <a:srcRect r="3359" b="-2"/>
          <a:stretch/>
        </p:blipFill>
        <p:spPr>
          <a:xfrm>
            <a:off x="838200" y="-3810"/>
            <a:ext cx="9928860" cy="6858001"/>
          </a:xfrm>
          <a:prstGeom prst="rect">
            <a:avLst/>
          </a:prstGeom>
        </p:spPr>
      </p:pic>
      <p:pic>
        <p:nvPicPr>
          <p:cNvPr id="11" name="Picture 10">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086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C74F-8844-0B41-9B08-394889CD4915}"/>
              </a:ext>
            </a:extLst>
          </p:cNvPr>
          <p:cNvSpPr>
            <a:spLocks noGrp="1"/>
          </p:cNvSpPr>
          <p:nvPr>
            <p:ph idx="1"/>
          </p:nvPr>
        </p:nvSpPr>
        <p:spPr>
          <a:xfrm>
            <a:off x="2766753" y="2241260"/>
            <a:ext cx="8937567" cy="2363990"/>
          </a:xfrm>
          <a:solidFill>
            <a:schemeClr val="accent4"/>
          </a:solidFill>
        </p:spPr>
        <p:txBody>
          <a:bodyPr>
            <a:normAutofit fontScale="92500" lnSpcReduction="20000"/>
          </a:bodyPr>
          <a:lstStyle/>
          <a:p>
            <a:pPr marL="0" indent="0" algn="ctr" rtl="1">
              <a:lnSpc>
                <a:spcPct val="170000"/>
              </a:lnSpc>
              <a:buNone/>
            </a:pPr>
            <a:r>
              <a:rPr lang="en-US" dirty="0">
                <a:latin typeface="Arial Hebrew" pitchFamily="2" charset="-79"/>
                <a:cs typeface="Arial Hebrew" pitchFamily="2" charset="-79"/>
              </a:rPr>
              <a:t>“</a:t>
            </a:r>
            <a:r>
              <a:rPr lang="he-IL" dirty="0">
                <a:latin typeface="Arial Hebrew" pitchFamily="2" charset="-79"/>
                <a:cs typeface="Arial Hebrew" pitchFamily="2" charset="-79"/>
              </a:rPr>
              <a:t>לעולם אל תטילו ספק בכך שקבוצה קטנה של אזרחים מודאגים ואכפתיים יכולה לשנות את העולם; זה הדבר היחיד שאי פעם הביא לשינוי</a:t>
            </a:r>
            <a:r>
              <a:rPr lang="en-US" dirty="0">
                <a:latin typeface="Arial Hebrew" pitchFamily="2" charset="-79"/>
                <a:cs typeface="Arial Hebrew" pitchFamily="2" charset="-79"/>
              </a:rPr>
              <a:t>”</a:t>
            </a:r>
          </a:p>
          <a:p>
            <a:pPr marL="0" indent="0" rtl="1">
              <a:buNone/>
            </a:pPr>
            <a:r>
              <a:rPr lang="he-IL" dirty="0">
                <a:latin typeface="Arial Hebrew" pitchFamily="2" charset="-79"/>
                <a:cs typeface="Arial Hebrew" pitchFamily="2" charset="-79"/>
              </a:rPr>
              <a:t>מרגרט מיד</a:t>
            </a:r>
            <a:endParaRPr lang="en-US" dirty="0">
              <a:latin typeface="Arial Hebrew" pitchFamily="2" charset="-79"/>
              <a:cs typeface="Arial Hebrew" pitchFamily="2" charset="-79"/>
            </a:endParaRPr>
          </a:p>
        </p:txBody>
      </p:sp>
      <p:pic>
        <p:nvPicPr>
          <p:cNvPr id="4" name="Picture 3">
            <a:extLst>
              <a:ext uri="{FF2B5EF4-FFF2-40B4-BE49-F238E27FC236}">
                <a16:creationId xmlns:a16="http://schemas.microsoft.com/office/drawing/2014/main" id="{E98F230A-FF10-4F46-8E35-2A90DA6624F6}"/>
              </a:ext>
            </a:extLst>
          </p:cNvPr>
          <p:cNvPicPr>
            <a:picLocks noChangeAspect="1"/>
          </p:cNvPicPr>
          <p:nvPr/>
        </p:nvPicPr>
        <p:blipFill>
          <a:blip r:embed="rId2"/>
          <a:stretch>
            <a:fillRect/>
          </a:stretch>
        </p:blipFill>
        <p:spPr>
          <a:xfrm>
            <a:off x="365762" y="2241260"/>
            <a:ext cx="1993955" cy="2363990"/>
          </a:xfrm>
          <a:prstGeom prst="hexagon">
            <a:avLst/>
          </a:prstGeom>
        </p:spPr>
      </p:pic>
    </p:spTree>
    <p:extLst>
      <p:ext uri="{BB962C8B-B14F-4D97-AF65-F5344CB8AC3E}">
        <p14:creationId xmlns:p14="http://schemas.microsoft.com/office/powerpoint/2010/main" val="184752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B888D47-FBA7-9249-A41B-49AC375D3853}"/>
              </a:ext>
            </a:extLst>
          </p:cNvPr>
          <p:cNvPicPr>
            <a:picLocks noGrp="1" noChangeAspect="1"/>
          </p:cNvPicPr>
          <p:nvPr>
            <p:ph idx="1"/>
          </p:nvPr>
        </p:nvPicPr>
        <p:blipFill>
          <a:blip r:embed="rId3"/>
          <a:stretch>
            <a:fillRect/>
          </a:stretch>
        </p:blipFill>
        <p:spPr>
          <a:xfrm>
            <a:off x="3893432" y="1626447"/>
            <a:ext cx="4274687" cy="4157133"/>
          </a:xfrm>
          <a:prstGeom prst="rect">
            <a:avLst/>
          </a:prstGeom>
        </p:spPr>
      </p:pic>
    </p:spTree>
    <p:extLst>
      <p:ext uri="{BB962C8B-B14F-4D97-AF65-F5344CB8AC3E}">
        <p14:creationId xmlns:p14="http://schemas.microsoft.com/office/powerpoint/2010/main" val="284776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מציין מיקום תוכן 3">
            <a:extLst>
              <a:ext uri="{FF2B5EF4-FFF2-40B4-BE49-F238E27FC236}">
                <a16:creationId xmlns:a16="http://schemas.microsoft.com/office/drawing/2014/main" id="{1BB5B38B-18D6-1344-967D-59750CFBA70E}"/>
              </a:ext>
            </a:extLst>
          </p:cNvPr>
          <p:cNvPicPr>
            <a:picLocks noChangeAspect="1"/>
          </p:cNvPicPr>
          <p:nvPr/>
        </p:nvPicPr>
        <p:blipFill>
          <a:blip r:embed="rId2"/>
          <a:stretch>
            <a:fillRect/>
          </a:stretch>
        </p:blipFill>
        <p:spPr>
          <a:xfrm>
            <a:off x="1287081" y="643466"/>
            <a:ext cx="4007488"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תמונה 4">
            <a:extLst>
              <a:ext uri="{FF2B5EF4-FFF2-40B4-BE49-F238E27FC236}">
                <a16:creationId xmlns:a16="http://schemas.microsoft.com/office/drawing/2014/main" id="{AFF52422-A8EB-9847-A299-4FA7799CB3A2}"/>
              </a:ext>
            </a:extLst>
          </p:cNvPr>
          <p:cNvPicPr>
            <a:picLocks noChangeAspect="1"/>
          </p:cNvPicPr>
          <p:nvPr/>
        </p:nvPicPr>
        <p:blipFill>
          <a:blip r:embed="rId3"/>
          <a:stretch>
            <a:fillRect/>
          </a:stretch>
        </p:blipFill>
        <p:spPr>
          <a:xfrm>
            <a:off x="6937374" y="643467"/>
            <a:ext cx="3927601" cy="5571066"/>
          </a:xfrm>
          <a:prstGeom prst="rect">
            <a:avLst/>
          </a:prstGeom>
        </p:spPr>
      </p:pic>
    </p:spTree>
    <p:extLst>
      <p:ext uri="{BB962C8B-B14F-4D97-AF65-F5344CB8AC3E}">
        <p14:creationId xmlns:p14="http://schemas.microsoft.com/office/powerpoint/2010/main" val="391239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2919-8E16-FC4B-AAC4-8D0CD3B25AC6}"/>
              </a:ext>
            </a:extLst>
          </p:cNvPr>
          <p:cNvSpPr>
            <a:spLocks noGrp="1"/>
          </p:cNvSpPr>
          <p:nvPr>
            <p:ph type="title"/>
          </p:nvPr>
        </p:nvSpPr>
        <p:spPr>
          <a:xfrm>
            <a:off x="838200" y="365125"/>
            <a:ext cx="10515600" cy="1325563"/>
          </a:xfrm>
        </p:spPr>
        <p:txBody>
          <a:bodyPr>
            <a:normAutofit fontScale="90000"/>
          </a:bodyPr>
          <a:lstStyle/>
          <a:p>
            <a:pPr algn="ctr"/>
            <a:r>
              <a:rPr lang="he-IL" dirty="0">
                <a:latin typeface="Tahoma" panose="020B0604030504040204" pitchFamily="34" charset="0"/>
                <a:ea typeface="Tahoma" panose="020B0604030504040204" pitchFamily="34" charset="0"/>
                <a:cs typeface="Tahoma" panose="020B0604030504040204" pitchFamily="34" charset="0"/>
              </a:rPr>
              <a:t>מה הקטע של דיור-למה אנחנו מתעסקים בזה?</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97A132BF-1C1C-3341-A0D9-8739A7F12D6B}"/>
              </a:ext>
            </a:extLst>
          </p:cNvPr>
          <p:cNvSpPr txBox="1"/>
          <p:nvPr/>
        </p:nvSpPr>
        <p:spPr>
          <a:xfrm>
            <a:off x="136665" y="3608386"/>
            <a:ext cx="2001346" cy="646331"/>
          </a:xfrm>
          <a:prstGeom prst="rect">
            <a:avLst/>
          </a:prstGeom>
          <a:noFill/>
        </p:spPr>
        <p:txBody>
          <a:bodyPr wrap="square" rtlCol="0">
            <a:spAutoFit/>
          </a:bodyPr>
          <a:lstStyle/>
          <a:p>
            <a:pPr marL="0" algn="r" defTabSz="914400" rtl="1" eaLnBrk="1" latinLnBrk="0" hangingPunct="1"/>
            <a:r>
              <a:rPr lang="he-IL" dirty="0"/>
              <a:t>יציבות וסביבת חיים</a:t>
            </a:r>
          </a:p>
          <a:p>
            <a:pPr marL="0" algn="r" defTabSz="914400" rtl="1" eaLnBrk="1" latinLnBrk="0" hangingPunct="1"/>
            <a:endParaRPr lang="en-US" dirty="0"/>
          </a:p>
        </p:txBody>
      </p:sp>
      <p:pic>
        <p:nvPicPr>
          <p:cNvPr id="6" name="Picture 5">
            <a:extLst>
              <a:ext uri="{FF2B5EF4-FFF2-40B4-BE49-F238E27FC236}">
                <a16:creationId xmlns:a16="http://schemas.microsoft.com/office/drawing/2014/main" id="{FA507739-928A-A442-A431-848F2AAAEEA4}"/>
              </a:ext>
            </a:extLst>
          </p:cNvPr>
          <p:cNvPicPr>
            <a:picLocks noChangeAspect="1"/>
          </p:cNvPicPr>
          <p:nvPr/>
        </p:nvPicPr>
        <p:blipFill>
          <a:blip r:embed="rId3"/>
          <a:stretch>
            <a:fillRect/>
          </a:stretch>
        </p:blipFill>
        <p:spPr>
          <a:xfrm>
            <a:off x="1828679" y="5396001"/>
            <a:ext cx="708819" cy="708819"/>
          </a:xfrm>
          <a:prstGeom prst="rect">
            <a:avLst/>
          </a:prstGeom>
        </p:spPr>
      </p:pic>
      <p:pic>
        <p:nvPicPr>
          <p:cNvPr id="8" name="Picture 7">
            <a:extLst>
              <a:ext uri="{FF2B5EF4-FFF2-40B4-BE49-F238E27FC236}">
                <a16:creationId xmlns:a16="http://schemas.microsoft.com/office/drawing/2014/main" id="{B04D61C7-DB78-C043-A1F9-A972A987511C}"/>
              </a:ext>
            </a:extLst>
          </p:cNvPr>
          <p:cNvPicPr>
            <a:picLocks noChangeAspect="1"/>
          </p:cNvPicPr>
          <p:nvPr/>
        </p:nvPicPr>
        <p:blipFill>
          <a:blip r:embed="rId4"/>
          <a:stretch>
            <a:fillRect/>
          </a:stretch>
        </p:blipFill>
        <p:spPr>
          <a:xfrm>
            <a:off x="1287818" y="5546177"/>
            <a:ext cx="485777" cy="485777"/>
          </a:xfrm>
          <a:prstGeom prst="rect">
            <a:avLst/>
          </a:prstGeom>
        </p:spPr>
      </p:pic>
      <p:pic>
        <p:nvPicPr>
          <p:cNvPr id="10" name="Picture 9">
            <a:extLst>
              <a:ext uri="{FF2B5EF4-FFF2-40B4-BE49-F238E27FC236}">
                <a16:creationId xmlns:a16="http://schemas.microsoft.com/office/drawing/2014/main" id="{F0F28EAD-06F5-4543-A7AB-9C9D45543AA9}"/>
              </a:ext>
            </a:extLst>
          </p:cNvPr>
          <p:cNvPicPr>
            <a:picLocks noChangeAspect="1"/>
          </p:cNvPicPr>
          <p:nvPr/>
        </p:nvPicPr>
        <p:blipFill>
          <a:blip r:embed="rId5"/>
          <a:stretch>
            <a:fillRect/>
          </a:stretch>
        </p:blipFill>
        <p:spPr>
          <a:xfrm>
            <a:off x="776007" y="5520143"/>
            <a:ext cx="511811" cy="511811"/>
          </a:xfrm>
          <a:prstGeom prst="rect">
            <a:avLst/>
          </a:prstGeom>
        </p:spPr>
      </p:pic>
      <p:sp>
        <p:nvSpPr>
          <p:cNvPr id="14" name="Rectangle 13">
            <a:extLst>
              <a:ext uri="{FF2B5EF4-FFF2-40B4-BE49-F238E27FC236}">
                <a16:creationId xmlns:a16="http://schemas.microsoft.com/office/drawing/2014/main" id="{4D634D98-6FF2-614C-992F-7F696845F4F8}"/>
              </a:ext>
            </a:extLst>
          </p:cNvPr>
          <p:cNvSpPr/>
          <p:nvPr/>
        </p:nvSpPr>
        <p:spPr>
          <a:xfrm>
            <a:off x="3367074" y="6172416"/>
            <a:ext cx="2553904" cy="369332"/>
          </a:xfrm>
          <a:prstGeom prst="rect">
            <a:avLst/>
          </a:prstGeom>
        </p:spPr>
        <p:txBody>
          <a:bodyPr wrap="none">
            <a:spAutoFit/>
          </a:bodyPr>
          <a:lstStyle/>
          <a:p>
            <a:pPr algn="r" rtl="1"/>
            <a:r>
              <a:rPr lang="he-IL" dirty="0"/>
              <a:t>*בין השנים 2008 ל-2015 </a:t>
            </a:r>
            <a:endParaRPr lang="en-US" dirty="0"/>
          </a:p>
        </p:txBody>
      </p:sp>
      <p:pic>
        <p:nvPicPr>
          <p:cNvPr id="16" name="Picture 15">
            <a:extLst>
              <a:ext uri="{FF2B5EF4-FFF2-40B4-BE49-F238E27FC236}">
                <a16:creationId xmlns:a16="http://schemas.microsoft.com/office/drawing/2014/main" id="{EF82AC90-7BB8-DA4B-94CB-EA534B0E64B5}"/>
              </a:ext>
            </a:extLst>
          </p:cNvPr>
          <p:cNvPicPr>
            <a:picLocks noChangeAspect="1"/>
          </p:cNvPicPr>
          <p:nvPr/>
        </p:nvPicPr>
        <p:blipFill>
          <a:blip r:embed="rId6"/>
          <a:stretch>
            <a:fillRect/>
          </a:stretch>
        </p:blipFill>
        <p:spPr>
          <a:xfrm>
            <a:off x="3873771" y="5520143"/>
            <a:ext cx="510540" cy="510540"/>
          </a:xfrm>
          <a:prstGeom prst="rect">
            <a:avLst/>
          </a:prstGeom>
        </p:spPr>
      </p:pic>
      <p:pic>
        <p:nvPicPr>
          <p:cNvPr id="18" name="Picture 17">
            <a:extLst>
              <a:ext uri="{FF2B5EF4-FFF2-40B4-BE49-F238E27FC236}">
                <a16:creationId xmlns:a16="http://schemas.microsoft.com/office/drawing/2014/main" id="{5A589F50-FBAA-4E4E-8021-7FDBE1AD850E}"/>
              </a:ext>
            </a:extLst>
          </p:cNvPr>
          <p:cNvPicPr>
            <a:picLocks noChangeAspect="1"/>
          </p:cNvPicPr>
          <p:nvPr/>
        </p:nvPicPr>
        <p:blipFill>
          <a:blip r:embed="rId7"/>
          <a:stretch>
            <a:fillRect/>
          </a:stretch>
        </p:blipFill>
        <p:spPr>
          <a:xfrm>
            <a:off x="4384311" y="5520143"/>
            <a:ext cx="519431" cy="519431"/>
          </a:xfrm>
          <a:prstGeom prst="rect">
            <a:avLst/>
          </a:prstGeom>
        </p:spPr>
      </p:pic>
      <p:pic>
        <p:nvPicPr>
          <p:cNvPr id="19" name="Picture 18">
            <a:extLst>
              <a:ext uri="{FF2B5EF4-FFF2-40B4-BE49-F238E27FC236}">
                <a16:creationId xmlns:a16="http://schemas.microsoft.com/office/drawing/2014/main" id="{506B7791-42B4-8C4E-927D-30166738948D}"/>
              </a:ext>
            </a:extLst>
          </p:cNvPr>
          <p:cNvPicPr>
            <a:picLocks noChangeAspect="1"/>
          </p:cNvPicPr>
          <p:nvPr/>
        </p:nvPicPr>
        <p:blipFill>
          <a:blip r:embed="rId3"/>
          <a:stretch>
            <a:fillRect/>
          </a:stretch>
        </p:blipFill>
        <p:spPr>
          <a:xfrm>
            <a:off x="5093130" y="5462517"/>
            <a:ext cx="642303" cy="642303"/>
          </a:xfrm>
          <a:prstGeom prst="rect">
            <a:avLst/>
          </a:prstGeom>
        </p:spPr>
      </p:pic>
      <p:sp>
        <p:nvSpPr>
          <p:cNvPr id="20" name="Rectangle 19">
            <a:extLst>
              <a:ext uri="{FF2B5EF4-FFF2-40B4-BE49-F238E27FC236}">
                <a16:creationId xmlns:a16="http://schemas.microsoft.com/office/drawing/2014/main" id="{473EC322-6BF3-E94A-A495-9831C41DF89F}"/>
              </a:ext>
            </a:extLst>
          </p:cNvPr>
          <p:cNvSpPr/>
          <p:nvPr/>
        </p:nvSpPr>
        <p:spPr>
          <a:xfrm>
            <a:off x="603208" y="6170067"/>
            <a:ext cx="1854995" cy="369332"/>
          </a:xfrm>
          <a:prstGeom prst="rect">
            <a:avLst/>
          </a:prstGeom>
        </p:spPr>
        <p:txBody>
          <a:bodyPr wrap="none">
            <a:spAutoFit/>
          </a:bodyPr>
          <a:lstStyle/>
          <a:p>
            <a:pPr marL="0" algn="l" defTabSz="914400" rtl="0" eaLnBrk="1" latinLnBrk="0" hangingPunct="1"/>
            <a:r>
              <a:rPr lang="he-IL" dirty="0"/>
              <a:t>אחוז שוכרי הדירות</a:t>
            </a:r>
            <a:endParaRPr lang="en-US" dirty="0"/>
          </a:p>
        </p:txBody>
      </p:sp>
      <p:pic>
        <p:nvPicPr>
          <p:cNvPr id="22" name="Picture 21">
            <a:extLst>
              <a:ext uri="{FF2B5EF4-FFF2-40B4-BE49-F238E27FC236}">
                <a16:creationId xmlns:a16="http://schemas.microsoft.com/office/drawing/2014/main" id="{6F9C0432-F090-9F42-896E-981D5F92D6B1}"/>
              </a:ext>
            </a:extLst>
          </p:cNvPr>
          <p:cNvPicPr>
            <a:picLocks noChangeAspect="1"/>
          </p:cNvPicPr>
          <p:nvPr/>
        </p:nvPicPr>
        <p:blipFill>
          <a:blip r:embed="rId8"/>
          <a:stretch>
            <a:fillRect/>
          </a:stretch>
        </p:blipFill>
        <p:spPr>
          <a:xfrm>
            <a:off x="9754513" y="2079623"/>
            <a:ext cx="1073151" cy="1073151"/>
          </a:xfrm>
          <a:prstGeom prst="rect">
            <a:avLst/>
          </a:prstGeom>
        </p:spPr>
      </p:pic>
      <p:sp>
        <p:nvSpPr>
          <p:cNvPr id="23" name="Rectangle 22">
            <a:extLst>
              <a:ext uri="{FF2B5EF4-FFF2-40B4-BE49-F238E27FC236}">
                <a16:creationId xmlns:a16="http://schemas.microsoft.com/office/drawing/2014/main" id="{A4FF574F-04AF-454B-A13E-78C09DA7D347}"/>
              </a:ext>
            </a:extLst>
          </p:cNvPr>
          <p:cNvSpPr/>
          <p:nvPr/>
        </p:nvSpPr>
        <p:spPr>
          <a:xfrm>
            <a:off x="6570165" y="3541709"/>
            <a:ext cx="1648208" cy="369332"/>
          </a:xfrm>
          <a:prstGeom prst="rect">
            <a:avLst/>
          </a:prstGeom>
        </p:spPr>
        <p:txBody>
          <a:bodyPr wrap="none">
            <a:spAutoFit/>
          </a:bodyPr>
          <a:lstStyle/>
          <a:p>
            <a:pPr algn="ctr" rtl="1"/>
            <a:r>
              <a:rPr lang="he-IL" dirty="0"/>
              <a:t>הזכות לדיור הוגן</a:t>
            </a:r>
          </a:p>
        </p:txBody>
      </p:sp>
      <p:pic>
        <p:nvPicPr>
          <p:cNvPr id="25" name="Picture 24">
            <a:extLst>
              <a:ext uri="{FF2B5EF4-FFF2-40B4-BE49-F238E27FC236}">
                <a16:creationId xmlns:a16="http://schemas.microsoft.com/office/drawing/2014/main" id="{703741BF-1FA7-8040-BA53-28A092BC6CBE}"/>
              </a:ext>
            </a:extLst>
          </p:cNvPr>
          <p:cNvPicPr>
            <a:picLocks noChangeAspect="1"/>
          </p:cNvPicPr>
          <p:nvPr/>
        </p:nvPicPr>
        <p:blipFill>
          <a:blip r:embed="rId9"/>
          <a:stretch>
            <a:fillRect/>
          </a:stretch>
        </p:blipFill>
        <p:spPr>
          <a:xfrm rot="10800000" flipV="1">
            <a:off x="3805455" y="1689560"/>
            <a:ext cx="1153173" cy="1463214"/>
          </a:xfrm>
          <a:prstGeom prst="rect">
            <a:avLst/>
          </a:prstGeom>
        </p:spPr>
      </p:pic>
      <p:sp>
        <p:nvSpPr>
          <p:cNvPr id="26" name="Rectangle 25">
            <a:extLst>
              <a:ext uri="{FF2B5EF4-FFF2-40B4-BE49-F238E27FC236}">
                <a16:creationId xmlns:a16="http://schemas.microsoft.com/office/drawing/2014/main" id="{59E796D7-7DA6-924B-A75F-A16DF9971CF8}"/>
              </a:ext>
            </a:extLst>
          </p:cNvPr>
          <p:cNvSpPr/>
          <p:nvPr/>
        </p:nvSpPr>
        <p:spPr>
          <a:xfrm>
            <a:off x="3231727" y="3541709"/>
            <a:ext cx="2300630" cy="646331"/>
          </a:xfrm>
          <a:prstGeom prst="rect">
            <a:avLst/>
          </a:prstGeom>
        </p:spPr>
        <p:txBody>
          <a:bodyPr wrap="none">
            <a:spAutoFit/>
          </a:bodyPr>
          <a:lstStyle/>
          <a:p>
            <a:pPr algn="ctr" rtl="1"/>
            <a:r>
              <a:rPr lang="he-IL" dirty="0"/>
              <a:t>כלכלי</a:t>
            </a:r>
            <a:endParaRPr lang="en-US" dirty="0"/>
          </a:p>
          <a:p>
            <a:pPr algn="r" rtl="1"/>
            <a:r>
              <a:rPr lang="he-IL" dirty="0"/>
              <a:t>יותר מ 30% מההכנסות</a:t>
            </a:r>
          </a:p>
        </p:txBody>
      </p:sp>
      <p:pic>
        <p:nvPicPr>
          <p:cNvPr id="28" name="Picture 27">
            <a:extLst>
              <a:ext uri="{FF2B5EF4-FFF2-40B4-BE49-F238E27FC236}">
                <a16:creationId xmlns:a16="http://schemas.microsoft.com/office/drawing/2014/main" id="{ECB65C26-77CE-4E4D-A76C-D3F34ABDEA17}"/>
              </a:ext>
            </a:extLst>
          </p:cNvPr>
          <p:cNvPicPr>
            <a:picLocks noChangeAspect="1"/>
          </p:cNvPicPr>
          <p:nvPr/>
        </p:nvPicPr>
        <p:blipFill>
          <a:blip r:embed="rId10"/>
          <a:stretch>
            <a:fillRect/>
          </a:stretch>
        </p:blipFill>
        <p:spPr>
          <a:xfrm>
            <a:off x="413015" y="1459895"/>
            <a:ext cx="1692879" cy="1692879"/>
          </a:xfrm>
          <a:prstGeom prst="rect">
            <a:avLst/>
          </a:prstGeom>
        </p:spPr>
      </p:pic>
      <p:pic>
        <p:nvPicPr>
          <p:cNvPr id="30" name="Picture 29">
            <a:extLst>
              <a:ext uri="{FF2B5EF4-FFF2-40B4-BE49-F238E27FC236}">
                <a16:creationId xmlns:a16="http://schemas.microsoft.com/office/drawing/2014/main" id="{8D27316C-0926-BF45-8902-1B585C3DA05F}"/>
              </a:ext>
            </a:extLst>
          </p:cNvPr>
          <p:cNvPicPr>
            <a:picLocks noChangeAspect="1"/>
          </p:cNvPicPr>
          <p:nvPr/>
        </p:nvPicPr>
        <p:blipFill>
          <a:blip r:embed="rId6"/>
          <a:stretch>
            <a:fillRect/>
          </a:stretch>
        </p:blipFill>
        <p:spPr>
          <a:xfrm>
            <a:off x="8002511" y="5483164"/>
            <a:ext cx="519431" cy="519431"/>
          </a:xfrm>
          <a:prstGeom prst="rect">
            <a:avLst/>
          </a:prstGeom>
        </p:spPr>
      </p:pic>
      <p:pic>
        <p:nvPicPr>
          <p:cNvPr id="32" name="Picture 31">
            <a:extLst>
              <a:ext uri="{FF2B5EF4-FFF2-40B4-BE49-F238E27FC236}">
                <a16:creationId xmlns:a16="http://schemas.microsoft.com/office/drawing/2014/main" id="{0987EB27-006F-E14D-97BA-537E8F52EABB}"/>
              </a:ext>
            </a:extLst>
          </p:cNvPr>
          <p:cNvPicPr>
            <a:picLocks noChangeAspect="1"/>
          </p:cNvPicPr>
          <p:nvPr/>
        </p:nvPicPr>
        <p:blipFill>
          <a:blip r:embed="rId11"/>
          <a:stretch>
            <a:fillRect/>
          </a:stretch>
        </p:blipFill>
        <p:spPr>
          <a:xfrm>
            <a:off x="7381962" y="5490694"/>
            <a:ext cx="519431" cy="519431"/>
          </a:xfrm>
          <a:prstGeom prst="rect">
            <a:avLst/>
          </a:prstGeom>
        </p:spPr>
      </p:pic>
      <p:sp>
        <p:nvSpPr>
          <p:cNvPr id="33" name="Oval 32">
            <a:extLst>
              <a:ext uri="{FF2B5EF4-FFF2-40B4-BE49-F238E27FC236}">
                <a16:creationId xmlns:a16="http://schemas.microsoft.com/office/drawing/2014/main" id="{DA9B0163-C4C1-CE42-9369-09E3DF61C679}"/>
              </a:ext>
            </a:extLst>
          </p:cNvPr>
          <p:cNvSpPr/>
          <p:nvPr/>
        </p:nvSpPr>
        <p:spPr>
          <a:xfrm>
            <a:off x="7846878" y="5872655"/>
            <a:ext cx="144888" cy="1229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34" name="Rectangle 33">
            <a:extLst>
              <a:ext uri="{FF2B5EF4-FFF2-40B4-BE49-F238E27FC236}">
                <a16:creationId xmlns:a16="http://schemas.microsoft.com/office/drawing/2014/main" id="{4A13996D-96BB-EA4D-8736-051B3463AAE9}"/>
              </a:ext>
            </a:extLst>
          </p:cNvPr>
          <p:cNvSpPr/>
          <p:nvPr/>
        </p:nvSpPr>
        <p:spPr>
          <a:xfrm>
            <a:off x="6993436" y="6170067"/>
            <a:ext cx="1936749" cy="369332"/>
          </a:xfrm>
          <a:prstGeom prst="rect">
            <a:avLst/>
          </a:prstGeom>
        </p:spPr>
        <p:txBody>
          <a:bodyPr wrap="none">
            <a:spAutoFit/>
          </a:bodyPr>
          <a:lstStyle/>
          <a:p>
            <a:pPr marL="0" algn="l" defTabSz="914400" rtl="0" eaLnBrk="1" latinLnBrk="0" hangingPunct="1"/>
            <a:r>
              <a:rPr lang="he-IL" dirty="0"/>
              <a:t>ממוצע לחידוש חוזה</a:t>
            </a:r>
            <a:endParaRPr lang="en-US" dirty="0"/>
          </a:p>
        </p:txBody>
      </p:sp>
      <p:pic>
        <p:nvPicPr>
          <p:cNvPr id="36" name="Picture 35">
            <a:extLst>
              <a:ext uri="{FF2B5EF4-FFF2-40B4-BE49-F238E27FC236}">
                <a16:creationId xmlns:a16="http://schemas.microsoft.com/office/drawing/2014/main" id="{C16DEBCE-D8B6-1947-A797-FA5DCA3C0C18}"/>
              </a:ext>
            </a:extLst>
          </p:cNvPr>
          <p:cNvPicPr>
            <a:picLocks noChangeAspect="1"/>
          </p:cNvPicPr>
          <p:nvPr/>
        </p:nvPicPr>
        <p:blipFill>
          <a:blip r:embed="rId12"/>
          <a:stretch>
            <a:fillRect/>
          </a:stretch>
        </p:blipFill>
        <p:spPr>
          <a:xfrm>
            <a:off x="8442003" y="5159165"/>
            <a:ext cx="880409" cy="880409"/>
          </a:xfrm>
          <a:prstGeom prst="rect">
            <a:avLst/>
          </a:prstGeom>
        </p:spPr>
      </p:pic>
      <p:pic>
        <p:nvPicPr>
          <p:cNvPr id="38" name="Picture 37">
            <a:extLst>
              <a:ext uri="{FF2B5EF4-FFF2-40B4-BE49-F238E27FC236}">
                <a16:creationId xmlns:a16="http://schemas.microsoft.com/office/drawing/2014/main" id="{1C74E995-ADE9-C44E-A4CB-D9240767FF24}"/>
              </a:ext>
            </a:extLst>
          </p:cNvPr>
          <p:cNvPicPr>
            <a:picLocks noChangeAspect="1"/>
          </p:cNvPicPr>
          <p:nvPr/>
        </p:nvPicPr>
        <p:blipFill>
          <a:blip r:embed="rId4"/>
          <a:stretch>
            <a:fillRect/>
          </a:stretch>
        </p:blipFill>
        <p:spPr>
          <a:xfrm>
            <a:off x="10998967" y="5533464"/>
            <a:ext cx="514628" cy="514628"/>
          </a:xfrm>
          <a:prstGeom prst="rect">
            <a:avLst/>
          </a:prstGeom>
        </p:spPr>
      </p:pic>
      <p:pic>
        <p:nvPicPr>
          <p:cNvPr id="40" name="Picture 39">
            <a:extLst>
              <a:ext uri="{FF2B5EF4-FFF2-40B4-BE49-F238E27FC236}">
                <a16:creationId xmlns:a16="http://schemas.microsoft.com/office/drawing/2014/main" id="{309055E1-84B6-E44F-A159-B07355B1EA6B}"/>
              </a:ext>
            </a:extLst>
          </p:cNvPr>
          <p:cNvPicPr>
            <a:picLocks noChangeAspect="1"/>
          </p:cNvPicPr>
          <p:nvPr/>
        </p:nvPicPr>
        <p:blipFill>
          <a:blip r:embed="rId13"/>
          <a:stretch>
            <a:fillRect/>
          </a:stretch>
        </p:blipFill>
        <p:spPr>
          <a:xfrm>
            <a:off x="9928654" y="5536484"/>
            <a:ext cx="508589" cy="508589"/>
          </a:xfrm>
          <a:prstGeom prst="rect">
            <a:avLst/>
          </a:prstGeom>
        </p:spPr>
      </p:pic>
      <p:pic>
        <p:nvPicPr>
          <p:cNvPr id="42" name="Picture 41">
            <a:extLst>
              <a:ext uri="{FF2B5EF4-FFF2-40B4-BE49-F238E27FC236}">
                <a16:creationId xmlns:a16="http://schemas.microsoft.com/office/drawing/2014/main" id="{1344DCB7-BDC9-034D-9112-FE774516AC91}"/>
              </a:ext>
            </a:extLst>
          </p:cNvPr>
          <p:cNvPicPr>
            <a:picLocks noChangeAspect="1"/>
          </p:cNvPicPr>
          <p:nvPr/>
        </p:nvPicPr>
        <p:blipFill>
          <a:blip r:embed="rId14"/>
          <a:stretch>
            <a:fillRect/>
          </a:stretch>
        </p:blipFill>
        <p:spPr>
          <a:xfrm>
            <a:off x="10475805" y="5538072"/>
            <a:ext cx="495186" cy="495186"/>
          </a:xfrm>
          <a:prstGeom prst="rect">
            <a:avLst/>
          </a:prstGeom>
        </p:spPr>
      </p:pic>
      <p:pic>
        <p:nvPicPr>
          <p:cNvPr id="44" name="Picture 43">
            <a:extLst>
              <a:ext uri="{FF2B5EF4-FFF2-40B4-BE49-F238E27FC236}">
                <a16:creationId xmlns:a16="http://schemas.microsoft.com/office/drawing/2014/main" id="{F6D89B1A-F228-3342-8DE6-F6C29BD383FD}"/>
              </a:ext>
            </a:extLst>
          </p:cNvPr>
          <p:cNvPicPr>
            <a:picLocks noChangeAspect="1"/>
          </p:cNvPicPr>
          <p:nvPr/>
        </p:nvPicPr>
        <p:blipFill>
          <a:blip r:embed="rId15"/>
          <a:stretch>
            <a:fillRect/>
          </a:stretch>
        </p:blipFill>
        <p:spPr>
          <a:xfrm>
            <a:off x="6780306" y="1941314"/>
            <a:ext cx="1211460" cy="1211460"/>
          </a:xfrm>
          <a:prstGeom prst="rect">
            <a:avLst/>
          </a:prstGeom>
        </p:spPr>
      </p:pic>
      <p:sp>
        <p:nvSpPr>
          <p:cNvPr id="45" name="Rectangle 44">
            <a:extLst>
              <a:ext uri="{FF2B5EF4-FFF2-40B4-BE49-F238E27FC236}">
                <a16:creationId xmlns:a16="http://schemas.microsoft.com/office/drawing/2014/main" id="{DB161525-5DB3-CC43-BE1A-08262BFCABC8}"/>
              </a:ext>
            </a:extLst>
          </p:cNvPr>
          <p:cNvSpPr/>
          <p:nvPr/>
        </p:nvSpPr>
        <p:spPr>
          <a:xfrm>
            <a:off x="8440618" y="3541709"/>
            <a:ext cx="3432350" cy="369332"/>
          </a:xfrm>
          <a:prstGeom prst="rect">
            <a:avLst/>
          </a:prstGeom>
        </p:spPr>
        <p:txBody>
          <a:bodyPr wrap="none">
            <a:spAutoFit/>
          </a:bodyPr>
          <a:lstStyle/>
          <a:p>
            <a:pPr algn="ctr" rtl="1"/>
            <a:r>
              <a:rPr lang="he-IL" dirty="0"/>
              <a:t>הבסיס לכל פעולות החיים הבית שלנו</a:t>
            </a:r>
          </a:p>
        </p:txBody>
      </p:sp>
    </p:spTree>
    <p:extLst>
      <p:ext uri="{BB962C8B-B14F-4D97-AF65-F5344CB8AC3E}">
        <p14:creationId xmlns:p14="http://schemas.microsoft.com/office/powerpoint/2010/main" val="19533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grpId="1" nodeType="clickEffect">
                                  <p:stCondLst>
                                    <p:cond delay="0"/>
                                  </p:stCondLst>
                                  <p:childTnLst>
                                    <p:animEffect transition="out" filter="barn(inVertical)">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6" presetClass="exit" presetSubtype="21" fill="hold" nodeType="withEffect">
                                  <p:stCondLst>
                                    <p:cond delay="0"/>
                                  </p:stCondLst>
                                  <p:childTnLst>
                                    <p:animEffect transition="out" filter="barn(inVertical)">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16" presetClass="exit" presetSubtype="21" fill="hold" grpId="1" nodeType="withEffect">
                                  <p:stCondLst>
                                    <p:cond delay="0"/>
                                  </p:stCondLst>
                                  <p:childTnLst>
                                    <p:animEffect transition="out" filter="barn(inVertical)">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6" presetClass="exit" presetSubtype="21" fill="hold" nodeType="withEffect">
                                  <p:stCondLst>
                                    <p:cond delay="0"/>
                                  </p:stCondLst>
                                  <p:childTnLst>
                                    <p:animEffect transition="out" filter="barn(inVertical)">
                                      <p:cBhvr>
                                        <p:cTn id="39" dur="500"/>
                                        <p:tgtEl>
                                          <p:spTgt spid="25"/>
                                        </p:tgtEl>
                                      </p:cBhvr>
                                    </p:animEffect>
                                    <p:set>
                                      <p:cBhvr>
                                        <p:cTn id="40" dur="1" fill="hold">
                                          <p:stCondLst>
                                            <p:cond delay="499"/>
                                          </p:stCondLst>
                                        </p:cTn>
                                        <p:tgtEl>
                                          <p:spTgt spid="25"/>
                                        </p:tgtEl>
                                        <p:attrNameLst>
                                          <p:attrName>style.visibility</p:attrName>
                                        </p:attrNameLst>
                                      </p:cBhvr>
                                      <p:to>
                                        <p:strVal val="hidden"/>
                                      </p:to>
                                    </p:set>
                                  </p:childTnLst>
                                </p:cTn>
                              </p:par>
                              <p:par>
                                <p:cTn id="41" presetID="16" presetClass="exit" presetSubtype="21" fill="hold" grpId="1" nodeType="withEffect">
                                  <p:stCondLst>
                                    <p:cond delay="0"/>
                                  </p:stCondLst>
                                  <p:childTnLst>
                                    <p:animEffect transition="out" filter="barn(inVertical)">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6" presetClass="exit" presetSubtype="21" fill="hold" nodeType="withEffect">
                                  <p:stCondLst>
                                    <p:cond delay="0"/>
                                  </p:stCondLst>
                                  <p:childTnLst>
                                    <p:animEffect transition="out" filter="barn(inVertical)">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par>
                                <p:cTn id="47" presetID="16" presetClass="exit" presetSubtype="21" fill="hold" nodeType="withEffect">
                                  <p:stCondLst>
                                    <p:cond delay="0"/>
                                  </p:stCondLst>
                                  <p:childTnLst>
                                    <p:animEffect transition="out" filter="barn(inVertical)">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par>
                                <p:cTn id="50" presetID="16" presetClass="exit" presetSubtype="21" fill="hold" grpId="1" nodeType="withEffect">
                                  <p:stCondLst>
                                    <p:cond delay="0"/>
                                  </p:stCondLst>
                                  <p:childTnLst>
                                    <p:animEffect transition="out" filter="barn(inVertical)">
                                      <p:cBhvr>
                                        <p:cTn id="51" dur="500"/>
                                        <p:tgtEl>
                                          <p:spTgt spid="45"/>
                                        </p:tgtEl>
                                      </p:cBhvr>
                                    </p:animEffect>
                                    <p:set>
                                      <p:cBhvr>
                                        <p:cTn id="52" dur="1" fill="hold">
                                          <p:stCondLst>
                                            <p:cond delay="499"/>
                                          </p:stCondLst>
                                        </p:cTn>
                                        <p:tgtEl>
                                          <p:spTgt spid="4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p:bldP spid="20" grpId="0"/>
      <p:bldP spid="23" grpId="0"/>
      <p:bldP spid="23" grpId="1"/>
      <p:bldP spid="26" grpId="0"/>
      <p:bldP spid="26" grpId="1"/>
      <p:bldP spid="33" grpId="0" animBg="1"/>
      <p:bldP spid="34" grpId="0"/>
      <p:bldP spid="45" grpId="0"/>
      <p:bldP spid="4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E634-5356-A44D-8339-931BD6E465A9}"/>
              </a:ext>
            </a:extLst>
          </p:cNvPr>
          <p:cNvSpPr>
            <a:spLocks noGrp="1"/>
          </p:cNvSpPr>
          <p:nvPr>
            <p:ph type="title"/>
          </p:nvPr>
        </p:nvSpPr>
        <p:spPr>
          <a:xfrm>
            <a:off x="838200" y="365125"/>
            <a:ext cx="10515600" cy="1325563"/>
          </a:xfrm>
        </p:spPr>
        <p:txBody>
          <a:bodyPr/>
          <a:lstStyle/>
          <a:p>
            <a:pPr algn="ctr" defTabSz="914400" rtl="1" eaLnBrk="1" latinLnBrk="0" hangingPunct="1">
              <a:lnSpc>
                <a:spcPct val="90000"/>
              </a:lnSpc>
              <a:spcBef>
                <a:spcPct val="0"/>
              </a:spcBef>
              <a:buNone/>
            </a:pPr>
            <a:r>
              <a:rPr lang="he-IL" dirty="0"/>
              <a:t>הבעיות המרכזיות </a:t>
            </a:r>
            <a:endParaRPr lang="en-US" dirty="0"/>
          </a:p>
        </p:txBody>
      </p:sp>
      <p:pic>
        <p:nvPicPr>
          <p:cNvPr id="5" name="Picture 4">
            <a:extLst>
              <a:ext uri="{FF2B5EF4-FFF2-40B4-BE49-F238E27FC236}">
                <a16:creationId xmlns:a16="http://schemas.microsoft.com/office/drawing/2014/main" id="{869EB62B-B10C-C34B-9898-7E0022D943F3}"/>
              </a:ext>
            </a:extLst>
          </p:cNvPr>
          <p:cNvPicPr>
            <a:picLocks noChangeAspect="1"/>
          </p:cNvPicPr>
          <p:nvPr/>
        </p:nvPicPr>
        <p:blipFill rotWithShape="1">
          <a:blip r:embed="rId3"/>
          <a:srcRect l="-841" t="8023"/>
          <a:stretch/>
        </p:blipFill>
        <p:spPr>
          <a:xfrm>
            <a:off x="8708930" y="2105246"/>
            <a:ext cx="3236637" cy="4096870"/>
          </a:xfrm>
          <a:prstGeom prst="rect">
            <a:avLst/>
          </a:prstGeom>
        </p:spPr>
      </p:pic>
      <p:sp>
        <p:nvSpPr>
          <p:cNvPr id="6" name="TextBox 5">
            <a:extLst>
              <a:ext uri="{FF2B5EF4-FFF2-40B4-BE49-F238E27FC236}">
                <a16:creationId xmlns:a16="http://schemas.microsoft.com/office/drawing/2014/main" id="{E31C140D-0B4C-964B-BE5A-49A61B504D88}"/>
              </a:ext>
            </a:extLst>
          </p:cNvPr>
          <p:cNvSpPr txBox="1"/>
          <p:nvPr/>
        </p:nvSpPr>
        <p:spPr>
          <a:xfrm>
            <a:off x="9611833" y="1690688"/>
            <a:ext cx="1430833" cy="369332"/>
          </a:xfrm>
          <a:prstGeom prst="rect">
            <a:avLst/>
          </a:prstGeom>
          <a:solidFill>
            <a:schemeClr val="accent4"/>
          </a:solidFill>
        </p:spPr>
        <p:txBody>
          <a:bodyPr wrap="square" rtlCol="0">
            <a:spAutoFit/>
          </a:bodyPr>
          <a:lstStyle/>
          <a:p>
            <a:pPr marL="0" algn="r" defTabSz="914400" rtl="1" eaLnBrk="1" latinLnBrk="0" hangingPunct="1"/>
            <a:r>
              <a:rPr lang="he-IL" b="1" dirty="0"/>
              <a:t>עליות מחירים</a:t>
            </a:r>
            <a:endParaRPr lang="en-US" b="1" dirty="0"/>
          </a:p>
        </p:txBody>
      </p:sp>
      <p:sp>
        <p:nvSpPr>
          <p:cNvPr id="8" name="TextBox 7">
            <a:extLst>
              <a:ext uri="{FF2B5EF4-FFF2-40B4-BE49-F238E27FC236}">
                <a16:creationId xmlns:a16="http://schemas.microsoft.com/office/drawing/2014/main" id="{B0E43B62-2DDC-0B48-BC87-E6933930580E}"/>
              </a:ext>
            </a:extLst>
          </p:cNvPr>
          <p:cNvSpPr txBox="1"/>
          <p:nvPr/>
        </p:nvSpPr>
        <p:spPr>
          <a:xfrm>
            <a:off x="5228092" y="1735914"/>
            <a:ext cx="1430833" cy="369332"/>
          </a:xfrm>
          <a:prstGeom prst="rect">
            <a:avLst/>
          </a:prstGeom>
          <a:solidFill>
            <a:schemeClr val="accent4"/>
          </a:solidFill>
        </p:spPr>
        <p:txBody>
          <a:bodyPr wrap="square" rtlCol="0">
            <a:spAutoFit/>
          </a:bodyPr>
          <a:lstStyle/>
          <a:p>
            <a:pPr marL="0" algn="r" defTabSz="914400" rtl="1" eaLnBrk="1" latinLnBrk="0" hangingPunct="1"/>
            <a:r>
              <a:rPr lang="he-IL" b="1" dirty="0"/>
              <a:t>תנאי המחיה</a:t>
            </a:r>
            <a:endParaRPr lang="en-US" b="1" dirty="0"/>
          </a:p>
        </p:txBody>
      </p:sp>
      <p:sp>
        <p:nvSpPr>
          <p:cNvPr id="9" name="TextBox 8">
            <a:extLst>
              <a:ext uri="{FF2B5EF4-FFF2-40B4-BE49-F238E27FC236}">
                <a16:creationId xmlns:a16="http://schemas.microsoft.com/office/drawing/2014/main" id="{8EBDF471-33C4-C445-A023-5E78E0E57AE2}"/>
              </a:ext>
            </a:extLst>
          </p:cNvPr>
          <p:cNvSpPr txBox="1"/>
          <p:nvPr/>
        </p:nvSpPr>
        <p:spPr>
          <a:xfrm>
            <a:off x="1346374" y="1738047"/>
            <a:ext cx="1430833" cy="369332"/>
          </a:xfrm>
          <a:prstGeom prst="rect">
            <a:avLst/>
          </a:prstGeom>
          <a:solidFill>
            <a:schemeClr val="accent4"/>
          </a:solidFill>
        </p:spPr>
        <p:txBody>
          <a:bodyPr wrap="square" rtlCol="0">
            <a:spAutoFit/>
          </a:bodyPr>
          <a:lstStyle/>
          <a:p>
            <a:pPr marL="0" algn="ctr" defTabSz="914400" rtl="1" eaLnBrk="1" latinLnBrk="0" hangingPunct="1"/>
            <a:r>
              <a:rPr lang="he-IL" b="1" dirty="0"/>
              <a:t>יציבות </a:t>
            </a:r>
            <a:endParaRPr lang="en-US" b="1" dirty="0"/>
          </a:p>
        </p:txBody>
      </p:sp>
      <p:pic>
        <p:nvPicPr>
          <p:cNvPr id="11" name="Picture 10">
            <a:extLst>
              <a:ext uri="{FF2B5EF4-FFF2-40B4-BE49-F238E27FC236}">
                <a16:creationId xmlns:a16="http://schemas.microsoft.com/office/drawing/2014/main" id="{41B90A6A-A49E-AB47-832B-36F100322EE0}"/>
              </a:ext>
            </a:extLst>
          </p:cNvPr>
          <p:cNvPicPr>
            <a:picLocks noChangeAspect="1"/>
          </p:cNvPicPr>
          <p:nvPr/>
        </p:nvPicPr>
        <p:blipFill>
          <a:blip r:embed="rId4"/>
          <a:stretch>
            <a:fillRect/>
          </a:stretch>
        </p:blipFill>
        <p:spPr>
          <a:xfrm>
            <a:off x="4692731" y="2422391"/>
            <a:ext cx="2501554" cy="2501554"/>
          </a:xfrm>
          <a:prstGeom prst="rect">
            <a:avLst/>
          </a:prstGeom>
        </p:spPr>
      </p:pic>
      <p:pic>
        <p:nvPicPr>
          <p:cNvPr id="13" name="Picture 12">
            <a:extLst>
              <a:ext uri="{FF2B5EF4-FFF2-40B4-BE49-F238E27FC236}">
                <a16:creationId xmlns:a16="http://schemas.microsoft.com/office/drawing/2014/main" id="{84C9B08A-B855-E84A-BA34-81572DB9575E}"/>
              </a:ext>
            </a:extLst>
          </p:cNvPr>
          <p:cNvPicPr>
            <a:picLocks noChangeAspect="1"/>
          </p:cNvPicPr>
          <p:nvPr/>
        </p:nvPicPr>
        <p:blipFill>
          <a:blip r:embed="rId5"/>
          <a:stretch>
            <a:fillRect/>
          </a:stretch>
        </p:blipFill>
        <p:spPr>
          <a:xfrm>
            <a:off x="629190" y="2721081"/>
            <a:ext cx="2865200" cy="2865200"/>
          </a:xfrm>
          <a:prstGeom prst="rect">
            <a:avLst/>
          </a:prstGeom>
        </p:spPr>
      </p:pic>
      <p:pic>
        <p:nvPicPr>
          <p:cNvPr id="14" name="Picture 13">
            <a:extLst>
              <a:ext uri="{FF2B5EF4-FFF2-40B4-BE49-F238E27FC236}">
                <a16:creationId xmlns:a16="http://schemas.microsoft.com/office/drawing/2014/main" id="{CCB16052-3D8E-8047-B778-08CFD12C7DCD}"/>
              </a:ext>
            </a:extLst>
          </p:cNvPr>
          <p:cNvPicPr>
            <a:picLocks noChangeAspect="1"/>
          </p:cNvPicPr>
          <p:nvPr/>
        </p:nvPicPr>
        <p:blipFill>
          <a:blip r:embed="rId6"/>
          <a:stretch>
            <a:fillRect/>
          </a:stretch>
        </p:blipFill>
        <p:spPr>
          <a:xfrm rot="10800000" flipV="1">
            <a:off x="9750661" y="2721081"/>
            <a:ext cx="1153173" cy="1463214"/>
          </a:xfrm>
          <a:prstGeom prst="rect">
            <a:avLst/>
          </a:prstGeom>
        </p:spPr>
      </p:pic>
      <p:sp>
        <p:nvSpPr>
          <p:cNvPr id="15" name="TextBox 14">
            <a:extLst>
              <a:ext uri="{FF2B5EF4-FFF2-40B4-BE49-F238E27FC236}">
                <a16:creationId xmlns:a16="http://schemas.microsoft.com/office/drawing/2014/main" id="{B602D0F6-A293-1041-A60F-02F2C54F9967}"/>
              </a:ext>
            </a:extLst>
          </p:cNvPr>
          <p:cNvSpPr txBox="1"/>
          <p:nvPr/>
        </p:nvSpPr>
        <p:spPr>
          <a:xfrm>
            <a:off x="8337843" y="6202116"/>
            <a:ext cx="3607724" cy="369332"/>
          </a:xfrm>
          <a:prstGeom prst="rect">
            <a:avLst/>
          </a:prstGeom>
          <a:noFill/>
        </p:spPr>
        <p:txBody>
          <a:bodyPr wrap="square" rtlCol="0">
            <a:spAutoFit/>
          </a:bodyPr>
          <a:lstStyle/>
          <a:p>
            <a:pPr algn="r" rtl="1"/>
            <a:r>
              <a:rPr lang="he-IL" dirty="0"/>
              <a:t>מקור : פרנקל, ב, </a:t>
            </a:r>
            <a:r>
              <a:rPr lang="en-US" dirty="0" err="1"/>
              <a:t>Ynet</a:t>
            </a:r>
            <a:r>
              <a:rPr lang="he-IL" dirty="0"/>
              <a:t>(2018) </a:t>
            </a:r>
            <a:endParaRPr lang="en-US" dirty="0"/>
          </a:p>
        </p:txBody>
      </p:sp>
    </p:spTree>
    <p:extLst>
      <p:ext uri="{BB962C8B-B14F-4D97-AF65-F5344CB8AC3E}">
        <p14:creationId xmlns:p14="http://schemas.microsoft.com/office/powerpoint/2010/main" val="329879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nodeType="clickEffect">
                                  <p:stCondLst>
                                    <p:cond delay="0"/>
                                  </p:stCondLst>
                                  <p:childTnLst>
                                    <p:animEffect transition="out" filter="randombar(horizontal)">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E3099F-B128-8B47-BA52-12491B74ECB4}"/>
              </a:ext>
            </a:extLst>
          </p:cNvPr>
          <p:cNvPicPr>
            <a:picLocks noGrp="1" noChangeAspect="1"/>
          </p:cNvPicPr>
          <p:nvPr>
            <p:ph idx="1"/>
          </p:nvPr>
        </p:nvPicPr>
        <p:blipFill>
          <a:blip r:embed="rId2"/>
          <a:stretch>
            <a:fillRect/>
          </a:stretch>
        </p:blipFill>
        <p:spPr>
          <a:xfrm>
            <a:off x="3310466" y="643466"/>
            <a:ext cx="5571067" cy="5571067"/>
          </a:xfrm>
          <a:prstGeom prst="rect">
            <a:avLst/>
          </a:prstGeom>
        </p:spPr>
      </p:pic>
      <p:sp>
        <p:nvSpPr>
          <p:cNvPr id="6" name="TextBox 5">
            <a:extLst>
              <a:ext uri="{FF2B5EF4-FFF2-40B4-BE49-F238E27FC236}">
                <a16:creationId xmlns:a16="http://schemas.microsoft.com/office/drawing/2014/main" id="{C31B1A60-B5BB-0F44-896E-1F9D68329844}"/>
              </a:ext>
            </a:extLst>
          </p:cNvPr>
          <p:cNvSpPr txBox="1"/>
          <p:nvPr/>
        </p:nvSpPr>
        <p:spPr>
          <a:xfrm>
            <a:off x="4141693" y="5378824"/>
            <a:ext cx="3693460" cy="461665"/>
          </a:xfrm>
          <a:prstGeom prst="rect">
            <a:avLst/>
          </a:prstGeom>
          <a:noFill/>
        </p:spPr>
        <p:txBody>
          <a:bodyPr wrap="square" rtlCol="0">
            <a:spAutoFit/>
          </a:bodyPr>
          <a:lstStyle/>
          <a:p>
            <a:pPr marL="0" algn="r" defTabSz="914400" rtl="1" eaLnBrk="1" latinLnBrk="0" hangingPunct="1"/>
            <a:r>
              <a:rPr lang="he-IL" sz="2400" dirty="0"/>
              <a:t>שינוי התודעה/מעמד השוכרים</a:t>
            </a:r>
            <a:endParaRPr lang="en-US" sz="2400" dirty="0"/>
          </a:p>
        </p:txBody>
      </p:sp>
      <p:pic>
        <p:nvPicPr>
          <p:cNvPr id="8" name="Picture 7">
            <a:extLst>
              <a:ext uri="{FF2B5EF4-FFF2-40B4-BE49-F238E27FC236}">
                <a16:creationId xmlns:a16="http://schemas.microsoft.com/office/drawing/2014/main" id="{F8A80845-5C4C-F34D-AD9A-EF435C019E38}"/>
              </a:ext>
            </a:extLst>
          </p:cNvPr>
          <p:cNvPicPr>
            <a:picLocks noChangeAspect="1"/>
          </p:cNvPicPr>
          <p:nvPr/>
        </p:nvPicPr>
        <p:blipFill>
          <a:blip r:embed="rId3"/>
          <a:stretch>
            <a:fillRect/>
          </a:stretch>
        </p:blipFill>
        <p:spPr>
          <a:xfrm>
            <a:off x="9911975" y="643466"/>
            <a:ext cx="1603187" cy="1603187"/>
          </a:xfrm>
          <a:prstGeom prst="rect">
            <a:avLst/>
          </a:prstGeom>
        </p:spPr>
      </p:pic>
      <p:sp>
        <p:nvSpPr>
          <p:cNvPr id="9" name="TextBox 8">
            <a:extLst>
              <a:ext uri="{FF2B5EF4-FFF2-40B4-BE49-F238E27FC236}">
                <a16:creationId xmlns:a16="http://schemas.microsoft.com/office/drawing/2014/main" id="{E6B8FB6F-6250-FB4F-B3D7-F713E0EA83A6}"/>
              </a:ext>
            </a:extLst>
          </p:cNvPr>
          <p:cNvSpPr txBox="1"/>
          <p:nvPr/>
        </p:nvSpPr>
        <p:spPr>
          <a:xfrm>
            <a:off x="9538447" y="2510118"/>
            <a:ext cx="2330824" cy="646331"/>
          </a:xfrm>
          <a:prstGeom prst="rect">
            <a:avLst/>
          </a:prstGeom>
          <a:noFill/>
        </p:spPr>
        <p:txBody>
          <a:bodyPr wrap="square" rtlCol="0">
            <a:spAutoFit/>
          </a:bodyPr>
          <a:lstStyle/>
          <a:p>
            <a:pPr algn="ctr"/>
            <a:r>
              <a:rPr lang="he-IL" dirty="0"/>
              <a:t>תיבול מחו״ל</a:t>
            </a:r>
            <a:br>
              <a:rPr lang="en-US" dirty="0"/>
            </a:br>
            <a:r>
              <a:rPr lang="he-IL" dirty="0"/>
              <a:t>זה לא חייב להיות ככה</a:t>
            </a:r>
            <a:endParaRPr lang="en-US" dirty="0"/>
          </a:p>
        </p:txBody>
      </p:sp>
      <p:pic>
        <p:nvPicPr>
          <p:cNvPr id="11" name="Picture 10">
            <a:extLst>
              <a:ext uri="{FF2B5EF4-FFF2-40B4-BE49-F238E27FC236}">
                <a16:creationId xmlns:a16="http://schemas.microsoft.com/office/drawing/2014/main" id="{9BA8A649-5E11-7B42-AAAF-648776FC97BF}"/>
              </a:ext>
            </a:extLst>
          </p:cNvPr>
          <p:cNvPicPr>
            <a:picLocks noChangeAspect="1"/>
          </p:cNvPicPr>
          <p:nvPr/>
        </p:nvPicPr>
        <p:blipFill>
          <a:blip r:embed="rId4"/>
          <a:stretch>
            <a:fillRect/>
          </a:stretch>
        </p:blipFill>
        <p:spPr>
          <a:xfrm>
            <a:off x="1055842" y="555412"/>
            <a:ext cx="1123759" cy="1123759"/>
          </a:xfrm>
          <a:prstGeom prst="rect">
            <a:avLst/>
          </a:prstGeom>
        </p:spPr>
      </p:pic>
      <p:sp>
        <p:nvSpPr>
          <p:cNvPr id="12" name="TextBox 11">
            <a:extLst>
              <a:ext uri="{FF2B5EF4-FFF2-40B4-BE49-F238E27FC236}">
                <a16:creationId xmlns:a16="http://schemas.microsoft.com/office/drawing/2014/main" id="{3EB18612-1992-BA48-BCFB-7BC80B30359A}"/>
              </a:ext>
            </a:extLst>
          </p:cNvPr>
          <p:cNvSpPr txBox="1"/>
          <p:nvPr/>
        </p:nvSpPr>
        <p:spPr>
          <a:xfrm>
            <a:off x="9160626" y="-864524"/>
            <a:ext cx="2708646" cy="369332"/>
          </a:xfrm>
          <a:prstGeom prst="rect">
            <a:avLst/>
          </a:prstGeom>
          <a:noFill/>
        </p:spPr>
        <p:txBody>
          <a:bodyPr wrap="square" rtlCol="0">
            <a:spAutoFit/>
          </a:bodyPr>
          <a:lstStyle/>
          <a:p>
            <a:r>
              <a:rPr lang="he-IL" dirty="0"/>
              <a:t>בעלי הדירות יותר חזקים</a:t>
            </a:r>
            <a:endParaRPr lang="en-US" dirty="0"/>
          </a:p>
        </p:txBody>
      </p:sp>
      <p:sp>
        <p:nvSpPr>
          <p:cNvPr id="13" name="TextBox 12">
            <a:extLst>
              <a:ext uri="{FF2B5EF4-FFF2-40B4-BE49-F238E27FC236}">
                <a16:creationId xmlns:a16="http://schemas.microsoft.com/office/drawing/2014/main" id="{BE14BC71-336B-9E4B-9D26-5CDC7C090DCF}"/>
              </a:ext>
            </a:extLst>
          </p:cNvPr>
          <p:cNvSpPr txBox="1"/>
          <p:nvPr/>
        </p:nvSpPr>
        <p:spPr>
          <a:xfrm>
            <a:off x="229782" y="987062"/>
            <a:ext cx="2708646" cy="369332"/>
          </a:xfrm>
          <a:prstGeom prst="rect">
            <a:avLst/>
          </a:prstGeom>
          <a:solidFill>
            <a:schemeClr val="bg2">
              <a:alpha val="76000"/>
            </a:schemeClr>
          </a:solidFill>
        </p:spPr>
        <p:txBody>
          <a:bodyPr wrap="square" rtlCol="0">
            <a:spAutoFit/>
          </a:bodyPr>
          <a:lstStyle/>
          <a:p>
            <a:pPr algn="ctr"/>
            <a:r>
              <a:rPr lang="he-IL" dirty="0"/>
              <a:t>בעלי הדירות יותר חזקים</a:t>
            </a:r>
            <a:endParaRPr lang="en-US" dirty="0"/>
          </a:p>
        </p:txBody>
      </p:sp>
      <p:pic>
        <p:nvPicPr>
          <p:cNvPr id="14" name="Picture 13">
            <a:extLst>
              <a:ext uri="{FF2B5EF4-FFF2-40B4-BE49-F238E27FC236}">
                <a16:creationId xmlns:a16="http://schemas.microsoft.com/office/drawing/2014/main" id="{2CD20B1D-CFB8-404E-B01E-30A1CD326761}"/>
              </a:ext>
            </a:extLst>
          </p:cNvPr>
          <p:cNvPicPr>
            <a:picLocks noChangeAspect="1"/>
          </p:cNvPicPr>
          <p:nvPr/>
        </p:nvPicPr>
        <p:blipFill>
          <a:blip r:embed="rId4"/>
          <a:stretch>
            <a:fillRect/>
          </a:stretch>
        </p:blipFill>
        <p:spPr>
          <a:xfrm>
            <a:off x="1055842" y="2039392"/>
            <a:ext cx="1123759" cy="1123759"/>
          </a:xfrm>
          <a:prstGeom prst="rect">
            <a:avLst/>
          </a:prstGeom>
        </p:spPr>
      </p:pic>
      <p:sp>
        <p:nvSpPr>
          <p:cNvPr id="15" name="TextBox 14">
            <a:extLst>
              <a:ext uri="{FF2B5EF4-FFF2-40B4-BE49-F238E27FC236}">
                <a16:creationId xmlns:a16="http://schemas.microsoft.com/office/drawing/2014/main" id="{13C15203-FB7E-C14E-A93D-F5FFC28511E9}"/>
              </a:ext>
            </a:extLst>
          </p:cNvPr>
          <p:cNvSpPr txBox="1"/>
          <p:nvPr/>
        </p:nvSpPr>
        <p:spPr>
          <a:xfrm>
            <a:off x="229782" y="2471042"/>
            <a:ext cx="2708646" cy="369332"/>
          </a:xfrm>
          <a:prstGeom prst="rect">
            <a:avLst/>
          </a:prstGeom>
          <a:solidFill>
            <a:schemeClr val="accent2">
              <a:lumMod val="20000"/>
              <a:lumOff val="80000"/>
              <a:alpha val="76000"/>
            </a:schemeClr>
          </a:solidFill>
        </p:spPr>
        <p:txBody>
          <a:bodyPr wrap="square" rtlCol="0">
            <a:spAutoFit/>
          </a:bodyPr>
          <a:lstStyle/>
          <a:p>
            <a:pPr algn="ctr"/>
            <a:r>
              <a:rPr lang="he-IL" dirty="0"/>
              <a:t>זה המחיר בשוק</a:t>
            </a:r>
            <a:endParaRPr lang="en-US" dirty="0"/>
          </a:p>
        </p:txBody>
      </p:sp>
      <p:pic>
        <p:nvPicPr>
          <p:cNvPr id="16" name="Picture 15">
            <a:extLst>
              <a:ext uri="{FF2B5EF4-FFF2-40B4-BE49-F238E27FC236}">
                <a16:creationId xmlns:a16="http://schemas.microsoft.com/office/drawing/2014/main" id="{772E852D-9780-C84B-91B0-603870DFA721}"/>
              </a:ext>
            </a:extLst>
          </p:cNvPr>
          <p:cNvPicPr>
            <a:picLocks noChangeAspect="1"/>
          </p:cNvPicPr>
          <p:nvPr/>
        </p:nvPicPr>
        <p:blipFill>
          <a:blip r:embed="rId4"/>
          <a:stretch>
            <a:fillRect/>
          </a:stretch>
        </p:blipFill>
        <p:spPr>
          <a:xfrm>
            <a:off x="1055842" y="3594801"/>
            <a:ext cx="1123759" cy="1123759"/>
          </a:xfrm>
          <a:prstGeom prst="rect">
            <a:avLst/>
          </a:prstGeom>
        </p:spPr>
      </p:pic>
      <p:sp>
        <p:nvSpPr>
          <p:cNvPr id="17" name="TextBox 16">
            <a:extLst>
              <a:ext uri="{FF2B5EF4-FFF2-40B4-BE49-F238E27FC236}">
                <a16:creationId xmlns:a16="http://schemas.microsoft.com/office/drawing/2014/main" id="{C51C7D94-DC4C-5542-B155-885929B10EC6}"/>
              </a:ext>
            </a:extLst>
          </p:cNvPr>
          <p:cNvSpPr txBox="1"/>
          <p:nvPr/>
        </p:nvSpPr>
        <p:spPr>
          <a:xfrm>
            <a:off x="229782" y="4026451"/>
            <a:ext cx="2708646" cy="369332"/>
          </a:xfrm>
          <a:prstGeom prst="rect">
            <a:avLst/>
          </a:prstGeom>
          <a:solidFill>
            <a:schemeClr val="accent4">
              <a:lumMod val="40000"/>
              <a:lumOff val="60000"/>
              <a:alpha val="76000"/>
            </a:schemeClr>
          </a:solidFill>
        </p:spPr>
        <p:txBody>
          <a:bodyPr wrap="square" rtlCol="0">
            <a:spAutoFit/>
          </a:bodyPr>
          <a:lstStyle/>
          <a:p>
            <a:pPr algn="ctr"/>
            <a:r>
              <a:rPr lang="he-IL" dirty="0"/>
              <a:t>זה הנכס של בעל הדירה</a:t>
            </a:r>
            <a:endParaRPr lang="en-US" dirty="0"/>
          </a:p>
        </p:txBody>
      </p:sp>
      <p:pic>
        <p:nvPicPr>
          <p:cNvPr id="18" name="Picture 17">
            <a:extLst>
              <a:ext uri="{FF2B5EF4-FFF2-40B4-BE49-F238E27FC236}">
                <a16:creationId xmlns:a16="http://schemas.microsoft.com/office/drawing/2014/main" id="{B0B821F9-F27C-7545-851C-A1E94B19D9DD}"/>
              </a:ext>
            </a:extLst>
          </p:cNvPr>
          <p:cNvPicPr>
            <a:picLocks noChangeAspect="1"/>
          </p:cNvPicPr>
          <p:nvPr/>
        </p:nvPicPr>
        <p:blipFill>
          <a:blip r:embed="rId4"/>
          <a:stretch>
            <a:fillRect/>
          </a:stretch>
        </p:blipFill>
        <p:spPr>
          <a:xfrm>
            <a:off x="1055842" y="5090774"/>
            <a:ext cx="1123759" cy="1123759"/>
          </a:xfrm>
          <a:prstGeom prst="rect">
            <a:avLst/>
          </a:prstGeom>
        </p:spPr>
      </p:pic>
      <p:sp>
        <p:nvSpPr>
          <p:cNvPr id="19" name="TextBox 18">
            <a:extLst>
              <a:ext uri="{FF2B5EF4-FFF2-40B4-BE49-F238E27FC236}">
                <a16:creationId xmlns:a16="http://schemas.microsoft.com/office/drawing/2014/main" id="{E267D6E6-0E69-7A4D-BCC9-AE671FA50631}"/>
              </a:ext>
            </a:extLst>
          </p:cNvPr>
          <p:cNvSpPr txBox="1"/>
          <p:nvPr/>
        </p:nvSpPr>
        <p:spPr>
          <a:xfrm>
            <a:off x="229782" y="5522424"/>
            <a:ext cx="2708646" cy="369332"/>
          </a:xfrm>
          <a:prstGeom prst="rect">
            <a:avLst/>
          </a:prstGeom>
          <a:solidFill>
            <a:schemeClr val="tx2">
              <a:lumMod val="40000"/>
              <a:lumOff val="60000"/>
              <a:alpha val="76000"/>
            </a:schemeClr>
          </a:solidFill>
        </p:spPr>
        <p:txBody>
          <a:bodyPr wrap="square" rtlCol="0">
            <a:spAutoFit/>
          </a:bodyPr>
          <a:lstStyle/>
          <a:p>
            <a:pPr algn="ctr"/>
            <a:r>
              <a:rPr lang="he-IL" dirty="0"/>
              <a:t>זה שווה בשביל המחיר הזה</a:t>
            </a:r>
            <a:endParaRPr lang="en-US" dirty="0"/>
          </a:p>
        </p:txBody>
      </p:sp>
    </p:spTree>
    <p:extLst>
      <p:ext uri="{BB962C8B-B14F-4D97-AF65-F5344CB8AC3E}">
        <p14:creationId xmlns:p14="http://schemas.microsoft.com/office/powerpoint/2010/main" val="21439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animBg="1"/>
      <p:bldP spid="15"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1689-64C2-E84C-8873-A8AE93F4CA35}"/>
              </a:ext>
            </a:extLst>
          </p:cNvPr>
          <p:cNvSpPr>
            <a:spLocks noGrp="1"/>
          </p:cNvSpPr>
          <p:nvPr>
            <p:ph type="title"/>
          </p:nvPr>
        </p:nvSpPr>
        <p:spPr>
          <a:xfrm>
            <a:off x="251013" y="201003"/>
            <a:ext cx="11654116" cy="828868"/>
          </a:xfrm>
          <a:solidFill>
            <a:schemeClr val="tx2">
              <a:lumMod val="40000"/>
              <a:lumOff val="60000"/>
            </a:schemeClr>
          </a:solidFill>
        </p:spPr>
        <p:txBody>
          <a:bodyPr>
            <a:noAutofit/>
          </a:bodyPr>
          <a:lstStyle/>
          <a:p>
            <a:pPr algn="r" rtl="1"/>
            <a:r>
              <a:rPr lang="he-IL" sz="3600" i="1" dirty="0"/>
              <a:t>לדוגמה: הסדרת היחסים בין השוכר למשכיר</a:t>
            </a:r>
            <a:endParaRPr lang="en-US" sz="3600" i="1" dirty="0"/>
          </a:p>
        </p:txBody>
      </p:sp>
      <p:pic>
        <p:nvPicPr>
          <p:cNvPr id="6" name="Picture 5">
            <a:extLst>
              <a:ext uri="{FF2B5EF4-FFF2-40B4-BE49-F238E27FC236}">
                <a16:creationId xmlns:a16="http://schemas.microsoft.com/office/drawing/2014/main" id="{569F3C81-C17F-8C4E-BB1B-6A9B68DD1CAE}"/>
              </a:ext>
            </a:extLst>
          </p:cNvPr>
          <p:cNvPicPr>
            <a:picLocks noChangeAspect="1"/>
          </p:cNvPicPr>
          <p:nvPr/>
        </p:nvPicPr>
        <p:blipFill>
          <a:blip r:embed="rId3"/>
          <a:stretch>
            <a:fillRect/>
          </a:stretch>
        </p:blipFill>
        <p:spPr>
          <a:xfrm>
            <a:off x="5711375" y="2872510"/>
            <a:ext cx="951386" cy="951386"/>
          </a:xfrm>
          <a:prstGeom prst="rect">
            <a:avLst/>
          </a:prstGeom>
        </p:spPr>
      </p:pic>
      <p:pic>
        <p:nvPicPr>
          <p:cNvPr id="8" name="Picture 7">
            <a:extLst>
              <a:ext uri="{FF2B5EF4-FFF2-40B4-BE49-F238E27FC236}">
                <a16:creationId xmlns:a16="http://schemas.microsoft.com/office/drawing/2014/main" id="{4FA91F8D-9FD4-A448-982A-CCD075F614D7}"/>
              </a:ext>
            </a:extLst>
          </p:cNvPr>
          <p:cNvPicPr>
            <a:picLocks noChangeAspect="1"/>
          </p:cNvPicPr>
          <p:nvPr/>
        </p:nvPicPr>
        <p:blipFill>
          <a:blip r:embed="rId4"/>
          <a:stretch>
            <a:fillRect/>
          </a:stretch>
        </p:blipFill>
        <p:spPr>
          <a:xfrm>
            <a:off x="9710200" y="2852581"/>
            <a:ext cx="951386" cy="951386"/>
          </a:xfrm>
          <a:prstGeom prst="rect">
            <a:avLst/>
          </a:prstGeom>
        </p:spPr>
      </p:pic>
      <p:sp>
        <p:nvSpPr>
          <p:cNvPr id="5" name="Rectangle 4">
            <a:extLst>
              <a:ext uri="{FF2B5EF4-FFF2-40B4-BE49-F238E27FC236}">
                <a16:creationId xmlns:a16="http://schemas.microsoft.com/office/drawing/2014/main" id="{E8BAA2D5-4C3F-FF47-B3F2-C33AF305511D}"/>
              </a:ext>
            </a:extLst>
          </p:cNvPr>
          <p:cNvSpPr/>
          <p:nvPr/>
        </p:nvSpPr>
        <p:spPr>
          <a:xfrm>
            <a:off x="450468" y="1723793"/>
            <a:ext cx="10211118" cy="660505"/>
          </a:xfrm>
          <a:prstGeom prst="rect">
            <a:avLst/>
          </a:prstGeom>
        </p:spPr>
        <p:txBody>
          <a:bodyPr wrap="square">
            <a:spAutoFit/>
          </a:bodyPr>
          <a:lstStyle/>
          <a:p>
            <a:pPr algn="r" rtl="1"/>
            <a:r>
              <a:rPr lang="he-IL" dirty="0"/>
              <a:t>מאז 2011 דוחות </a:t>
            </a:r>
            <a:r>
              <a:rPr lang="he-IL" dirty="0" err="1"/>
              <a:t>הoecd</a:t>
            </a:r>
            <a:r>
              <a:rPr lang="he-IL" dirty="0"/>
              <a:t>  מצביעים על כך ששוק השכירות הישראלי פרוץ וחסר כללים בסיסיים המסדירים את מערכת היחסים בין שוכר ומשכיר. </a:t>
            </a:r>
            <a:r>
              <a:rPr lang="he-IL" sz="1200" dirty="0"/>
              <a:t>(</a:t>
            </a:r>
            <a:r>
              <a:rPr lang="en-US" sz="1200" dirty="0"/>
              <a:t>OECD, Israel survey (2011,2016,2018</a:t>
            </a:r>
            <a:endParaRPr lang="he-IL" sz="1200" dirty="0"/>
          </a:p>
        </p:txBody>
      </p:sp>
      <p:pic>
        <p:nvPicPr>
          <p:cNvPr id="12" name="Picture 11">
            <a:extLst>
              <a:ext uri="{FF2B5EF4-FFF2-40B4-BE49-F238E27FC236}">
                <a16:creationId xmlns:a16="http://schemas.microsoft.com/office/drawing/2014/main" id="{EC95285B-388B-EC4A-912A-8005BD4B566A}"/>
              </a:ext>
            </a:extLst>
          </p:cNvPr>
          <p:cNvPicPr>
            <a:picLocks noChangeAspect="1"/>
          </p:cNvPicPr>
          <p:nvPr/>
        </p:nvPicPr>
        <p:blipFill>
          <a:blip r:embed="rId5"/>
          <a:stretch>
            <a:fillRect/>
          </a:stretch>
        </p:blipFill>
        <p:spPr>
          <a:xfrm>
            <a:off x="10781536" y="1598764"/>
            <a:ext cx="910561" cy="910561"/>
          </a:xfrm>
          <a:prstGeom prst="ellipse">
            <a:avLst/>
          </a:prstGeom>
        </p:spPr>
      </p:pic>
      <p:sp>
        <p:nvSpPr>
          <p:cNvPr id="18" name="TextBox 17">
            <a:extLst>
              <a:ext uri="{FF2B5EF4-FFF2-40B4-BE49-F238E27FC236}">
                <a16:creationId xmlns:a16="http://schemas.microsoft.com/office/drawing/2014/main" id="{57E5D4C1-134D-3841-8B8B-26670D706EB1}"/>
              </a:ext>
            </a:extLst>
          </p:cNvPr>
          <p:cNvSpPr txBox="1"/>
          <p:nvPr/>
        </p:nvSpPr>
        <p:spPr>
          <a:xfrm>
            <a:off x="8368676" y="4091854"/>
            <a:ext cx="3608354" cy="2246769"/>
          </a:xfrm>
          <a:prstGeom prst="rect">
            <a:avLst/>
          </a:prstGeom>
          <a:noFill/>
        </p:spPr>
        <p:txBody>
          <a:bodyPr wrap="square" rtlCol="0">
            <a:spAutoFit/>
          </a:bodyPr>
          <a:lstStyle/>
          <a:p>
            <a:pPr marL="0" algn="r" defTabSz="914400" rtl="1" eaLnBrk="1" latinLnBrk="0" hangingPunct="1"/>
            <a:r>
              <a:rPr lang="he-IL" sz="1400" dirty="0"/>
              <a:t>1.רגולציה דלה מידי לא אופטימלי לשוק השכירות</a:t>
            </a:r>
          </a:p>
          <a:p>
            <a:pPr marL="0" algn="r" defTabSz="914400" rtl="1" eaLnBrk="1" latinLnBrk="0" hangingPunct="1"/>
            <a:r>
              <a:rPr lang="he-IL" sz="1400" dirty="0"/>
              <a:t>2.החקיקה הנוכחית מדברת רק על הקניין ולא על היחסים בין הצדדים.</a:t>
            </a:r>
          </a:p>
          <a:p>
            <a:pPr marL="0" algn="r" defTabSz="914400" rtl="1" eaLnBrk="1" latinLnBrk="0" hangingPunct="1"/>
            <a:r>
              <a:rPr lang="he-IL" sz="1400" dirty="0"/>
              <a:t>3.מקום אחד לפני האחרון בדירוג רגולציה במדינות </a:t>
            </a:r>
            <a:r>
              <a:rPr lang="he-IL" sz="1400" dirty="0" err="1"/>
              <a:t>הoecd</a:t>
            </a:r>
            <a:endParaRPr lang="he-IL" sz="1400" dirty="0"/>
          </a:p>
          <a:p>
            <a:pPr marL="0" algn="r" defTabSz="914400" rtl="1" eaLnBrk="1" latinLnBrk="0" hangingPunct="1"/>
            <a:r>
              <a:rPr lang="he-IL" sz="1400" dirty="0"/>
              <a:t>4.הדבר מדכא התפתחות תקינה של שוק שכירות</a:t>
            </a:r>
          </a:p>
          <a:p>
            <a:pPr marL="0" algn="r" defTabSz="914400" rtl="1" eaLnBrk="1" latinLnBrk="0" hangingPunct="1"/>
            <a:endParaRPr lang="he-IL" sz="1400" dirty="0">
              <a:highlight>
                <a:srgbClr val="FFFF00"/>
              </a:highlight>
            </a:endParaRPr>
          </a:p>
          <a:p>
            <a:pPr marL="0" algn="r" defTabSz="914400" rtl="1" eaLnBrk="1" latinLnBrk="0" hangingPunct="1"/>
            <a:r>
              <a:rPr lang="he-IL" sz="1400" dirty="0">
                <a:highlight>
                  <a:srgbClr val="FFFF00"/>
                </a:highlight>
              </a:rPr>
              <a:t>המלצת הדוח: לאמץ מספר קריטריונים חוקיים שיאפשרו ליצור אמון ויציבות בין השוכר למשכיר ויפתחו את שוק השכירות.</a:t>
            </a:r>
            <a:endParaRPr lang="en-US" sz="1400" dirty="0">
              <a:highlight>
                <a:srgbClr val="FFFF00"/>
              </a:highlight>
            </a:endParaRPr>
          </a:p>
        </p:txBody>
      </p:sp>
      <p:sp>
        <p:nvSpPr>
          <p:cNvPr id="19" name="TextBox 18">
            <a:extLst>
              <a:ext uri="{FF2B5EF4-FFF2-40B4-BE49-F238E27FC236}">
                <a16:creationId xmlns:a16="http://schemas.microsoft.com/office/drawing/2014/main" id="{59D4545F-1EA6-EF4E-9F5E-F3D8493F87F3}"/>
              </a:ext>
            </a:extLst>
          </p:cNvPr>
          <p:cNvSpPr txBox="1"/>
          <p:nvPr/>
        </p:nvSpPr>
        <p:spPr>
          <a:xfrm>
            <a:off x="4055234" y="4094544"/>
            <a:ext cx="3608354" cy="2462213"/>
          </a:xfrm>
          <a:prstGeom prst="rect">
            <a:avLst/>
          </a:prstGeom>
          <a:noFill/>
        </p:spPr>
        <p:txBody>
          <a:bodyPr wrap="square" rtlCol="0">
            <a:spAutoFit/>
          </a:bodyPr>
          <a:lstStyle/>
          <a:p>
            <a:pPr algn="r" rtl="1"/>
            <a:r>
              <a:rPr lang="he-IL" sz="1400" dirty="0"/>
              <a:t>ב2017 נחקק בכנסת חוק שכירות הוגנת הנותן מענה </a:t>
            </a:r>
            <a:r>
              <a:rPr lang="he-IL" sz="1400" dirty="0" err="1"/>
              <a:t>מסויים</a:t>
            </a:r>
            <a:r>
              <a:rPr lang="he-IL" sz="1400" dirty="0"/>
              <a:t> בהסדרת היחסים בין השוכר למשכיר. החוק החדש מגדיר:</a:t>
            </a:r>
          </a:p>
          <a:p>
            <a:pPr algn="r" rtl="1"/>
            <a:endParaRPr lang="he-IL" sz="1400" dirty="0"/>
          </a:p>
          <a:p>
            <a:pPr algn="r" rtl="1"/>
            <a:endParaRPr lang="he-IL" sz="1400" dirty="0"/>
          </a:p>
          <a:p>
            <a:pPr algn="r" rtl="1"/>
            <a:endParaRPr lang="he-IL" sz="1400" dirty="0"/>
          </a:p>
          <a:p>
            <a:pPr algn="r" rtl="1"/>
            <a:r>
              <a:rPr lang="he-IL" sz="1400" dirty="0">
                <a:highlight>
                  <a:srgbClr val="FFFF00"/>
                </a:highlight>
              </a:rPr>
              <a:t>- מי אחראי לשלם מה? </a:t>
            </a:r>
          </a:p>
          <a:p>
            <a:pPr algn="r" rtl="1"/>
            <a:r>
              <a:rPr lang="he-IL" sz="1400" dirty="0">
                <a:highlight>
                  <a:srgbClr val="FFFF00"/>
                </a:highlight>
              </a:rPr>
              <a:t>- מה גובה הערבויות?</a:t>
            </a:r>
            <a:br>
              <a:rPr lang="he-IL" sz="1400" dirty="0">
                <a:highlight>
                  <a:srgbClr val="FFFF00"/>
                </a:highlight>
              </a:rPr>
            </a:br>
            <a:r>
              <a:rPr lang="he-IL" sz="1400" dirty="0">
                <a:highlight>
                  <a:srgbClr val="FFFF00"/>
                </a:highlight>
              </a:rPr>
              <a:t>- מתי ניתן לממש את הערבות?</a:t>
            </a:r>
          </a:p>
          <a:p>
            <a:pPr algn="r" rtl="1"/>
            <a:r>
              <a:rPr lang="he-IL" sz="1400" dirty="0">
                <a:highlight>
                  <a:srgbClr val="FFFF00"/>
                </a:highlight>
              </a:rPr>
              <a:t>- מהי דירה ראויה למגורים?</a:t>
            </a:r>
            <a:br>
              <a:rPr lang="he-IL" sz="1400" dirty="0"/>
            </a:br>
            <a:endParaRPr lang="en-US" sz="1400" dirty="0">
              <a:highlight>
                <a:srgbClr val="FFFF00"/>
              </a:highlight>
            </a:endParaRPr>
          </a:p>
        </p:txBody>
      </p:sp>
      <p:pic>
        <p:nvPicPr>
          <p:cNvPr id="21" name="Picture 20">
            <a:extLst>
              <a:ext uri="{FF2B5EF4-FFF2-40B4-BE49-F238E27FC236}">
                <a16:creationId xmlns:a16="http://schemas.microsoft.com/office/drawing/2014/main" id="{30BCF02B-7266-7A4E-A19E-4595C666C760}"/>
              </a:ext>
            </a:extLst>
          </p:cNvPr>
          <p:cNvPicPr>
            <a:picLocks noChangeAspect="1"/>
          </p:cNvPicPr>
          <p:nvPr/>
        </p:nvPicPr>
        <p:blipFill>
          <a:blip r:embed="rId6"/>
          <a:stretch>
            <a:fillRect/>
          </a:stretch>
        </p:blipFill>
        <p:spPr>
          <a:xfrm>
            <a:off x="1755730" y="2872510"/>
            <a:ext cx="951386" cy="951386"/>
          </a:xfrm>
          <a:prstGeom prst="rect">
            <a:avLst/>
          </a:prstGeom>
        </p:spPr>
      </p:pic>
      <p:sp>
        <p:nvSpPr>
          <p:cNvPr id="22" name="Rectangle 21">
            <a:extLst>
              <a:ext uri="{FF2B5EF4-FFF2-40B4-BE49-F238E27FC236}">
                <a16:creationId xmlns:a16="http://schemas.microsoft.com/office/drawing/2014/main" id="{9A72BB3E-A964-7C47-9B84-B07E39F2B09F}"/>
              </a:ext>
            </a:extLst>
          </p:cNvPr>
          <p:cNvSpPr/>
          <p:nvPr/>
        </p:nvSpPr>
        <p:spPr>
          <a:xfrm>
            <a:off x="401084" y="4091854"/>
            <a:ext cx="3260035" cy="2246769"/>
          </a:xfrm>
          <a:prstGeom prst="rect">
            <a:avLst/>
          </a:prstGeom>
        </p:spPr>
        <p:txBody>
          <a:bodyPr wrap="square">
            <a:spAutoFit/>
          </a:bodyPr>
          <a:lstStyle/>
          <a:p>
            <a:pPr algn="r" rtl="1"/>
            <a:r>
              <a:rPr lang="he-IL" sz="1400" dirty="0"/>
              <a:t>מעורבות החברה האזרחית כחלק החסר בפאזל לשינוי שוק השכירות</a:t>
            </a:r>
          </a:p>
          <a:p>
            <a:pPr algn="r" rtl="1"/>
            <a:r>
              <a:rPr lang="he-IL" sz="1400" dirty="0"/>
              <a:t>-חקיקה משלימה</a:t>
            </a:r>
          </a:p>
          <a:p>
            <a:pPr algn="r" rtl="1"/>
            <a:r>
              <a:rPr lang="he-IL" sz="1400" dirty="0"/>
              <a:t>-כלים משלימים</a:t>
            </a:r>
          </a:p>
          <a:p>
            <a:pPr algn="r" rtl="1"/>
            <a:r>
              <a:rPr lang="he-IL" sz="1400" dirty="0"/>
              <a:t>-תנועת שוכרים</a:t>
            </a:r>
          </a:p>
          <a:p>
            <a:pPr algn="r" rtl="1"/>
            <a:endParaRPr lang="he-IL" sz="1400" dirty="0"/>
          </a:p>
          <a:p>
            <a:pPr algn="r" rtl="1"/>
            <a:endParaRPr lang="he-IL" sz="1400" dirty="0"/>
          </a:p>
          <a:p>
            <a:pPr algn="r" rtl="1"/>
            <a:endParaRPr lang="he-IL" sz="1400" dirty="0"/>
          </a:p>
          <a:p>
            <a:pPr algn="r" rtl="1"/>
            <a:endParaRPr lang="he-IL" sz="1400" dirty="0"/>
          </a:p>
          <a:p>
            <a:pPr algn="r" rtl="1"/>
            <a:endParaRPr lang="he-IL" sz="1400" dirty="0"/>
          </a:p>
        </p:txBody>
      </p:sp>
      <p:cxnSp>
        <p:nvCxnSpPr>
          <p:cNvPr id="26" name="Straight Connector 25">
            <a:extLst>
              <a:ext uri="{FF2B5EF4-FFF2-40B4-BE49-F238E27FC236}">
                <a16:creationId xmlns:a16="http://schemas.microsoft.com/office/drawing/2014/main" id="{EA4C562A-0DE8-E845-BED1-2D3D450DF3FF}"/>
              </a:ext>
            </a:extLst>
          </p:cNvPr>
          <p:cNvCxnSpPr>
            <a:cxnSpLocks/>
          </p:cNvCxnSpPr>
          <p:nvPr/>
        </p:nvCxnSpPr>
        <p:spPr>
          <a:xfrm>
            <a:off x="4055234" y="3005695"/>
            <a:ext cx="0" cy="3084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E860427-BD9E-264C-BA08-4E3E16D70C61}"/>
              </a:ext>
            </a:extLst>
          </p:cNvPr>
          <p:cNvCxnSpPr>
            <a:cxnSpLocks/>
          </p:cNvCxnSpPr>
          <p:nvPr/>
        </p:nvCxnSpPr>
        <p:spPr>
          <a:xfrm>
            <a:off x="8150015" y="3005696"/>
            <a:ext cx="0" cy="3084995"/>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13F3204-667A-5D4C-9F33-5450157C6C36}"/>
              </a:ext>
            </a:extLst>
          </p:cNvPr>
          <p:cNvSpPr/>
          <p:nvPr/>
        </p:nvSpPr>
        <p:spPr>
          <a:xfrm>
            <a:off x="2811411" y="6836285"/>
            <a:ext cx="6096000" cy="923330"/>
          </a:xfrm>
          <a:prstGeom prst="rect">
            <a:avLst/>
          </a:prstGeom>
        </p:spPr>
        <p:txBody>
          <a:bodyPr>
            <a:spAutoFit/>
          </a:bodyPr>
          <a:lstStyle/>
          <a:p>
            <a:pPr algn="r" rtl="1"/>
            <a:r>
              <a:rPr lang="he-IL" dirty="0"/>
              <a:t>מדוע חשוב להסדיר את היחסים בין השוכר למשכיר?</a:t>
            </a:r>
          </a:p>
          <a:p>
            <a:pPr algn="r" rtl="1"/>
            <a:r>
              <a:rPr lang="he-IL" dirty="0"/>
              <a:t>1.ליצור יציבות עבור שוכרי הדירות למקום מגוריהם: מחיר, מיקום ותנאי הדיור.</a:t>
            </a:r>
          </a:p>
        </p:txBody>
      </p:sp>
      <p:pic>
        <p:nvPicPr>
          <p:cNvPr id="31" name="Content Placeholder 5">
            <a:extLst>
              <a:ext uri="{FF2B5EF4-FFF2-40B4-BE49-F238E27FC236}">
                <a16:creationId xmlns:a16="http://schemas.microsoft.com/office/drawing/2014/main" id="{C14F49A7-94C4-BA4C-8EDD-DE306E636217}"/>
              </a:ext>
            </a:extLst>
          </p:cNvPr>
          <p:cNvPicPr>
            <a:picLocks noGrp="1" noChangeAspect="1"/>
          </p:cNvPicPr>
          <p:nvPr>
            <p:ph idx="1"/>
          </p:nvPr>
        </p:nvPicPr>
        <p:blipFill>
          <a:blip r:embed="rId7"/>
          <a:stretch>
            <a:fillRect/>
          </a:stretch>
        </p:blipFill>
        <p:spPr>
          <a:xfrm>
            <a:off x="625538" y="7225977"/>
            <a:ext cx="10905066" cy="3407834"/>
          </a:xfrm>
          <a:prstGeom prst="rect">
            <a:avLst/>
          </a:prstGeom>
        </p:spPr>
      </p:pic>
      <p:pic>
        <p:nvPicPr>
          <p:cNvPr id="4" name="Picture 3">
            <a:extLst>
              <a:ext uri="{FF2B5EF4-FFF2-40B4-BE49-F238E27FC236}">
                <a16:creationId xmlns:a16="http://schemas.microsoft.com/office/drawing/2014/main" id="{6DEE8044-CDE3-C244-945E-AA33EF58ED49}"/>
              </a:ext>
            </a:extLst>
          </p:cNvPr>
          <p:cNvPicPr>
            <a:picLocks noChangeAspect="1"/>
          </p:cNvPicPr>
          <p:nvPr/>
        </p:nvPicPr>
        <p:blipFill>
          <a:blip r:embed="rId8"/>
          <a:stretch>
            <a:fillRect/>
          </a:stretch>
        </p:blipFill>
        <p:spPr>
          <a:xfrm>
            <a:off x="1352622" y="5237732"/>
            <a:ext cx="1458789" cy="1458789"/>
          </a:xfrm>
          <a:prstGeom prst="rect">
            <a:avLst/>
          </a:prstGeom>
        </p:spPr>
      </p:pic>
    </p:spTree>
    <p:extLst>
      <p:ext uri="{BB962C8B-B14F-4D97-AF65-F5344CB8AC3E}">
        <p14:creationId xmlns:p14="http://schemas.microsoft.com/office/powerpoint/2010/main" val="250302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9D5B-2D13-B547-ACCF-5622C79677EE}"/>
              </a:ext>
            </a:extLst>
          </p:cNvPr>
          <p:cNvSpPr>
            <a:spLocks noGrp="1"/>
          </p:cNvSpPr>
          <p:nvPr>
            <p:ph type="title"/>
          </p:nvPr>
        </p:nvSpPr>
        <p:spPr/>
        <p:txBody>
          <a:bodyPr/>
          <a:lstStyle/>
          <a:p>
            <a:pPr algn="ctr" defTabSz="914400" rtl="1" eaLnBrk="1" latinLnBrk="0" hangingPunct="1">
              <a:lnSpc>
                <a:spcPct val="90000"/>
              </a:lnSpc>
              <a:spcBef>
                <a:spcPct val="0"/>
              </a:spcBef>
              <a:buNone/>
            </a:pPr>
            <a:r>
              <a:rPr lang="en-US" dirty="0">
                <a:latin typeface="Tahoma" panose="020B0604030504040204" pitchFamily="34" charset="0"/>
                <a:ea typeface="Tahoma" panose="020B0604030504040204" pitchFamily="34" charset="0"/>
                <a:cs typeface="Tahoma" panose="020B0604030504040204" pitchFamily="34" charset="0"/>
              </a:rPr>
              <a:t>3</a:t>
            </a:r>
            <a:r>
              <a:rPr lang="he-IL" dirty="0">
                <a:latin typeface="Tahoma" panose="020B0604030504040204" pitchFamily="34" charset="0"/>
                <a:ea typeface="Tahoma" panose="020B0604030504040204" pitchFamily="34" charset="0"/>
                <a:cs typeface="Tahoma" panose="020B0604030504040204" pitchFamily="34" charset="0"/>
              </a:rPr>
              <a:t> דוגמאות משנות מציאות</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Content Placeholder 4">
            <a:extLst>
              <a:ext uri="{FF2B5EF4-FFF2-40B4-BE49-F238E27FC236}">
                <a16:creationId xmlns:a16="http://schemas.microsoft.com/office/drawing/2014/main" id="{585AAC85-BC91-CE4D-A51B-3B914D89CB86}"/>
              </a:ext>
            </a:extLst>
          </p:cNvPr>
          <p:cNvPicPr>
            <a:picLocks noGrp="1" noChangeAspect="1"/>
          </p:cNvPicPr>
          <p:nvPr>
            <p:ph idx="1"/>
          </p:nvPr>
        </p:nvPicPr>
        <p:blipFill>
          <a:blip r:embed="rId3"/>
          <a:stretch>
            <a:fillRect/>
          </a:stretch>
        </p:blipFill>
        <p:spPr>
          <a:xfrm>
            <a:off x="952234" y="1908301"/>
            <a:ext cx="2266264" cy="1659122"/>
          </a:xfrm>
        </p:spPr>
      </p:pic>
      <p:pic>
        <p:nvPicPr>
          <p:cNvPr id="8" name="Content Placeholder 8">
            <a:extLst>
              <a:ext uri="{FF2B5EF4-FFF2-40B4-BE49-F238E27FC236}">
                <a16:creationId xmlns:a16="http://schemas.microsoft.com/office/drawing/2014/main" id="{CB505E15-AB02-E146-BEA4-C359661FE894}"/>
              </a:ext>
            </a:extLst>
          </p:cNvPr>
          <p:cNvPicPr>
            <a:picLocks noChangeAspect="1"/>
          </p:cNvPicPr>
          <p:nvPr/>
        </p:nvPicPr>
        <p:blipFill>
          <a:blip r:embed="rId4"/>
          <a:stretch>
            <a:fillRect/>
          </a:stretch>
        </p:blipFill>
        <p:spPr>
          <a:xfrm>
            <a:off x="4881684" y="1556940"/>
            <a:ext cx="2428632" cy="2361845"/>
          </a:xfrm>
          <a:prstGeom prst="rect">
            <a:avLst/>
          </a:prstGeom>
        </p:spPr>
      </p:pic>
      <p:pic>
        <p:nvPicPr>
          <p:cNvPr id="11" name="Picture 10">
            <a:extLst>
              <a:ext uri="{FF2B5EF4-FFF2-40B4-BE49-F238E27FC236}">
                <a16:creationId xmlns:a16="http://schemas.microsoft.com/office/drawing/2014/main" id="{461F91DF-81C8-BD4C-A60A-02B890969F73}"/>
              </a:ext>
            </a:extLst>
          </p:cNvPr>
          <p:cNvPicPr>
            <a:picLocks noChangeAspect="1"/>
          </p:cNvPicPr>
          <p:nvPr/>
        </p:nvPicPr>
        <p:blipFill>
          <a:blip r:embed="rId5"/>
          <a:stretch>
            <a:fillRect/>
          </a:stretch>
        </p:blipFill>
        <p:spPr>
          <a:xfrm>
            <a:off x="8312663" y="3397947"/>
            <a:ext cx="3102186" cy="552155"/>
          </a:xfrm>
          <a:prstGeom prst="rect">
            <a:avLst/>
          </a:prstGeom>
        </p:spPr>
      </p:pic>
      <p:pic>
        <p:nvPicPr>
          <p:cNvPr id="13" name="Picture 12">
            <a:extLst>
              <a:ext uri="{FF2B5EF4-FFF2-40B4-BE49-F238E27FC236}">
                <a16:creationId xmlns:a16="http://schemas.microsoft.com/office/drawing/2014/main" id="{B6C6381B-FFCA-0D4C-92DE-B2CA4FEA543A}"/>
              </a:ext>
            </a:extLst>
          </p:cNvPr>
          <p:cNvPicPr>
            <a:picLocks noChangeAspect="1"/>
          </p:cNvPicPr>
          <p:nvPr/>
        </p:nvPicPr>
        <p:blipFill>
          <a:blip r:embed="rId6"/>
          <a:stretch>
            <a:fillRect/>
          </a:stretch>
        </p:blipFill>
        <p:spPr>
          <a:xfrm>
            <a:off x="9310256" y="2115784"/>
            <a:ext cx="1107000" cy="1107000"/>
          </a:xfrm>
          <a:prstGeom prst="rect">
            <a:avLst/>
          </a:prstGeom>
        </p:spPr>
      </p:pic>
      <p:sp>
        <p:nvSpPr>
          <p:cNvPr id="14" name="Oval 13">
            <a:extLst>
              <a:ext uri="{FF2B5EF4-FFF2-40B4-BE49-F238E27FC236}">
                <a16:creationId xmlns:a16="http://schemas.microsoft.com/office/drawing/2014/main" id="{008F3AD9-2F75-9941-A92B-1C62BB7113BD}"/>
              </a:ext>
            </a:extLst>
          </p:cNvPr>
          <p:cNvSpPr/>
          <p:nvPr/>
        </p:nvSpPr>
        <p:spPr>
          <a:xfrm>
            <a:off x="952234" y="1871513"/>
            <a:ext cx="2212459" cy="1958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b="1" dirty="0"/>
              <a:t>מענה </a:t>
            </a:r>
          </a:p>
          <a:p>
            <a:pPr algn="ctr"/>
            <a:r>
              <a:rPr lang="he-IL" dirty="0"/>
              <a:t>מישהו שעומד מאחורי</a:t>
            </a:r>
            <a:endParaRPr lang="en-US" dirty="0"/>
          </a:p>
        </p:txBody>
      </p:sp>
      <p:sp>
        <p:nvSpPr>
          <p:cNvPr id="16" name="Oval 15">
            <a:extLst>
              <a:ext uri="{FF2B5EF4-FFF2-40B4-BE49-F238E27FC236}">
                <a16:creationId xmlns:a16="http://schemas.microsoft.com/office/drawing/2014/main" id="{90FDE113-8BB8-744C-BB2E-5C5EC3A1824E}"/>
              </a:ext>
            </a:extLst>
          </p:cNvPr>
          <p:cNvSpPr/>
          <p:nvPr/>
        </p:nvSpPr>
        <p:spPr>
          <a:xfrm>
            <a:off x="9134663" y="1690688"/>
            <a:ext cx="2395884" cy="23233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כלים לשוכרי הדירות </a:t>
            </a:r>
            <a:r>
              <a:rPr lang="he-IL" dirty="0"/>
              <a:t>בהתמודדות </a:t>
            </a:r>
            <a:r>
              <a:rPr lang="he-IL" dirty="0" err="1"/>
              <a:t>היומיומיומית</a:t>
            </a:r>
            <a:endParaRPr lang="en-US" dirty="0"/>
          </a:p>
        </p:txBody>
      </p:sp>
      <p:pic>
        <p:nvPicPr>
          <p:cNvPr id="20" name="Picture 19">
            <a:extLst>
              <a:ext uri="{FF2B5EF4-FFF2-40B4-BE49-F238E27FC236}">
                <a16:creationId xmlns:a16="http://schemas.microsoft.com/office/drawing/2014/main" id="{E90C8F13-FBB1-0745-B1CD-85EFBD5E6377}"/>
              </a:ext>
            </a:extLst>
          </p:cNvPr>
          <p:cNvPicPr>
            <a:picLocks noChangeAspect="1"/>
          </p:cNvPicPr>
          <p:nvPr/>
        </p:nvPicPr>
        <p:blipFill>
          <a:blip r:embed="rId7"/>
          <a:stretch>
            <a:fillRect/>
          </a:stretch>
        </p:blipFill>
        <p:spPr>
          <a:xfrm>
            <a:off x="8155247" y="2207641"/>
            <a:ext cx="863578" cy="863578"/>
          </a:xfrm>
          <a:prstGeom prst="rect">
            <a:avLst/>
          </a:prstGeom>
        </p:spPr>
      </p:pic>
      <p:pic>
        <p:nvPicPr>
          <p:cNvPr id="21" name="Picture 20">
            <a:extLst>
              <a:ext uri="{FF2B5EF4-FFF2-40B4-BE49-F238E27FC236}">
                <a16:creationId xmlns:a16="http://schemas.microsoft.com/office/drawing/2014/main" id="{B2C41DFC-E28C-5045-B3DE-030D8F3D5516}"/>
              </a:ext>
            </a:extLst>
          </p:cNvPr>
          <p:cNvPicPr>
            <a:picLocks noChangeAspect="1"/>
          </p:cNvPicPr>
          <p:nvPr/>
        </p:nvPicPr>
        <p:blipFill>
          <a:blip r:embed="rId7"/>
          <a:stretch>
            <a:fillRect/>
          </a:stretch>
        </p:blipFill>
        <p:spPr>
          <a:xfrm rot="10800000">
            <a:off x="3364213" y="2259845"/>
            <a:ext cx="863578" cy="863578"/>
          </a:xfrm>
          <a:prstGeom prst="rect">
            <a:avLst/>
          </a:prstGeom>
        </p:spPr>
      </p:pic>
      <p:pic>
        <p:nvPicPr>
          <p:cNvPr id="22" name="Picture 21">
            <a:extLst>
              <a:ext uri="{FF2B5EF4-FFF2-40B4-BE49-F238E27FC236}">
                <a16:creationId xmlns:a16="http://schemas.microsoft.com/office/drawing/2014/main" id="{F37A9C28-F3F8-BF41-B78E-08628FE8B174}"/>
              </a:ext>
            </a:extLst>
          </p:cNvPr>
          <p:cNvPicPr>
            <a:picLocks noChangeAspect="1"/>
          </p:cNvPicPr>
          <p:nvPr/>
        </p:nvPicPr>
        <p:blipFill>
          <a:blip r:embed="rId7"/>
          <a:stretch>
            <a:fillRect/>
          </a:stretch>
        </p:blipFill>
        <p:spPr>
          <a:xfrm rot="5400000">
            <a:off x="5768495" y="3905075"/>
            <a:ext cx="655007" cy="655007"/>
          </a:xfrm>
          <a:prstGeom prst="rect">
            <a:avLst/>
          </a:prstGeom>
        </p:spPr>
      </p:pic>
      <p:pic>
        <p:nvPicPr>
          <p:cNvPr id="24" name="Picture 23">
            <a:hlinkClick r:id="rId8"/>
            <a:extLst>
              <a:ext uri="{FF2B5EF4-FFF2-40B4-BE49-F238E27FC236}">
                <a16:creationId xmlns:a16="http://schemas.microsoft.com/office/drawing/2014/main" id="{673E9C08-5E30-EC4A-A117-885EA2D1218B}"/>
              </a:ext>
            </a:extLst>
          </p:cNvPr>
          <p:cNvPicPr>
            <a:picLocks noChangeAspect="1"/>
          </p:cNvPicPr>
          <p:nvPr/>
        </p:nvPicPr>
        <p:blipFill>
          <a:blip r:embed="rId9"/>
          <a:stretch>
            <a:fillRect/>
          </a:stretch>
        </p:blipFill>
        <p:spPr>
          <a:xfrm>
            <a:off x="5404868" y="5197250"/>
            <a:ext cx="1382263" cy="1385643"/>
          </a:xfrm>
          <a:prstGeom prst="rect">
            <a:avLst/>
          </a:prstGeom>
        </p:spPr>
      </p:pic>
      <p:sp>
        <p:nvSpPr>
          <p:cNvPr id="15" name="Oval 14">
            <a:extLst>
              <a:ext uri="{FF2B5EF4-FFF2-40B4-BE49-F238E27FC236}">
                <a16:creationId xmlns:a16="http://schemas.microsoft.com/office/drawing/2014/main" id="{A278ABDE-592D-6348-A752-CE83ABBFD24A}"/>
              </a:ext>
            </a:extLst>
          </p:cNvPr>
          <p:cNvSpPr/>
          <p:nvPr/>
        </p:nvSpPr>
        <p:spPr>
          <a:xfrm>
            <a:off x="5009274" y="4655263"/>
            <a:ext cx="2183369" cy="2181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הפצת הרעיון והפצת המידע</a:t>
            </a:r>
            <a:endParaRPr lang="en-US" b="1" dirty="0"/>
          </a:p>
        </p:txBody>
      </p:sp>
    </p:spTree>
    <p:extLst>
      <p:ext uri="{BB962C8B-B14F-4D97-AF65-F5344CB8AC3E}">
        <p14:creationId xmlns:p14="http://schemas.microsoft.com/office/powerpoint/2010/main" val="387336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2" presetClass="exit" presetSubtype="4" fill="hold" nodeType="clickEffect">
                                  <p:stCondLst>
                                    <p:cond delay="0"/>
                                  </p:stCondLst>
                                  <p:childTnLst>
                                    <p:anim calcmode="lin" valueType="num">
                                      <p:cBhvr additive="base">
                                        <p:cTn id="42" dur="500"/>
                                        <p:tgtEl>
                                          <p:spTgt spid="11"/>
                                        </p:tgtEl>
                                        <p:attrNameLst>
                                          <p:attrName>ppt_y</p:attrName>
                                        </p:attrNameLst>
                                      </p:cBhvr>
                                      <p:tavLst>
                                        <p:tav tm="0">
                                          <p:val>
                                            <p:strVal val="#ppt_y"/>
                                          </p:val>
                                        </p:tav>
                                        <p:tav tm="100000">
                                          <p:val>
                                            <p:strVal val="#ppt_y+#ppt_h*1.125000"/>
                                          </p:val>
                                        </p:tav>
                                      </p:tavLst>
                                    </p:anim>
                                    <p:animEffect transition="out" filter="wipe(down)">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53F10A7-0465-B744-9765-90E8E8325951}"/>
              </a:ext>
            </a:extLst>
          </p:cNvPr>
          <p:cNvSpPr txBox="1"/>
          <p:nvPr/>
        </p:nvSpPr>
        <p:spPr>
          <a:xfrm>
            <a:off x="5343320" y="4171631"/>
            <a:ext cx="5946579" cy="1596042"/>
          </a:xfrm>
          <a:prstGeom prst="rect">
            <a:avLst/>
          </a:prstGeom>
        </p:spPr>
        <p:txBody>
          <a:bodyPr vert="horz" lIns="91440" tIns="45720" rIns="91440" bIns="45720" rtlCol="0" anchor="t">
            <a:normAutofit/>
          </a:bodyPr>
          <a:lstStyle/>
          <a:p>
            <a:pPr algn="r" rtl="1">
              <a:lnSpc>
                <a:spcPct val="90000"/>
              </a:lnSpc>
              <a:spcBef>
                <a:spcPct val="0"/>
              </a:spcBef>
              <a:spcAft>
                <a:spcPts val="600"/>
              </a:spcAft>
            </a:pPr>
            <a:r>
              <a:rPr lang="he-IL" sz="2400" b="1" dirty="0">
                <a:solidFill>
                  <a:srgbClr val="000000"/>
                </a:solidFill>
                <a:latin typeface="Tahoma" panose="020B0604030504040204" pitchFamily="34" charset="0"/>
                <a:ea typeface="Tahoma" panose="020B0604030504040204" pitchFamily="34" charset="0"/>
                <a:cs typeface="Tahoma" panose="020B0604030504040204" pitchFamily="34" charset="0"/>
              </a:rPr>
              <a:t>1.מה התפקיד של רכז רווחה?</a:t>
            </a:r>
          </a:p>
          <a:p>
            <a:pPr algn="r" rtl="1">
              <a:lnSpc>
                <a:spcPct val="90000"/>
              </a:lnSpc>
              <a:spcBef>
                <a:spcPct val="0"/>
              </a:spcBef>
              <a:spcAft>
                <a:spcPts val="600"/>
              </a:spcAft>
            </a:pPr>
            <a:r>
              <a:rPr lang="he-IL" sz="2400" b="1"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b="1" dirty="0" err="1">
                <a:solidFill>
                  <a:srgbClr val="000000"/>
                </a:solidFill>
                <a:latin typeface="Tahoma" panose="020B0604030504040204" pitchFamily="34" charset="0"/>
                <a:ea typeface="Tahoma" panose="020B0604030504040204" pitchFamily="34" charset="0"/>
                <a:cs typeface="Tahoma" panose="020B0604030504040204" pitchFamily="34" charset="0"/>
              </a:rPr>
              <a:t>אז</a:t>
            </a: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0000"/>
                </a:solidFill>
                <a:latin typeface="Tahoma" panose="020B0604030504040204" pitchFamily="34" charset="0"/>
                <a:ea typeface="Tahoma" panose="020B0604030504040204" pitchFamily="34" charset="0"/>
                <a:cs typeface="Tahoma" panose="020B0604030504040204" pitchFamily="34" charset="0"/>
              </a:rPr>
              <a:t>מה</a:t>
            </a: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0000"/>
                </a:solidFill>
                <a:latin typeface="Tahoma" panose="020B0604030504040204" pitchFamily="34" charset="0"/>
                <a:ea typeface="Tahoma" panose="020B0604030504040204" pitchFamily="34" charset="0"/>
                <a:cs typeface="Tahoma" panose="020B0604030504040204" pitchFamily="34" charset="0"/>
              </a:rPr>
              <a:t>עושים</a:t>
            </a: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0000"/>
                </a:solidFill>
                <a:latin typeface="Tahoma" panose="020B0604030504040204" pitchFamily="34" charset="0"/>
                <a:ea typeface="Tahoma" panose="020B0604030504040204" pitchFamily="34" charset="0"/>
                <a:cs typeface="Tahoma" panose="020B0604030504040204" pitchFamily="34" charset="0"/>
              </a:rPr>
              <a:t>ואיך</a:t>
            </a: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000000"/>
                </a:solidFill>
                <a:latin typeface="Tahoma" panose="020B0604030504040204" pitchFamily="34" charset="0"/>
                <a:ea typeface="Tahoma" panose="020B0604030504040204" pitchFamily="34" charset="0"/>
                <a:cs typeface="Tahoma" panose="020B0604030504040204" pitchFamily="34" charset="0"/>
              </a:rPr>
              <a:t>מתחילים</a:t>
            </a: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he-IL" sz="2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r" rtl="1">
              <a:lnSpc>
                <a:spcPct val="90000"/>
              </a:lnSpc>
              <a:spcBef>
                <a:spcPct val="0"/>
              </a:spcBef>
              <a:spcAft>
                <a:spcPts val="600"/>
              </a:spcAft>
            </a:pPr>
            <a:endPar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787B52A0-080A-0D47-BEBD-D2C24806C324}"/>
              </a:ext>
            </a:extLst>
          </p:cNvPr>
          <p:cNvPicPr>
            <a:picLocks noChangeAspect="1"/>
          </p:cNvPicPr>
          <p:nvPr/>
        </p:nvPicPr>
        <p:blipFill>
          <a:blip r:embed="rId4"/>
          <a:stretch>
            <a:fillRect/>
          </a:stretch>
        </p:blipFill>
        <p:spPr>
          <a:xfrm>
            <a:off x="323181" y="2839031"/>
            <a:ext cx="3163437" cy="3163437"/>
          </a:xfrm>
          <a:prstGeom prst="rect">
            <a:avLst/>
          </a:prstGeom>
        </p:spPr>
      </p:pic>
      <p:sp>
        <p:nvSpPr>
          <p:cNvPr id="25" name="Freeform: Shape 20">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7FD5E37E-0241-C14C-945E-30E8B34446F7}"/>
              </a:ext>
            </a:extLst>
          </p:cNvPr>
          <p:cNvPicPr>
            <a:picLocks noChangeAspect="1"/>
          </p:cNvPicPr>
          <p:nvPr/>
        </p:nvPicPr>
        <p:blipFill>
          <a:blip r:embed="rId4"/>
          <a:stretch>
            <a:fillRect/>
          </a:stretch>
        </p:blipFill>
        <p:spPr>
          <a:xfrm>
            <a:off x="5762290" y="228600"/>
            <a:ext cx="2066859" cy="2066859"/>
          </a:xfrm>
          <a:prstGeom prst="rect">
            <a:avLst/>
          </a:prstGeom>
        </p:spPr>
      </p:pic>
      <p:sp>
        <p:nvSpPr>
          <p:cNvPr id="11" name="Rectangle 10">
            <a:extLst>
              <a:ext uri="{FF2B5EF4-FFF2-40B4-BE49-F238E27FC236}">
                <a16:creationId xmlns:a16="http://schemas.microsoft.com/office/drawing/2014/main" id="{5D181EAA-4D89-3C41-BB53-BBEFCADDFFDD}"/>
              </a:ext>
            </a:extLst>
          </p:cNvPr>
          <p:cNvSpPr/>
          <p:nvPr/>
        </p:nvSpPr>
        <p:spPr>
          <a:xfrm>
            <a:off x="4968937" y="3403257"/>
            <a:ext cx="6320962" cy="424732"/>
          </a:xfrm>
          <a:prstGeom prst="rect">
            <a:avLst/>
          </a:prstGeom>
        </p:spPr>
        <p:txBody>
          <a:bodyPr wrap="none">
            <a:spAutoFit/>
          </a:bodyPr>
          <a:lstStyle/>
          <a:p>
            <a:pPr algn="r" rtl="1">
              <a:lnSpc>
                <a:spcPct val="90000"/>
              </a:lnSpc>
              <a:spcBef>
                <a:spcPct val="0"/>
              </a:spcBef>
              <a:spcAft>
                <a:spcPts val="600"/>
              </a:spcAft>
            </a:pPr>
            <a:r>
              <a:rPr lang="he-IL" sz="2400" b="1" dirty="0">
                <a:solidFill>
                  <a:srgbClr val="000000"/>
                </a:solidFill>
                <a:latin typeface="Tahoma" panose="020B0604030504040204" pitchFamily="34" charset="0"/>
                <a:ea typeface="Tahoma" panose="020B0604030504040204" pitchFamily="34" charset="0"/>
                <a:cs typeface="Tahoma" panose="020B0604030504040204" pitchFamily="34" charset="0"/>
              </a:rPr>
              <a:t>אחלה מצגת אבל הרבה סימני שאלה??? </a:t>
            </a:r>
          </a:p>
        </p:txBody>
      </p:sp>
    </p:spTree>
    <p:extLst>
      <p:ext uri="{BB962C8B-B14F-4D97-AF65-F5344CB8AC3E}">
        <p14:creationId xmlns:p14="http://schemas.microsoft.com/office/powerpoint/2010/main" val="370774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549</Words>
  <Application>Microsoft Macintosh PowerPoint</Application>
  <PresentationFormat>Widescreen</PresentationFormat>
  <Paragraphs>93</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Hebrew</vt:lpstr>
      <vt:lpstr>Calibri</vt:lpstr>
      <vt:lpstr>Calibri Light</vt:lpstr>
      <vt:lpstr>Tahoma</vt:lpstr>
      <vt:lpstr>Times New Roman</vt:lpstr>
      <vt:lpstr>Office Theme</vt:lpstr>
      <vt:lpstr>PowerPoint Presentation</vt:lpstr>
      <vt:lpstr>PowerPoint Presentation</vt:lpstr>
      <vt:lpstr>PowerPoint Presentation</vt:lpstr>
      <vt:lpstr>מה הקטע של דיור-למה אנחנו מתעסקים בזה? </vt:lpstr>
      <vt:lpstr>הבעיות המרכזיות </vt:lpstr>
      <vt:lpstr>PowerPoint Presentation</vt:lpstr>
      <vt:lpstr>לדוגמה: הסדרת היחסים בין השוכר למשכיר</vt:lpstr>
      <vt:lpstr>3 דוגמאות משנות מציאות</vt:lpstr>
      <vt:lpstr>PowerPoint Presentation</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שכירות הוגנת</dc:title>
  <dc:creator>Yuval Shtalrid</dc:creator>
  <cp:lastModifiedBy>Yuval Shtalrid</cp:lastModifiedBy>
  <cp:revision>22</cp:revision>
  <dcterms:created xsi:type="dcterms:W3CDTF">2018-08-06T07:00:49Z</dcterms:created>
  <dcterms:modified xsi:type="dcterms:W3CDTF">2018-08-13T07:32:13Z</dcterms:modified>
</cp:coreProperties>
</file>