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3F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120BD30-366D-43CE-89E6-80C5060F8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DC9B5A7-FAAD-456F-91DF-FC122ABE4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CB61DD4-BB27-4469-8E9D-30C9FD7E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FDB2DCE-950B-4552-B95B-9D9D53F38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CC25652-E046-4247-86F2-52E638B70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078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50C8AE-81A7-4D92-A3C0-371ED399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05B92EE-964B-4206-9419-5BEF6D4F3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9E1B7C2-657B-4239-87AB-E1C6785AC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9A7C48-4EFD-45BC-80C2-28B0BFA03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AD762C8-2E64-491C-A367-16C3CEA54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66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F72EE51-CA69-466A-8F81-1FB0D4D5B6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350168E-E2FB-4108-834A-4D9962037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2D9BDBB-333C-49D5-86E5-89723640E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47517E1-DB96-4DC4-8D9F-F56DC299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DC00CBF-E2AB-4883-B92A-0004F38D2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39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E3E0C4A-F24E-40F9-BB8E-2BD02BAC0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10DF66F-A0E1-4E4A-BBC2-33E969C83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707B8E2-0275-4868-A9CF-2AF34CC53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2B9D3CB-DB3C-4835-9F4A-8AA4B917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E60EA0C-4681-4BFE-AF1F-A975C6DB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18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08FF3FD-5678-46D8-9413-EB82862E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5D4A727-D193-410B-AB54-DC7B4B348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FE1FCB7-AC22-4EF8-9A06-16013CC5C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96F10EB-B9FF-4EB5-8158-7C33F4CB6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281E23C-22C2-46E1-901E-8DF53D6C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501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EB6516-06D3-4128-8194-0852A097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D4ACB21-017C-4C68-9A6F-F97180350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80F5309-6AE1-4E9B-A21F-5CF631468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FECAE1E-DCC2-4BED-A88A-B93A17365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68E9DF2-6466-4512-B855-1BA2C6BD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A759245-8EDA-4D46-90C7-414CE7C22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6337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B879AF3-16BE-4046-8339-AF3695959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58C3465-63CB-4F89-9691-73FC17B4F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F37DD4B-2416-42C4-972C-C5AC3CAB0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0D827B86-F802-48B8-AFB6-AB33CEC58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0F184B7-EB4E-40A6-B7E1-A1FE71FF48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5D13A26-DE64-407F-8F51-0DE1F8A59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6E8D70B4-C59F-4CD8-AE62-AF4DA9BEE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CA16AEA9-9A08-4D93-8965-6BFAC7E1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167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B79228D-8F77-4EA6-8E66-9065FE1F7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F50FA9D0-434F-45C3-818E-B766DD56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4B3D97D-BED8-4F9B-95BE-0E703784F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0C6269C-9F82-44BA-9249-5448F286D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351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9709D0E2-9184-425B-ABDF-DCE708F50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FB4D2473-AC6A-4670-BD3C-9F2CA0DF0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C0DFB63-13A9-450A-8AB5-AB98B25E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720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B5E3A60-F54A-4341-98FA-887C65E71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ED46355-CDA4-44F1-A0AE-0F5DCD0D3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42041D8-FD27-4E7F-831B-C4B6272C1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B5DB3DB-4328-4ABB-A7FE-E45C27EFE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1E04028-9F1F-48CA-8458-5C42C9B3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06BF884-78C2-4FB8-B4FD-F05D81A40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587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9FC0672-EBA9-4246-8CB7-4C428008F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D7B56AB-243E-40E0-8B6F-D8BADDC27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1B1A6FBA-DBC3-490C-BC83-CC0577773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1C70AF3-42FA-4273-B11C-1CB48AEB4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607BCBB-FFF2-4B45-A543-2FC71307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805939B-1F54-43E5-883A-2B3B11E7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03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A5F45257-0650-4DDF-95F2-92C637BE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435AB7F-E7B2-4682-B370-F6B155AEE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A1D708D-2B95-4A79-AB2F-3E67E6A7F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8981-EB2A-4A37-A565-853BCE7CFBA4}" type="datetimeFigureOut">
              <a:rPr lang="he-IL" smtClean="0"/>
              <a:t>כ"ח/אב/תשע"ח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FC41071-11F1-4FFC-B65F-BD577C9621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CB8B392-27B8-4976-8098-D1F43FAEC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D2EA1-E61C-4509-9984-847D60E8314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617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25LHVjwRH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71F666F-E88C-4DDD-BD78-87D705DEDD4B}"/>
              </a:ext>
            </a:extLst>
          </p:cNvPr>
          <p:cNvSpPr txBox="1"/>
          <p:nvPr/>
        </p:nvSpPr>
        <p:spPr>
          <a:xfrm>
            <a:off x="125923" y="1553359"/>
            <a:ext cx="82653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"עוד סקר פוליטי מבית ההתאחדות</a:t>
            </a:r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"</a:t>
            </a:r>
          </a:p>
          <a:p>
            <a:r>
              <a:rPr lang="he-IL" sz="1400" dirty="0">
                <a:latin typeface="Alef" panose="00000500000000000000" pitchFamily="2" charset="-79"/>
                <a:cs typeface="Alef" panose="00000500000000000000" pitchFamily="2" charset="-79"/>
              </a:rPr>
              <a:t>			נ, אוניברסיטת ת"א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E3256F-836E-409B-B45A-CC6F02A8C058}"/>
              </a:ext>
            </a:extLst>
          </p:cNvPr>
          <p:cNvSpPr txBox="1"/>
          <p:nvPr/>
        </p:nvSpPr>
        <p:spPr>
          <a:xfrm>
            <a:off x="831606" y="2389928"/>
            <a:ext cx="841969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"הסקר כה ארוך, טוב שלא שאלתם מה הייתה העבודה הראשונה</a:t>
            </a:r>
            <a:r>
              <a:rPr lang="he-IL" sz="2000" dirty="0">
                <a:latin typeface="Alef" panose="00000500000000000000" pitchFamily="2" charset="-79"/>
                <a:cs typeface="Alef" panose="00000500000000000000" pitchFamily="2" charset="-79"/>
              </a:rPr>
              <a:t> </a:t>
            </a:r>
          </a:p>
          <a:p>
            <a:r>
              <a:rPr lang="he-IL" sz="2000" dirty="0">
                <a:latin typeface="Alef" panose="00000500000000000000" pitchFamily="2" charset="-79"/>
                <a:cs typeface="Alef" panose="00000500000000000000" pitchFamily="2" charset="-79"/>
              </a:rPr>
              <a:t>	</a:t>
            </a: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של </a:t>
            </a:r>
            <a:r>
              <a:rPr lang="he-IL" dirty="0" err="1">
                <a:latin typeface="Alef" panose="00000500000000000000" pitchFamily="2" charset="-79"/>
                <a:cs typeface="Alef" panose="00000500000000000000" pitchFamily="2" charset="-79"/>
              </a:rPr>
              <a:t>אמא</a:t>
            </a: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 שלי"</a:t>
            </a:r>
            <a:r>
              <a:rPr lang="he-IL" sz="2000" dirty="0">
                <a:latin typeface="Alef" panose="00000500000000000000" pitchFamily="2" charset="-79"/>
                <a:cs typeface="Alef" panose="00000500000000000000" pitchFamily="2" charset="-79"/>
              </a:rPr>
              <a:t>	</a:t>
            </a:r>
            <a:r>
              <a:rPr lang="he-IL" sz="2800" dirty="0">
                <a:latin typeface="Alef" panose="00000500000000000000" pitchFamily="2" charset="-79"/>
                <a:cs typeface="Alef" panose="00000500000000000000" pitchFamily="2" charset="-79"/>
              </a:rPr>
              <a:t>	</a:t>
            </a:r>
            <a:r>
              <a:rPr lang="he-IL" sz="1400" dirty="0">
                <a:latin typeface="Alef" panose="00000500000000000000" pitchFamily="2" charset="-79"/>
                <a:cs typeface="Alef" panose="00000500000000000000" pitchFamily="2" charset="-79"/>
              </a:rPr>
              <a:t>י', בית ברל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957C89-6605-4510-90F6-B81BF957A0C5}"/>
              </a:ext>
            </a:extLst>
          </p:cNvPr>
          <p:cNvSpPr txBox="1"/>
          <p:nvPr/>
        </p:nvSpPr>
        <p:spPr>
          <a:xfrm>
            <a:off x="967190" y="3557773"/>
            <a:ext cx="8419698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"</a:t>
            </a: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נראה שכל מטרת הסקר היא לקבל את התשובות שכותבי הסקר </a:t>
            </a:r>
          </a:p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	רצו שנענה"</a:t>
            </a:r>
            <a:r>
              <a:rPr lang="he-IL" sz="2000" dirty="0">
                <a:latin typeface="Alef" panose="00000500000000000000" pitchFamily="2" charset="-79"/>
                <a:cs typeface="Alef" panose="00000500000000000000" pitchFamily="2" charset="-79"/>
              </a:rPr>
              <a:t>		</a:t>
            </a:r>
            <a:r>
              <a:rPr lang="he-IL" sz="1400" dirty="0">
                <a:latin typeface="Alef" panose="00000500000000000000" pitchFamily="2" charset="-79"/>
                <a:cs typeface="Alef" panose="00000500000000000000" pitchFamily="2" charset="-79"/>
              </a:rPr>
              <a:t>ג', המרכז הבינתחומי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9D644217-EF38-4322-98C6-65CF08CD34FB}"/>
              </a:ext>
            </a:extLst>
          </p:cNvPr>
          <p:cNvSpPr/>
          <p:nvPr/>
        </p:nvSpPr>
        <p:spPr>
          <a:xfrm>
            <a:off x="967190" y="4720388"/>
            <a:ext cx="90637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"בפעם הבאה שאלמד שיטות מחקר, תחת נושא הטעיית סקרים, אביא </a:t>
            </a:r>
          </a:p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לדוגמה את ראש מחלקת המחקר בהתאחדות שבנה סקר מוטעה ללא שום ניסיון לסטנדרטיזציה"</a:t>
            </a:r>
          </a:p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					</a:t>
            </a:r>
            <a:r>
              <a:rPr lang="he-IL" sz="1400" dirty="0">
                <a:latin typeface="Alef" panose="00000500000000000000" pitchFamily="2" charset="-79"/>
                <a:cs typeface="Alef" panose="00000500000000000000" pitchFamily="2" charset="-79"/>
              </a:rPr>
              <a:t>מ', בר אילן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34300" y="5980566"/>
            <a:ext cx="5917004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"ממתי אלף סטודנטים הם מדגם מייצג של הסטודנטים בישראל"</a:t>
            </a:r>
          </a:p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					</a:t>
            </a:r>
            <a:r>
              <a:rPr lang="he-IL" sz="1400" dirty="0">
                <a:latin typeface="Alef" panose="00000500000000000000" pitchFamily="2" charset="-79"/>
                <a:cs typeface="Alef" panose="00000500000000000000" pitchFamily="2" charset="-79"/>
              </a:rPr>
              <a:t>ח"כ יריב לוין</a:t>
            </a:r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 rotWithShape="1">
          <a:blip r:embed="rId2"/>
          <a:srcRect l="7127" r="11868"/>
          <a:stretch/>
        </p:blipFill>
        <p:spPr>
          <a:xfrm>
            <a:off x="10030938" y="866273"/>
            <a:ext cx="2161062" cy="4440523"/>
          </a:xfrm>
          <a:prstGeom prst="rect">
            <a:avLst/>
          </a:prstGeom>
        </p:spPr>
      </p:pic>
      <p:pic>
        <p:nvPicPr>
          <p:cNvPr id="9" name="תמונה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6513"/>
            <a:ext cx="3286125" cy="433387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898240" y="200865"/>
            <a:ext cx="6740949" cy="9387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5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גם אנחנו לא מושלמים</a:t>
            </a:r>
          </a:p>
        </p:txBody>
      </p:sp>
    </p:spTree>
    <p:extLst>
      <p:ext uri="{BB962C8B-B14F-4D97-AF65-F5344CB8AC3E}">
        <p14:creationId xmlns:p14="http://schemas.microsoft.com/office/powerpoint/2010/main" val="254818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06844" y="1640781"/>
            <a:ext cx="2973956" cy="252376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למשל...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פרס-נתניהו, 1996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קלינטון-</a:t>
            </a:r>
            <a:r>
              <a:rPr lang="he-IL" sz="2200" dirty="0" err="1">
                <a:latin typeface="Alef" panose="00000500000000000000" pitchFamily="2" charset="-79"/>
                <a:cs typeface="Alef" panose="00000500000000000000" pitchFamily="2" charset="-79"/>
              </a:rPr>
              <a:t>טראמפ</a:t>
            </a:r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,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הרצוג-נתניהו,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200" dirty="0" err="1">
                <a:latin typeface="Alef" panose="00000500000000000000" pitchFamily="2" charset="-79"/>
                <a:cs typeface="Alef" panose="00000500000000000000" pitchFamily="2" charset="-79"/>
              </a:rPr>
              <a:t>הברקזיט</a:t>
            </a:r>
            <a:r>
              <a:rPr lang="he-IL" sz="2200" dirty="0">
                <a:latin typeface="Alef" panose="00000500000000000000" pitchFamily="2" charset="-79"/>
                <a:cs typeface="Alef" panose="00000500000000000000" pitchFamily="2" charset="-79"/>
              </a:rPr>
              <a:t>,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pic>
        <p:nvPicPr>
          <p:cNvPr id="7" name="u25LHVjwRH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5784" y="1640781"/>
            <a:ext cx="8023602" cy="45132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09164" y="281117"/>
            <a:ext cx="7117654" cy="9387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5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כשסקרים טועים- מתי?</a:t>
            </a:r>
          </a:p>
        </p:txBody>
      </p:sp>
    </p:spTree>
    <p:extLst>
      <p:ext uri="{BB962C8B-B14F-4D97-AF65-F5344CB8AC3E}">
        <p14:creationId xmlns:p14="http://schemas.microsoft.com/office/powerpoint/2010/main" val="354850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337098" y="209621"/>
            <a:ext cx="708238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כשסקרים טועים- למה?</a:t>
            </a:r>
          </a:p>
          <a:p>
            <a:pPr algn="ctr"/>
            <a:endParaRPr lang="he-IL" sz="5400" b="1" cap="none" spc="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122" y="1030277"/>
            <a:ext cx="10205038" cy="4770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500" dirty="0">
                <a:latin typeface="Alef" panose="00000500000000000000" pitchFamily="2" charset="-79"/>
                <a:cs typeface="Alef" panose="00000500000000000000" pitchFamily="2" charset="-79"/>
              </a:rPr>
              <a:t>ישנם שלושה סוגי שקרים- שקרים, שקרים ארורים, וסטטיסטיקה" – מארק </a:t>
            </a:r>
            <a:r>
              <a:rPr lang="he-IL" sz="2500" dirty="0" err="1">
                <a:latin typeface="Alef" panose="00000500000000000000" pitchFamily="2" charset="-79"/>
                <a:cs typeface="Alef" panose="00000500000000000000" pitchFamily="2" charset="-79"/>
              </a:rPr>
              <a:t>טווין</a:t>
            </a:r>
            <a:endParaRPr lang="he-IL" sz="25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7168" y="1660991"/>
            <a:ext cx="9728945" cy="32624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אפקט </a:t>
            </a:r>
            <a:r>
              <a:rPr lang="he-IL" dirty="0" err="1">
                <a:latin typeface="Alef" panose="00000500000000000000" pitchFamily="2" charset="-79"/>
                <a:cs typeface="Alef" panose="00000500000000000000" pitchFamily="2" charset="-79"/>
              </a:rPr>
              <a:t>בראדלי</a:t>
            </a:r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מתודולוגיה לא נכונה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מתודולוגיה לא עדכנית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ניסוח שאלות מטעה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נסיבות- </a:t>
            </a:r>
            <a:r>
              <a:rPr lang="he-IL" sz="2200" dirty="0">
                <a:solidFill>
                  <a:schemeClr val="accent2">
                    <a:lumMod val="75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"הבעיה טמונה בעובדה שישראל היא מדינת תיקו. לפיכך כל טעות, אפילו של</a:t>
            </a:r>
          </a:p>
          <a:p>
            <a:pPr lvl="3"/>
            <a:r>
              <a:rPr lang="he-IL" sz="2200" dirty="0">
                <a:solidFill>
                  <a:schemeClr val="accent2">
                    <a:lumMod val="75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	 1%-שהיא בגדר הסטייה הסטטיסטית, היא בעלת משמעות פוליטית"</a:t>
            </a:r>
          </a:p>
          <a:p>
            <a:pPr lvl="8"/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                                        </a:t>
            </a:r>
            <a:r>
              <a:rPr lang="he-IL" sz="1600" dirty="0">
                <a:latin typeface="Alef" panose="00000500000000000000" pitchFamily="2" charset="-79"/>
                <a:cs typeface="Alef" panose="00000500000000000000" pitchFamily="2" charset="-79"/>
              </a:rPr>
              <a:t>ד"ר מינה צמח</a:t>
            </a:r>
          </a:p>
        </p:txBody>
      </p:sp>
      <p:pic>
        <p:nvPicPr>
          <p:cNvPr id="1028" name="Picture 4" descr="×ª××¦××ª ×ª××× × ×¢×××¨ âªstatisticâ¬â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DEEF0"/>
              </a:clrFrom>
              <a:clrTo>
                <a:srgbClr val="EDEEF0">
                  <a:alpha val="0"/>
                </a:srgbClr>
              </a:clrTo>
            </a:clrChange>
            <a:duotone>
              <a:prstClr val="black"/>
              <a:srgbClr val="DAE3F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" t="20910" r="-760" b="12242"/>
          <a:stretch/>
        </p:blipFill>
        <p:spPr bwMode="auto">
          <a:xfrm>
            <a:off x="1" y="4824663"/>
            <a:ext cx="12192000" cy="20333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02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853" y="1123583"/>
            <a:ext cx="7835049" cy="39338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37535" y="184864"/>
            <a:ext cx="4402167" cy="9387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5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מסגור תוצאות</a:t>
            </a:r>
          </a:p>
        </p:txBody>
      </p:sp>
      <p:sp>
        <p:nvSpPr>
          <p:cNvPr id="7" name="מלבן 6"/>
          <p:cNvSpPr/>
          <p:nvPr/>
        </p:nvSpPr>
        <p:spPr>
          <a:xfrm>
            <a:off x="866271" y="5149840"/>
            <a:ext cx="10810874" cy="1708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e-IL" sz="3500" b="1" dirty="0">
                <a:ln w="127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"אני יכול להוכיח </a:t>
            </a:r>
            <a:r>
              <a:rPr lang="he-IL" sz="3500" b="1" dirty="0" err="1">
                <a:ln w="127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הכל</a:t>
            </a:r>
            <a:r>
              <a:rPr lang="he-IL" sz="3500" b="1" dirty="0">
                <a:ln w="127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 באמצעות סטטיסטיקה, חוץ מאשר את האמת"</a:t>
            </a:r>
          </a:p>
          <a:p>
            <a:pPr algn="ctr"/>
            <a:r>
              <a:rPr lang="he-IL" sz="3500" b="1" dirty="0">
                <a:ln w="127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								ג'ורג' </a:t>
            </a:r>
            <a:r>
              <a:rPr lang="he-IL" sz="3500" b="1" dirty="0" err="1">
                <a:ln w="1270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קאנינג</a:t>
            </a:r>
            <a:endParaRPr lang="he-IL" sz="3500" b="1" dirty="0">
              <a:ln w="12700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0601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37535" y="184864"/>
            <a:ext cx="4402167" cy="9387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5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מסגור תוצאות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515" y="1322219"/>
            <a:ext cx="8582206" cy="437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5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72003" y="232991"/>
            <a:ext cx="1960793" cy="9387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5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טיפים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36027" y="1171710"/>
            <a:ext cx="12228027" cy="550920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שאלות רקע (דמוגרפיה)- השאלות החשובות ביותר בסקר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הקפדה על תקינות פוליטית (לדוגמא- אופציה לסמן "אחר" בשאלת מגדר)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דילמת שאלת הדיוור- בהתחלה או בסוף?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אחוזי נטישה- חמש שאלות ראשונות קלילות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סקר קצר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כמה שפחות היגדים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ציר זמן המצביע על התקדמות בסקר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הוספת שאלות פיקנטיות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הפצת סקרים שמית/פרסונלית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3200" dirty="0">
                <a:latin typeface="Alef" panose="00000500000000000000" pitchFamily="2" charset="-79"/>
                <a:cs typeface="Alef" panose="00000500000000000000" pitchFamily="2" charset="-79"/>
              </a:rPr>
              <a:t>מדרג תשובות קבוע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32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pic>
        <p:nvPicPr>
          <p:cNvPr id="8" name="תמונה 7" descr="Original file ‎ (SVG file, nominally 100 × 100 pixels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510" y="1614237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05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33891" y="2117103"/>
            <a:ext cx="12058109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500" b="1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Big Data</a:t>
            </a:r>
          </a:p>
          <a:p>
            <a:pPr algn="ctr"/>
            <a:r>
              <a:rPr lang="he-IL" sz="75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ef" panose="00000500000000000000" pitchFamily="2" charset="-79"/>
                <a:cs typeface="Alef" panose="00000500000000000000" pitchFamily="2" charset="-79"/>
              </a:rPr>
              <a:t>האיום הגדול ביותר על סקרים</a:t>
            </a:r>
            <a:endParaRPr lang="he-IL" sz="75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13267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309580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5885</TotalTime>
  <Words>218</Words>
  <Application>Microsoft Office PowerPoint</Application>
  <PresentationFormat>מסך רחב</PresentationFormat>
  <Paragraphs>48</Paragraphs>
  <Slides>8</Slides>
  <Notes>0</Notes>
  <HiddenSlides>0</HiddenSlides>
  <MMClips>1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4" baseType="lpstr">
      <vt:lpstr>Alef</vt:lpstr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researchco@nuis.co.il</dc:creator>
  <cp:lastModifiedBy>researchco@nuis.co.il</cp:lastModifiedBy>
  <cp:revision>17</cp:revision>
  <dcterms:created xsi:type="dcterms:W3CDTF">2018-08-07T20:14:14Z</dcterms:created>
  <dcterms:modified xsi:type="dcterms:W3CDTF">2018-08-13T06:43:03Z</dcterms:modified>
</cp:coreProperties>
</file>