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65" r:id="rId3"/>
    <p:sldId id="288" r:id="rId4"/>
    <p:sldId id="289" r:id="rId5"/>
    <p:sldId id="286" r:id="rId6"/>
    <p:sldId id="290" r:id="rId7"/>
    <p:sldId id="291" r:id="rId8"/>
    <p:sldId id="287" r:id="rId9"/>
  </p:sldIdLst>
  <p:sldSz cx="13004800" cy="9753600"/>
  <p:notesSz cx="13004800" cy="97536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 Mishnayot" initials="" lastIdx="3" clrIdx="0"/>
  <p:cmAuthor id="1" name="Liat Helbet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67900" y="731500"/>
            <a:ext cx="86703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7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7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42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7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50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10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7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8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1300475" y="4632950"/>
            <a:ext cx="10403825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8388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35584" y="294563"/>
            <a:ext cx="9851504" cy="909496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397320" y="4264291"/>
            <a:ext cx="5048250" cy="3495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8" y="119998"/>
                </a:moveTo>
                <a:lnTo>
                  <a:pt x="0" y="119998"/>
                </a:lnTo>
                <a:lnTo>
                  <a:pt x="0" y="0"/>
                </a:lnTo>
                <a:lnTo>
                  <a:pt x="119988" y="0"/>
                </a:lnTo>
                <a:lnTo>
                  <a:pt x="119988" y="119998"/>
                </a:lnTo>
                <a:close/>
              </a:path>
            </a:pathLst>
          </a:custGeom>
          <a:solidFill>
            <a:srgbClr val="2C1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#</a:t>
            </a: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834799" y="1666449"/>
            <a:ext cx="7335200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5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#</a:t>
            </a: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5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#</a:t>
            </a: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834799" y="1666449"/>
            <a:ext cx="7335200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5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#</a:t>
            </a: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834799" y="1666449"/>
            <a:ext cx="7335200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5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#</a:t>
            </a: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5176" y="0"/>
            <a:ext cx="12974955" cy="9736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4"/>
                </a:moveTo>
                <a:lnTo>
                  <a:pt x="119995" y="119994"/>
                </a:lnTo>
                <a:lnTo>
                  <a:pt x="119995" y="0"/>
                </a:lnTo>
                <a:lnTo>
                  <a:pt x="0" y="0"/>
                </a:lnTo>
                <a:lnTo>
                  <a:pt x="0" y="119994"/>
                </a:lnTo>
                <a:close/>
              </a:path>
            </a:pathLst>
          </a:cu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46"/>
                </a:moveTo>
                <a:lnTo>
                  <a:pt x="119996" y="119946"/>
                </a:lnTo>
                <a:lnTo>
                  <a:pt x="119996" y="0"/>
                </a:lnTo>
                <a:lnTo>
                  <a:pt x="0" y="0"/>
                </a:lnTo>
                <a:lnTo>
                  <a:pt x="0" y="119946"/>
                </a:lnTo>
                <a:close/>
              </a:path>
            </a:pathLst>
          </a:custGeom>
          <a:solidFill>
            <a:srgbClr val="2C14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834799" y="1666449"/>
            <a:ext cx="7335200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50" b="0" i="0" u="none" strike="noStrike" cap="none">
                <a:solidFill>
                  <a:srgbClr val="2C14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r" rtl="1">
              <a:lnSpc>
                <a:spcPct val="93809"/>
              </a:lnSpc>
              <a:spcBef>
                <a:spcPts val="0"/>
              </a:spcBef>
              <a:buNone/>
              <a:defRPr sz="525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#</a:t>
            </a: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l="8076" r="3951" b="204"/>
          <a:stretch/>
        </p:blipFill>
        <p:spPr>
          <a:xfrm>
            <a:off x="0" y="-81548"/>
            <a:ext cx="13004800" cy="983514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/>
          <p:nvPr/>
        </p:nvSpPr>
        <p:spPr>
          <a:xfrm>
            <a:off x="0" y="-68886"/>
            <a:ext cx="13026189" cy="9835146"/>
          </a:xfrm>
          <a:prstGeom prst="rect">
            <a:avLst/>
          </a:prstGeom>
          <a:solidFill>
            <a:srgbClr val="2C144F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46"/>
                </a:moveTo>
                <a:lnTo>
                  <a:pt x="119996" y="119946"/>
                </a:lnTo>
                <a:lnTo>
                  <a:pt x="119996" y="0"/>
                </a:lnTo>
                <a:lnTo>
                  <a:pt x="0" y="0"/>
                </a:lnTo>
                <a:lnTo>
                  <a:pt x="0" y="119946"/>
                </a:lnTo>
                <a:close/>
              </a:path>
            </a:pathLst>
          </a:cu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9538" y="5922473"/>
            <a:ext cx="3785724" cy="27105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0F643D2B-9BAA-4FC7-9FED-E57032160D30}"/>
              </a:ext>
            </a:extLst>
          </p:cNvPr>
          <p:cNvSpPr txBox="1">
            <a:spLocks/>
          </p:cNvSpPr>
          <p:nvPr/>
        </p:nvSpPr>
        <p:spPr>
          <a:xfrm>
            <a:off x="1941094" y="2971042"/>
            <a:ext cx="9144000" cy="238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sz="8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חוק נולד?</a:t>
            </a:r>
            <a:b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סמינר אגודות</a:t>
            </a:r>
            <a:endParaRPr lang="he-IL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l="31285" r="35991" b="38672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0635" y="228600"/>
            <a:ext cx="1489936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894080" y="2404537"/>
            <a:ext cx="11216700" cy="6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Autofit/>
          </a:bodyPr>
          <a:lstStyle/>
          <a:p>
            <a:pPr marL="800100" indent="-571500" algn="r" rtl="1">
              <a:lnSpc>
                <a:spcPct val="2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סוגים של חוקים</a:t>
            </a:r>
          </a:p>
          <a:p>
            <a:pPr marL="800100" indent="-571500" algn="r" rtl="1">
              <a:lnSpc>
                <a:spcPct val="2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 יכול לחוקק חוק</a:t>
            </a:r>
          </a:p>
          <a:p>
            <a:pPr marL="800100" indent="-571500" algn="r" rtl="1">
              <a:lnSpc>
                <a:spcPct val="2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מחוקקים חוק</a:t>
            </a:r>
          </a:p>
          <a:p>
            <a:pPr marL="800100" indent="-571500" algn="r" rtl="1">
              <a:lnSpc>
                <a:spcPct val="20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אתם יכולים לחוקק חוק</a:t>
            </a:r>
          </a:p>
          <a:p>
            <a:pPr marR="0" lvl="0" indent="-457200" algn="r" rtl="1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§"/>
            </a:pPr>
            <a:endParaRPr sz="3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894080" y="519292"/>
            <a:ext cx="112167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5900"/>
            </a:pPr>
            <a:r>
              <a:rPr lang="he-IL" sz="6000" dirty="0"/>
              <a:t>על מה נעבור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l="31285" r="35991" b="38672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0635" y="228600"/>
            <a:ext cx="1489936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894080" y="2404537"/>
            <a:ext cx="11216700" cy="6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Autofit/>
          </a:bodyPr>
          <a:lstStyle/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חוקים </a:t>
            </a:r>
            <a:r>
              <a:rPr lang="he-IL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עותמאניים</a:t>
            </a:r>
            <a:endParaRPr lang="he-IL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פקודות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חוקי יסוד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חוקים (חקיקה ראשית)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הוראת שעה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תקנות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חוקי עזר</a:t>
            </a:r>
            <a:endParaRPr lang="he-IL" sz="3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894080" y="519292"/>
            <a:ext cx="112167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5900"/>
            </a:pPr>
            <a:r>
              <a:rPr lang="he-IL" sz="6000" dirty="0"/>
              <a:t>איזה חוקים יש בכלל בישראל?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55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l="31285" r="35991" b="38672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0635" y="228600"/>
            <a:ext cx="1489936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894080" y="2404537"/>
            <a:ext cx="11216700" cy="6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Autofit/>
          </a:bodyPr>
          <a:lstStyle/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רק הכנסת! אבל...</a:t>
            </a:r>
          </a:p>
          <a:p>
            <a:pPr marL="1257300" lvl="1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גם משרדי הממשלה יכולים להגיש הצעות חוק</a:t>
            </a:r>
          </a:p>
          <a:p>
            <a:pPr marL="1257300" lvl="1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ועדות ציבוריות שמונו לנושא ספציפי</a:t>
            </a:r>
          </a:p>
          <a:p>
            <a:pPr marL="1257300" lvl="1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שרים יכולים להוציא צווים</a:t>
            </a:r>
          </a:p>
          <a:p>
            <a:pPr marL="1257300" lvl="1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גם אזרחים וארגונים יכולים בפועל להגיש חוקים דרך חברי כנסת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894080" y="519292"/>
            <a:ext cx="112167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5900"/>
            </a:pPr>
            <a:r>
              <a:rPr lang="he-IL" sz="6000" dirty="0"/>
              <a:t>מי יכול לחוקק חוקים?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84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11337721" y="8277783"/>
            <a:ext cx="1651500" cy="71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46"/>
                </a:moveTo>
                <a:lnTo>
                  <a:pt x="119996" y="119946"/>
                </a:lnTo>
                <a:lnTo>
                  <a:pt x="119996" y="0"/>
                </a:lnTo>
                <a:lnTo>
                  <a:pt x="0" y="0"/>
                </a:lnTo>
                <a:lnTo>
                  <a:pt x="0" y="119946"/>
                </a:lnTo>
                <a:close/>
              </a:path>
            </a:pathLst>
          </a:cu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4210" y="228600"/>
            <a:ext cx="15963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4">
            <a:alphaModFix/>
          </a:blip>
          <a:srcRect r="69811" b="54348"/>
          <a:stretch/>
        </p:blipFill>
        <p:spPr>
          <a:xfrm>
            <a:off x="0" y="7772400"/>
            <a:ext cx="2327124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68">
            <a:extLst>
              <a:ext uri="{FF2B5EF4-FFF2-40B4-BE49-F238E27FC236}">
                <a16:creationId xmlns:a16="http://schemas.microsoft.com/office/drawing/2014/main" id="{55ADCB9D-3E43-48D1-8E64-266DD8CDDDF2}"/>
              </a:ext>
            </a:extLst>
          </p:cNvPr>
          <p:cNvSpPr txBox="1">
            <a:spLocks/>
          </p:cNvSpPr>
          <p:nvPr/>
        </p:nvSpPr>
        <p:spPr>
          <a:xfrm>
            <a:off x="894080" y="2027583"/>
            <a:ext cx="11216700" cy="656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5" algn="r" rtl="1">
              <a:lnSpc>
                <a:spcPct val="150000"/>
              </a:lnSpc>
              <a:buClr>
                <a:schemeClr val="bg1"/>
              </a:buClr>
              <a:buSzPct val="45000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הצעת חוק ממשלתית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משרד ממשלתי מגבש תזכיר חוק ומגיש לוועדת שרים לחקיקה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דיון לפני קריאה ראשונה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ראשונה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דיון לפני קריאה שנייה ושלישית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שנייה – הצבעה על הסתייגויות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שלישית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חתימה ופרסום</a:t>
            </a:r>
          </a:p>
          <a:p>
            <a:pPr marL="228600" lvl="6" algn="r" rtl="1">
              <a:lnSpc>
                <a:spcPct val="150000"/>
              </a:lnSpc>
              <a:buClr>
                <a:schemeClr val="bg1"/>
              </a:buClr>
              <a:buSzPct val="45000"/>
            </a:pPr>
            <a:endParaRPr lang="he-IL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8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endParaRPr lang="he-IL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hape 369">
            <a:extLst>
              <a:ext uri="{FF2B5EF4-FFF2-40B4-BE49-F238E27FC236}">
                <a16:creationId xmlns:a16="http://schemas.microsoft.com/office/drawing/2014/main" id="{0B92AB74-ADF8-48BD-A6C5-4E22657FB218}"/>
              </a:ext>
            </a:extLst>
          </p:cNvPr>
          <p:cNvSpPr txBox="1">
            <a:spLocks/>
          </p:cNvSpPr>
          <p:nvPr/>
        </p:nvSpPr>
        <p:spPr>
          <a:xfrm>
            <a:off x="894080" y="519292"/>
            <a:ext cx="112167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90000"/>
              </a:lnSpc>
              <a:buClr>
                <a:schemeClr val="dk1"/>
              </a:buClr>
              <a:buSzPts val="5900"/>
            </a:pPr>
            <a:r>
              <a:rPr lang="he-IL" sz="6000" dirty="0">
                <a:solidFill>
                  <a:schemeClr val="bg1"/>
                </a:solidFill>
              </a:rPr>
              <a:t>איך מחוקקים חוק?</a:t>
            </a:r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11337721" y="8277783"/>
            <a:ext cx="1651500" cy="71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46"/>
                </a:moveTo>
                <a:lnTo>
                  <a:pt x="119996" y="119946"/>
                </a:lnTo>
                <a:lnTo>
                  <a:pt x="119996" y="0"/>
                </a:lnTo>
                <a:lnTo>
                  <a:pt x="0" y="0"/>
                </a:lnTo>
                <a:lnTo>
                  <a:pt x="0" y="119946"/>
                </a:lnTo>
                <a:close/>
              </a:path>
            </a:pathLst>
          </a:custGeom>
          <a:solidFill>
            <a:srgbClr val="5AE6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4210" y="228600"/>
            <a:ext cx="15963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4">
            <a:alphaModFix/>
          </a:blip>
          <a:srcRect r="69811" b="54348"/>
          <a:stretch/>
        </p:blipFill>
        <p:spPr>
          <a:xfrm>
            <a:off x="0" y="7772400"/>
            <a:ext cx="2327124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68">
            <a:extLst>
              <a:ext uri="{FF2B5EF4-FFF2-40B4-BE49-F238E27FC236}">
                <a16:creationId xmlns:a16="http://schemas.microsoft.com/office/drawing/2014/main" id="{55ADCB9D-3E43-48D1-8E64-266DD8CDDDF2}"/>
              </a:ext>
            </a:extLst>
          </p:cNvPr>
          <p:cNvSpPr txBox="1">
            <a:spLocks/>
          </p:cNvSpPr>
          <p:nvPr/>
        </p:nvSpPr>
        <p:spPr>
          <a:xfrm>
            <a:off x="894080" y="2404537"/>
            <a:ext cx="11216700" cy="6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1" algn="r" rtl="1">
              <a:lnSpc>
                <a:spcPct val="150000"/>
              </a:lnSpc>
              <a:buClr>
                <a:schemeClr val="bg1"/>
              </a:buClr>
              <a:buSzPct val="45000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הצעת חוק פרטית</a:t>
            </a:r>
          </a:p>
          <a:p>
            <a:pPr marL="685800" lvl="1" indent="-457200" algn="r" rtl="1">
              <a:lnSpc>
                <a:spcPct val="150000"/>
              </a:lnSpc>
              <a:buClr>
                <a:schemeClr val="bg1"/>
              </a:buClr>
              <a:buSzPct val="45000"/>
              <a:buFont typeface="Arial" panose="020B0604020202020204" pitchFamily="34" charset="0"/>
              <a:buChar char="•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מוגשת על ידי חבר כנסת או קבוצת חברי כנסת (איסוף חתימות)</a:t>
            </a:r>
          </a:p>
          <a:p>
            <a:pPr marL="685800" lvl="1" indent="-457200" algn="r" rtl="1">
              <a:lnSpc>
                <a:spcPct val="150000"/>
              </a:lnSpc>
              <a:buClr>
                <a:schemeClr val="bg1"/>
              </a:buClr>
              <a:buSzPct val="45000"/>
              <a:buFont typeface="Arial" panose="020B0604020202020204" pitchFamily="34" charset="0"/>
              <a:buChar char="•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לכל ח"כ ומפלגה מכסה</a:t>
            </a:r>
          </a:p>
          <a:p>
            <a:pPr marL="685800" lvl="1" indent="-457200" algn="r" rtl="1">
              <a:lnSpc>
                <a:spcPct val="150000"/>
              </a:lnSpc>
              <a:buClr>
                <a:schemeClr val="bg1"/>
              </a:buClr>
              <a:buSzPct val="45000"/>
              <a:buFont typeface="Arial" panose="020B0604020202020204" pitchFamily="34" charset="0"/>
              <a:buChar char="•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מגישים לוועדת שרים לחקיקה</a:t>
            </a:r>
          </a:p>
          <a:p>
            <a:pPr marL="685800" lvl="1" indent="-457200" algn="r" rtl="1">
              <a:lnSpc>
                <a:spcPct val="150000"/>
              </a:lnSpc>
              <a:buClr>
                <a:schemeClr val="bg1"/>
              </a:buClr>
              <a:buSzPct val="45000"/>
              <a:buFont typeface="Arial" panose="020B0604020202020204" pitchFamily="34" charset="0"/>
              <a:buChar char="•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טרומית</a:t>
            </a:r>
          </a:p>
          <a:p>
            <a:pPr marL="685800" lvl="1" indent="-457200" algn="r" rtl="1">
              <a:lnSpc>
                <a:spcPct val="150000"/>
              </a:lnSpc>
              <a:buClr>
                <a:schemeClr val="bg1"/>
              </a:buClr>
              <a:buSzPct val="45000"/>
              <a:buFont typeface="Arial" panose="020B0604020202020204" pitchFamily="34" charset="0"/>
              <a:buChar char="•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לקריאה ראשונה (רק לח"כ המגיש זכות לשינויים)</a:t>
            </a:r>
          </a:p>
          <a:p>
            <a:pPr marL="685800" lvl="1" indent="-457200" algn="r" rtl="1">
              <a:lnSpc>
                <a:spcPct val="150000"/>
              </a:lnSpc>
              <a:buClr>
                <a:schemeClr val="bg1"/>
              </a:buClr>
              <a:buSzPct val="45000"/>
              <a:buFont typeface="Arial" panose="020B0604020202020204" pitchFamily="34" charset="0"/>
              <a:buChar char="•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ראשונה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דיון לפני קריאה שנייה ושלישית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שנייה – הצבעה על הסתייגויות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קריאה שלישית</a:t>
            </a:r>
          </a:p>
          <a:p>
            <a:pPr marL="800100" lvl="6" indent="-571500" algn="r" rtl="1">
              <a:lnSpc>
                <a:spcPct val="150000"/>
              </a:lnSpc>
              <a:buClr>
                <a:schemeClr val="bg1"/>
              </a:buClr>
              <a:buSzPct val="45000"/>
              <a:buFont typeface="Wingdings" panose="05000000000000000000" pitchFamily="2" charset="2"/>
              <a:buChar char="§"/>
            </a:pPr>
            <a:r>
              <a:rPr lang="he-IL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חתימה ופרסום</a:t>
            </a:r>
          </a:p>
        </p:txBody>
      </p:sp>
      <p:sp>
        <p:nvSpPr>
          <p:cNvPr id="10" name="Shape 369">
            <a:extLst>
              <a:ext uri="{FF2B5EF4-FFF2-40B4-BE49-F238E27FC236}">
                <a16:creationId xmlns:a16="http://schemas.microsoft.com/office/drawing/2014/main" id="{0B92AB74-ADF8-48BD-A6C5-4E22657FB218}"/>
              </a:ext>
            </a:extLst>
          </p:cNvPr>
          <p:cNvSpPr txBox="1">
            <a:spLocks/>
          </p:cNvSpPr>
          <p:nvPr/>
        </p:nvSpPr>
        <p:spPr>
          <a:xfrm>
            <a:off x="894080" y="519292"/>
            <a:ext cx="112167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lnSpc>
                <a:spcPct val="90000"/>
              </a:lnSpc>
              <a:buClr>
                <a:schemeClr val="dk1"/>
              </a:buClr>
              <a:buSzPts val="5900"/>
            </a:pPr>
            <a:r>
              <a:rPr lang="he-IL" sz="6000" dirty="0">
                <a:solidFill>
                  <a:schemeClr val="bg1"/>
                </a:solidFill>
              </a:rPr>
              <a:t>איך מחוקקים חוק?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525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l="31285" r="35991" b="38672"/>
          <a:stretch/>
        </p:blipFill>
        <p:spPr>
          <a:xfrm>
            <a:off x="177800" y="7315200"/>
            <a:ext cx="2037347" cy="2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0635" y="228600"/>
            <a:ext cx="1489936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894080" y="2404537"/>
            <a:ext cx="11216700" cy="6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Autofit/>
          </a:bodyPr>
          <a:lstStyle/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איתור חבר/ת כנסת מתאימים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כתיבת הצעת חוק או תיקון – מספיק גם רעיון, אתם לא יועצים משפטיים!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הגעה לדיונים לפני קריאה ראשונה, שנייה ושלישית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עבודת הכנה לדיונים מול חברי הכנסת החברים בוועדה (שכנוע להכניס שינויים, שכנוע להגיע)</a:t>
            </a:r>
          </a:p>
          <a:p>
            <a:pPr marL="800100" indent="-571500" algn="r" rtl="1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he-IL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עזרה מארגונים בעלי השפעה (כמו ההתאחדות)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894080" y="519292"/>
            <a:ext cx="112167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ctr" anchorCtr="0">
            <a:noAutofit/>
          </a:bodyPr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5900"/>
            </a:pPr>
            <a:r>
              <a:rPr lang="he-IL" sz="6000" dirty="0"/>
              <a:t>איך </a:t>
            </a:r>
            <a:r>
              <a:rPr lang="he-IL" sz="9600" b="1" dirty="0"/>
              <a:t>אתם</a:t>
            </a:r>
            <a:r>
              <a:rPr lang="he-IL" sz="6000" dirty="0"/>
              <a:t> יכולים לחוקק?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10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sldNum" idx="12"/>
          </p:nvPr>
        </p:nvSpPr>
        <p:spPr>
          <a:xfrm>
            <a:off x="11786171" y="8382000"/>
            <a:ext cx="914400" cy="67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r" rtl="1">
              <a:lnSpc>
                <a:spcPct val="9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250" b="0" i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#</a:t>
            </a:r>
            <a:fld id="{00000000-1234-1234-1234-123412341234}" type="slidenum">
              <a:rPr lang="iw-IL" sz="5250" b="0" i="0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8</a:t>
            </a:fld>
            <a:endParaRPr sz="5250" b="0" i="0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10464800" y="4724400"/>
            <a:ext cx="102235" cy="2044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119940"/>
                </a:moveTo>
                <a:lnTo>
                  <a:pt x="0" y="59970"/>
                </a:lnTo>
                <a:lnTo>
                  <a:pt x="119941" y="0"/>
                </a:lnTo>
              </a:path>
            </a:pathLst>
          </a:custGeom>
          <a:noFill/>
          <a:ln w="92700" cap="flat" cmpd="sng">
            <a:solidFill>
              <a:srgbClr val="2C14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6323965" y="4800600"/>
            <a:ext cx="102235" cy="2044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119940"/>
                </a:moveTo>
                <a:lnTo>
                  <a:pt x="0" y="59970"/>
                </a:lnTo>
                <a:lnTo>
                  <a:pt x="119941" y="0"/>
                </a:lnTo>
              </a:path>
            </a:pathLst>
          </a:custGeom>
          <a:noFill/>
          <a:ln w="92700" cap="flat" cmpd="sng">
            <a:solidFill>
              <a:srgbClr val="2C14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Shape 5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1447800"/>
            <a:ext cx="12182475" cy="67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/>
          <p:nvPr/>
        </p:nvSpPr>
        <p:spPr>
          <a:xfrm>
            <a:off x="177800" y="228600"/>
            <a:ext cx="10439400" cy="1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0" y="8077200"/>
            <a:ext cx="10439400" cy="15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0" y="1143000"/>
            <a:ext cx="635000" cy="70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248</Words>
  <Application>Microsoft Office PowerPoint</Application>
  <PresentationFormat>מותאם אישית</PresentationFormat>
  <Paragraphs>55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Open Sans</vt:lpstr>
      <vt:lpstr>Calibri</vt:lpstr>
      <vt:lpstr>Tahoma</vt:lpstr>
      <vt:lpstr>Arial</vt:lpstr>
      <vt:lpstr>Wingdings</vt:lpstr>
      <vt:lpstr>Heebo</vt:lpstr>
      <vt:lpstr>Office Theme</vt:lpstr>
      <vt:lpstr>מצגת של PowerPoint‏</vt:lpstr>
      <vt:lpstr>על מה נעבור</vt:lpstr>
      <vt:lpstr>איזה חוקים יש בכלל בישראל?</vt:lpstr>
      <vt:lpstr>מי יכול לחוקק חוקים?</vt:lpstr>
      <vt:lpstr>מצגת של PowerPoint‏</vt:lpstr>
      <vt:lpstr>מצגת של PowerPoint‏</vt:lpstr>
      <vt:lpstr>איך אתם יכולים לחוקק?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בר</cp:lastModifiedBy>
  <cp:revision>14</cp:revision>
  <dcterms:modified xsi:type="dcterms:W3CDTF">2018-08-05T17:41:47Z</dcterms:modified>
</cp:coreProperties>
</file>