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73" r:id="rId4"/>
    <p:sldId id="269" r:id="rId5"/>
    <p:sldId id="271" r:id="rId6"/>
    <p:sldId id="270" r:id="rId7"/>
    <p:sldId id="272" r:id="rId8"/>
    <p:sldId id="267" r:id="rId9"/>
    <p:sldId id="260" r:id="rId10"/>
    <p:sldId id="265" r:id="rId11"/>
    <p:sldId id="274" r:id="rId12"/>
    <p:sldId id="275" r:id="rId13"/>
    <p:sldId id="266" r:id="rId14"/>
    <p:sldId id="263" r:id="rId15"/>
    <p:sldId id="261" r:id="rId16"/>
  </p:sldIdLst>
  <p:sldSz cx="13004800" cy="9753600"/>
  <p:notesSz cx="13004800" cy="97536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44F"/>
    <a:srgbClr val="5AE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3" autoAdjust="0"/>
  </p:normalViewPr>
  <p:slideViewPr>
    <p:cSldViewPr>
      <p:cViewPr varScale="1">
        <p:scale>
          <a:sx n="49" d="100"/>
          <a:sy n="49" d="100"/>
        </p:scale>
        <p:origin x="1392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7369175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175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3CEA65-F629-4363-B9DE-B3BC7BA241BC}" type="datetimeFigureOut">
              <a:rPr lang="he-IL" smtClean="0"/>
              <a:t>א'/אלול/תשע"ח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7369175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175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B73A1D-E837-421D-A8CE-83BCFE3589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94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e-IL" dirty="0" smtClean="0"/>
              <a:t>לדוגמא: מילואים, הריון, סטודנטים עובדים, </a:t>
            </a:r>
          </a:p>
          <a:p>
            <a:pPr marL="228600" indent="-228600">
              <a:buAutoNum type="arabicPeriod"/>
            </a:pPr>
            <a:r>
              <a:rPr lang="he-IL" dirty="0" smtClean="0"/>
              <a:t>לדוגמא:</a:t>
            </a:r>
            <a:r>
              <a:rPr lang="he-IL" baseline="0" dirty="0" smtClean="0"/>
              <a:t> השתתפות פעילה בוועדות היגוי, הוספת נציג סטודנטים בוועדות מוסדיות של קידום ערבים, לדוגמא הוספת סעיף שיתוף האגודה בסקרי ההוראה של המוסד, הוספת התייחסות למניעת נשירה של סטודנטים חרדים, לדוגמא – 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כמו בתשלומים נלווים, נושאים כגון מניעת הטרדות מיניות בהם יושבים בשולחן עגול, הנחיות תאגידיות ועוד.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פגישות עבודה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הגשת ההמלצות – דוגמא להצעות שאומצו: </a:t>
            </a:r>
            <a:r>
              <a:rPr lang="he-IL" baseline="0" dirty="0" err="1" smtClean="0"/>
              <a:t>תר"ש</a:t>
            </a:r>
            <a:r>
              <a:rPr lang="he-IL" baseline="0" dirty="0" smtClean="0"/>
              <a:t> ליוצאי אתיופיה, בינלאומיות, איכות הוראה כולל שדרוג דרכי הוראה.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3A1D-E837-421D-A8CE-83BCFE3589C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33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e-IL" dirty="0" smtClean="0"/>
              <a:t>למשל במקרה של תקנון מוסד שלא מתיישר עם החלטות מלג.</a:t>
            </a:r>
            <a:r>
              <a:rPr lang="he-IL" baseline="0" dirty="0" smtClean="0"/>
              <a:t> למשל כשמוסד לא מקיים את החובה שלו להעמדת קורס אנגלית פרונטלי עבור הסטודנטים. יש גם מקום לפניות מקביל של משרד החינוך למוסדות להוראה. 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דוגמא: לימודי וטרינריה, תואר 4-שנתי בתזונה...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למשל כאשר מוסדות קיימו הפרדה מגדרית בכתה מעורבת.</a:t>
            </a:r>
          </a:p>
          <a:p>
            <a:pPr marL="228600" indent="-228600">
              <a:buAutoNum type="arabicPeriod"/>
            </a:pPr>
            <a:endParaRPr lang="he-IL" baseline="0" dirty="0" smtClean="0"/>
          </a:p>
          <a:p>
            <a:pPr marL="228600" indent="-228600">
              <a:buAutoNum type="arabicPeriod"/>
            </a:pPr>
            <a:endParaRPr lang="he-IL" baseline="0" dirty="0" smtClean="0"/>
          </a:p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3A1D-E837-421D-A8CE-83BCFE3589C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84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3A1D-E837-421D-A8CE-83BCFE3589C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796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73A1D-E837-421D-A8CE-83BCFE3589C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14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584" y="294563"/>
            <a:ext cx="9851504" cy="9094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97320" y="4264291"/>
            <a:ext cx="5048250" cy="3495675"/>
          </a:xfrm>
          <a:custGeom>
            <a:avLst/>
            <a:gdLst/>
            <a:ahLst/>
            <a:cxnLst/>
            <a:rect l="l" t="t" r="r" b="b"/>
            <a:pathLst>
              <a:path w="5048250" h="3495675">
                <a:moveTo>
                  <a:pt x="5047767" y="3495636"/>
                </a:moveTo>
                <a:lnTo>
                  <a:pt x="0" y="3495636"/>
                </a:lnTo>
                <a:lnTo>
                  <a:pt x="0" y="0"/>
                </a:lnTo>
                <a:lnTo>
                  <a:pt x="5047767" y="0"/>
                </a:lnTo>
                <a:lnTo>
                  <a:pt x="5047767" y="3495636"/>
                </a:lnTo>
                <a:close/>
              </a:path>
            </a:pathLst>
          </a:custGeom>
          <a:solidFill>
            <a:srgbClr val="2C1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93926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0240" y="9070848"/>
            <a:ext cx="2991104" cy="276999"/>
          </a:xfrm>
        </p:spPr>
        <p:txBody>
          <a:bodyPr/>
          <a:lstStyle/>
          <a:p>
            <a:fld id="{8ABB962C-FECD-4B1C-9297-742229923787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421632" y="9070848"/>
            <a:ext cx="4161536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786171" y="8345065"/>
            <a:ext cx="914400" cy="807913"/>
          </a:xfrm>
        </p:spPr>
        <p:txBody>
          <a:bodyPr/>
          <a:lstStyle/>
          <a:p>
            <a:fld id="{4FC2C0FB-150F-4389-8DD4-16E62250B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176" y="0"/>
            <a:ext cx="12974955" cy="9736455"/>
          </a:xfrm>
          <a:custGeom>
            <a:avLst/>
            <a:gdLst/>
            <a:ahLst/>
            <a:cxnLst/>
            <a:rect l="l" t="t" r="r" b="b"/>
            <a:pathLst>
              <a:path w="12974955" h="9736455">
                <a:moveTo>
                  <a:pt x="0" y="9735997"/>
                </a:moveTo>
                <a:lnTo>
                  <a:pt x="12974447" y="9735997"/>
                </a:lnTo>
                <a:lnTo>
                  <a:pt x="12974447" y="0"/>
                </a:lnTo>
                <a:lnTo>
                  <a:pt x="0" y="0"/>
                </a:lnTo>
                <a:lnTo>
                  <a:pt x="0" y="973599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2C1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4799" y="1666449"/>
            <a:ext cx="7335200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sraelistudentunion/videos/1372441012844527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vo.co.il/law_html/Law01/203_001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.org.il/wp-content/uploads/2016/09/%D7%AA%D7%9B%D7%A0%D7%99%D7%AA-%D7%94%D7%97%D7%95%D7%9E%D7%A9-%D7%AA%D7%A9%D7%A2%D7%96-%D7%AA%D7%A9%D7%A4%D7%9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he.org.il/pnio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AAFD17C3-2160-4DC5-9265-BA30E0B33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r="3952" b="204"/>
          <a:stretch/>
        </p:blipFill>
        <p:spPr>
          <a:xfrm>
            <a:off x="0" y="-81548"/>
            <a:ext cx="13004800" cy="9835147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21389" y="-68886"/>
            <a:ext cx="13004800" cy="9790402"/>
          </a:xfrm>
          <a:prstGeom prst="rect">
            <a:avLst/>
          </a:prstGeom>
          <a:solidFill>
            <a:srgbClr val="2C144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1</a:t>
            </a:fld>
            <a:endParaRPr spc="305" dirty="0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8480B0B8-9F96-4609-8A65-29BD83568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8" y="361545"/>
            <a:ext cx="3143145" cy="2250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81400"/>
            <a:ext cx="13004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קידום </a:t>
            </a:r>
            <a:r>
              <a:rPr lang="he-IL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מדיניות אקדמית </a:t>
            </a:r>
            <a:endParaRPr lang="he-IL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algn="ctr"/>
            <a:r>
              <a:rPr lang="he-IL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איך עושים את זה?!</a:t>
            </a:r>
            <a:endParaRPr lang="he-IL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4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455400" y="8382000"/>
            <a:ext cx="1245171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10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53" name="תמונה 52">
            <a:extLst>
              <a:ext uri="{FF2B5EF4-FFF2-40B4-BE49-F238E27FC236}">
                <a16:creationId xmlns:a16="http://schemas.microsoft.com/office/drawing/2014/main" id="{7E06C27C-42A5-473B-BC0C-72F985CFB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r="35992" b="38673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CE9F172-DB36-4FC8-A603-6C836088F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00400"/>
            <a:ext cx="13004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תהליכי</a:t>
            </a:r>
          </a:p>
          <a:p>
            <a:pPr algn="ctr"/>
            <a:r>
              <a:rPr lang="he-IL" sz="88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88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BOTTOM_UP</a:t>
            </a:r>
            <a:endParaRPr lang="he-IL" sz="8800" b="1" dirty="0">
              <a:solidFill>
                <a:srgbClr val="2C14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20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341100" y="8382000"/>
            <a:ext cx="1359471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11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711875"/>
            <a:ext cx="9677400" cy="1015663"/>
          </a:xfrm>
        </p:spPr>
        <p:txBody>
          <a:bodyPr/>
          <a:lstStyle/>
          <a:p>
            <a:pPr algn="ctr" rtl="1"/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קידום מדיניות במוסד האקדמי</a:t>
            </a:r>
            <a:endParaRPr lang="he-IL" sz="66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11968127" y="2631757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2479357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ייסוד פגישות קבועות ושיתוף פעולה בין רמ"ח האקדמיה לגורמי ההוראה הבכירים במוסד.</a:t>
            </a:r>
          </a:p>
        </p:txBody>
      </p:sp>
      <p:sp>
        <p:nvSpPr>
          <p:cNvPr id="2" name="מלבן 1"/>
          <p:cNvSpPr/>
          <p:nvPr/>
        </p:nvSpPr>
        <p:spPr>
          <a:xfrm>
            <a:off x="1625601" y="4690170"/>
            <a:ext cx="10160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200" dirty="0" smtClean="0">
              <a:solidFill>
                <a:srgbClr val="2C144F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988800" y="37579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3622357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מעורבות בעריכת סקרי איכות הוראה ותוצאותיהם על פי ההנחיות החדשות.</a:t>
            </a:r>
          </a:p>
        </p:txBody>
      </p:sp>
      <p:sp>
        <p:nvSpPr>
          <p:cNvPr id="15" name="object 5"/>
          <p:cNvSpPr/>
          <p:nvPr/>
        </p:nvSpPr>
        <p:spPr>
          <a:xfrm>
            <a:off x="11988800" y="68821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94765" y="6746557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ההתאחדות מגישה המלצותיה לקראת כל תכנית רב שנתית</a:t>
            </a:r>
          </a:p>
        </p:txBody>
      </p:sp>
      <p:sp>
        <p:nvSpPr>
          <p:cNvPr id="17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4765357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ייסוד פגישות עבודה קבועות עם ראשי המוסד.</a:t>
            </a:r>
          </a:p>
        </p:txBody>
      </p:sp>
      <p:sp>
        <p:nvSpPr>
          <p:cNvPr id="18" name="object 5"/>
          <p:cNvSpPr/>
          <p:nvPr/>
        </p:nvSpPr>
        <p:spPr>
          <a:xfrm>
            <a:off x="11988800" y="4912042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0800" y="5568315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שימוש בנתונים העולים מסקר הסטודנט ומסקר השוואת נתונים בפילוח המוסדי שלכם בהשוואה למוסדות דומים.</a:t>
            </a:r>
          </a:p>
        </p:txBody>
      </p:sp>
      <p:sp>
        <p:nvSpPr>
          <p:cNvPr id="20" name="object 5"/>
          <p:cNvSpPr/>
          <p:nvPr/>
        </p:nvSpPr>
        <p:spPr>
          <a:xfrm>
            <a:off x="11988800" y="5679758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/>
          <p:cNvSpPr/>
          <p:nvPr/>
        </p:nvSpPr>
        <p:spPr>
          <a:xfrm>
            <a:off x="11988800" y="75679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44930" y="7432357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פעולות שטח של האגודה: עצומות סטודנטים, מכתבים, הפגנות.</a:t>
            </a:r>
          </a:p>
        </p:txBody>
      </p:sp>
    </p:spTree>
    <p:extLst>
      <p:ext uri="{BB962C8B-B14F-4D97-AF65-F5344CB8AC3E}">
        <p14:creationId xmlns:p14="http://schemas.microsoft.com/office/powerpoint/2010/main" val="31321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341100" y="8382000"/>
            <a:ext cx="1359471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12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711875"/>
            <a:ext cx="9677400" cy="2031325"/>
          </a:xfrm>
        </p:spPr>
        <p:txBody>
          <a:bodyPr/>
          <a:lstStyle/>
          <a:p>
            <a:pPr algn="ctr" rtl="1"/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אקדמיה בקמפוס – מחזקת אתכם בכל צעד!</a:t>
            </a:r>
            <a:endParaRPr lang="he-IL" sz="66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625601" y="4690170"/>
            <a:ext cx="10160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200" dirty="0" smtClean="0">
              <a:solidFill>
                <a:srgbClr val="2C144F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2038965" y="310737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29718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ליווי פרטני </a:t>
            </a:r>
            <a:r>
              <a:rPr lang="he-IL" sz="320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לרמ"ח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האקדמיה המשלב בניית תכנית עבודה עד לביצוע, תוך מתן כלים לפתרון בעיות בהתאמה אישית.</a:t>
            </a:r>
          </a:p>
        </p:txBody>
      </p:sp>
      <p:sp>
        <p:nvSpPr>
          <p:cNvPr id="15" name="object 5"/>
          <p:cNvSpPr/>
          <p:nvPr/>
        </p:nvSpPr>
        <p:spPr>
          <a:xfrm>
            <a:off x="12038965" y="65011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68730" y="6365557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קבוצת </a:t>
            </a:r>
            <a:r>
              <a:rPr lang="he-IL" sz="320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וואטספ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320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חופרתתתת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לכל </a:t>
            </a:r>
            <a:r>
              <a:rPr lang="he-IL" sz="3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השאלות שאין להן 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תשובות(:</a:t>
            </a:r>
          </a:p>
        </p:txBody>
      </p:sp>
      <p:sp>
        <p:nvSpPr>
          <p:cNvPr id="17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41148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ימי עיון מקצועיים ארציים לרכישת מיומנויות מדיניות וליצירת שת</a:t>
            </a:r>
            <a:r>
              <a:rPr lang="he-IL" sz="3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"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פ בין אגודות.</a:t>
            </a:r>
          </a:p>
        </p:txBody>
      </p:sp>
      <p:sp>
        <p:nvSpPr>
          <p:cNvPr id="18" name="object 5"/>
          <p:cNvSpPr/>
          <p:nvPr/>
        </p:nvSpPr>
        <p:spPr>
          <a:xfrm>
            <a:off x="12038965" y="4261485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94765" y="52578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דרייב משותף לשיתוף ושימור מידע (תקנונים, חוקים, מצגות, השוואת נתונים ועוד).</a:t>
            </a:r>
          </a:p>
        </p:txBody>
      </p:sp>
      <p:sp>
        <p:nvSpPr>
          <p:cNvPr id="20" name="object 5"/>
          <p:cNvSpPr/>
          <p:nvPr/>
        </p:nvSpPr>
        <p:spPr>
          <a:xfrm>
            <a:off x="12038965" y="536924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/>
          <p:cNvSpPr/>
          <p:nvPr/>
        </p:nvSpPr>
        <p:spPr>
          <a:xfrm>
            <a:off x="12038965" y="71869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18895" y="7051357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חיבור למרכז ההוראה המוסדי, ליווי מאבקים אקדמיים ועוד!!</a:t>
            </a:r>
          </a:p>
        </p:txBody>
      </p:sp>
      <p:sp>
        <p:nvSpPr>
          <p:cNvPr id="23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2463800" y="8077200"/>
            <a:ext cx="8305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he-IL" sz="3200" b="1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לפרטים: מנהלת אקדמיה בקמפוס, קרן יחזקאל </a:t>
            </a:r>
            <a:r>
              <a:rPr lang="en-US" sz="3200" b="1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uacademic@nuis.co.il</a:t>
            </a:r>
            <a:endParaRPr lang="he-IL" sz="3200" b="1" dirty="0" smtClean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56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734165" y="3626171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455400" y="8382000"/>
            <a:ext cx="1245171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13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914400"/>
            <a:ext cx="9677400" cy="2215991"/>
          </a:xfrm>
        </p:spPr>
        <p:txBody>
          <a:bodyPr/>
          <a:lstStyle/>
          <a:p>
            <a:pPr algn="ctr" rtl="1"/>
            <a:r>
              <a:rPr lang="he-IL" sz="72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מאבקים תחומיים –</a:t>
            </a:r>
            <a:br>
              <a:rPr lang="he-IL" sz="7200" dirty="0" smtClean="0">
                <a:latin typeface="News_75" panose="00000500000000000000" pitchFamily="50" charset="-79"/>
                <a:cs typeface="News_75" panose="00000500000000000000" pitchFamily="50" charset="-79"/>
              </a:rPr>
            </a:br>
            <a:r>
              <a:rPr lang="he-IL" sz="72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דוגמא:</a:t>
            </a:r>
            <a:r>
              <a:rPr lang="en-US" sz="72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 </a:t>
            </a:r>
            <a:r>
              <a:rPr lang="he-IL" sz="72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מקצועות הבריאות</a:t>
            </a:r>
            <a:endParaRPr lang="he-IL" sz="72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5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7420930" y="3522345"/>
            <a:ext cx="410762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r>
              <a:rPr lang="he-IL" sz="3200" b="1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וטרינריה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– הובלנו לביטול משמרות סטודנטים בשבתות בבית החולים </a:t>
            </a:r>
            <a:r>
              <a:rPr lang="he-IL" sz="3200" kern="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הוטרינרי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(כעת בשלבים אחרונים מול האוניברסיטה)</a:t>
            </a:r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7424C2EC-B490-476B-9439-5BCA3B1C6495}"/>
              </a:ext>
            </a:extLst>
          </p:cNvPr>
          <p:cNvSpPr/>
          <p:nvPr/>
        </p:nvSpPr>
        <p:spPr>
          <a:xfrm>
            <a:off x="6241415" y="3623567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2472533" y="3517110"/>
            <a:ext cx="35252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rtl="1"/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  <a:hlinkClick r:id="rId3"/>
              </a:rPr>
              <a:t>מאבק מקצועות הבריאות בתקופות השביתה</a:t>
            </a:r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7424C2EC-B490-476B-9439-5BCA3B1C6495}"/>
              </a:ext>
            </a:extLst>
          </p:cNvPr>
          <p:cNvSpPr/>
          <p:nvPr/>
        </p:nvSpPr>
        <p:spPr>
          <a:xfrm>
            <a:off x="7874000" y="5972674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549400" y="5849302"/>
            <a:ext cx="6083300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r>
              <a:rPr lang="he-IL" sz="3200" b="1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ב12.6 מתקיים דיון בכנסת על דרישת הסטודנטים לתזונה 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להכניס את ההתמחות לתוך התואר ולהפוך אותו לתואר ארבע-שנתי. המהלך הוא יוזמה משותפת שלנו עם הסטודנטים בעקבות המציאות שעלתה מהשטח</a:t>
            </a:r>
          </a:p>
          <a:p>
            <a:pPr algn="r" rtl="1"/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7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6959599" y="2514600"/>
            <a:ext cx="5395211" cy="3085973"/>
          </a:xfrm>
          <a:prstGeom prst="rect">
            <a:avLst/>
          </a:prstGeom>
          <a:noFill/>
        </p:spPr>
        <p:txBody>
          <a:bodyPr wrap="square" lIns="130048" tIns="65024" rIns="130048" bIns="6502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rtl="1">
              <a:buFont typeface="Arial" panose="020B0604020202020204" pitchFamily="34" charset="0"/>
              <a:buChar char="•"/>
            </a:pPr>
            <a:r>
              <a:rPr lang="he-IL" sz="2400" spc="853" dirty="0" smtClean="0">
                <a:ln w="11430">
                  <a:noFill/>
                </a:ln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הקימו עמותה </a:t>
            </a:r>
            <a:r>
              <a:rPr lang="he-IL" sz="2400" spc="853" dirty="0">
                <a:ln w="11430">
                  <a:noFill/>
                </a:ln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של סטודנטים וסטודנטיות לעבודה סוציאלית הפועלת לשיפור מדיניות הרווחה בישראל, וקידום מקצוע העבודה הסוציאלית</a:t>
            </a:r>
            <a:r>
              <a:rPr lang="he-IL" sz="2400" spc="853" dirty="0" smtClean="0">
                <a:ln w="11430">
                  <a:noFill/>
                </a:ln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endParaRPr lang="he-IL" sz="2400" spc="853" dirty="0">
              <a:ln w="11430">
                <a:noFill/>
              </a:ln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 descr="11204863_946473182053654_27182723116683581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" y="5181600"/>
            <a:ext cx="7276833" cy="4158190"/>
          </a:xfrm>
          <a:prstGeom prst="round2DiagRect">
            <a:avLst>
              <a:gd name="adj1" fmla="val 16667"/>
              <a:gd name="adj2" fmla="val 3741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מלבן 6"/>
          <p:cNvSpPr/>
          <p:nvPr/>
        </p:nvSpPr>
        <p:spPr>
          <a:xfrm>
            <a:off x="610979" y="2529491"/>
            <a:ext cx="5586622" cy="2347309"/>
          </a:xfrm>
          <a:prstGeom prst="rect">
            <a:avLst/>
          </a:prstGeom>
          <a:noFill/>
        </p:spPr>
        <p:txBody>
          <a:bodyPr wrap="square" lIns="130048" tIns="65024" rIns="130048" bIns="6502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rtl="1">
              <a:buFont typeface="Arial" panose="020B0604020202020204" pitchFamily="34" charset="0"/>
              <a:buChar char="•"/>
            </a:pPr>
            <a:r>
              <a:rPr lang="he-IL" sz="2400" spc="853" dirty="0" smtClean="0">
                <a:ln w="11430">
                  <a:noFill/>
                </a:ln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פועלים כיום בנושאים כגון: תשלומים על התמחויות מקצועיות, מעמד </a:t>
            </a:r>
            <a:r>
              <a:rPr lang="he-IL" sz="2400" spc="853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העו"ס</a:t>
            </a:r>
            <a:r>
              <a:rPr lang="he-IL" sz="2400" spc="853" dirty="0" smtClean="0">
                <a:ln w="11430">
                  <a:noFill/>
                </a:ln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כמקצוע, עדכון תכנים אקדמיים ועוד</a:t>
            </a:r>
            <a:endParaRPr lang="he-IL" sz="2400" spc="853" dirty="0">
              <a:ln w="11430">
                <a:noFill/>
              </a:ln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 txBox="1">
            <a:spLocks/>
          </p:cNvSpPr>
          <p:nvPr/>
        </p:nvSpPr>
        <p:spPr>
          <a:xfrm>
            <a:off x="1778000" y="762000"/>
            <a:ext cx="96774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rtl="1"/>
            <a:r>
              <a:rPr lang="he-IL" sz="5400" kern="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ולמגזימים: דוגמא לעמותה תחומית – </a:t>
            </a:r>
          </a:p>
          <a:p>
            <a:pPr algn="ctr" rtl="1"/>
            <a:r>
              <a:rPr lang="he-IL" sz="5400" kern="0" dirty="0" err="1" smtClean="0">
                <a:latin typeface="News_75" panose="00000500000000000000" pitchFamily="50" charset="-79"/>
                <a:cs typeface="News_75" panose="00000500000000000000" pitchFamily="50" charset="-79"/>
              </a:rPr>
              <a:t>עו"סים</a:t>
            </a:r>
            <a:r>
              <a:rPr lang="he-IL" sz="5400" kern="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 שינוי</a:t>
            </a:r>
            <a:endParaRPr lang="he-IL" sz="5400" kern="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11" name="object 41"/>
          <p:cNvSpPr txBox="1">
            <a:spLocks noGrp="1"/>
          </p:cNvSpPr>
          <p:nvPr>
            <p:ph type="sldNum" sz="quarter" idx="4294967295"/>
          </p:nvPr>
        </p:nvSpPr>
        <p:spPr>
          <a:xfrm>
            <a:off x="11455400" y="8382000"/>
            <a:ext cx="1245171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lang="he-IL" sz="4400" spc="305" dirty="0" smtClean="0">
                <a:solidFill>
                  <a:schemeClr val="bg1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14#</a:t>
            </a:r>
            <a:endParaRPr sz="4400" spc="305" dirty="0">
              <a:solidFill>
                <a:schemeClr val="bg1"/>
              </a:solidFill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8483601" y="6099223"/>
            <a:ext cx="3871210" cy="1977977"/>
          </a:xfrm>
          <a:prstGeom prst="rect">
            <a:avLst/>
          </a:prstGeom>
          <a:noFill/>
        </p:spPr>
        <p:txBody>
          <a:bodyPr wrap="square" lIns="130048" tIns="65024" rIns="130048" bIns="6502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rtl="1">
              <a:buFont typeface="Arial" panose="020B0604020202020204" pitchFamily="34" charset="0"/>
              <a:buChar char="•"/>
            </a:pPr>
            <a:r>
              <a:rPr lang="he-IL" sz="2400" spc="853" dirty="0" smtClean="0">
                <a:ln w="11430">
                  <a:noFill/>
                </a:ln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מקבלים ליווי ותמיכה מההתאחדות בנושאים מקצועיים</a:t>
            </a:r>
            <a:endParaRPr lang="he-IL" sz="2400" spc="853" dirty="0">
              <a:ln w="11430">
                <a:noFill/>
              </a:ln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89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73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#</a:t>
            </a:r>
            <a:fld id="{81D60167-4931-47E6-BA6A-407CBD079E47}" type="slidenum">
              <a:rPr spc="305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15</a:t>
            </a:fld>
            <a:endParaRPr spc="305" dirty="0">
              <a:latin typeface="Heebo ExtraBold" panose="00000900000000000000" pitchFamily="2" charset="-79"/>
              <a:cs typeface="Heebo ExtraBold" panose="00000900000000000000" pitchFamily="2" charset="-79"/>
            </a:endParaRPr>
          </a:p>
        </p:txBody>
      </p:sp>
      <p:sp>
        <p:nvSpPr>
          <p:cNvPr id="96" name="object 5">
            <a:extLst>
              <a:ext uri="{FF2B5EF4-FFF2-40B4-BE49-F238E27FC236}">
                <a16:creationId xmlns:a16="http://schemas.microsoft.com/office/drawing/2014/main" id="{69C50702-7B93-4308-A110-C853A1537038}"/>
              </a:ext>
            </a:extLst>
          </p:cNvPr>
          <p:cNvSpPr/>
          <p:nvPr/>
        </p:nvSpPr>
        <p:spPr>
          <a:xfrm>
            <a:off x="10464800" y="472440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442EB4FB-37F1-4382-AAE9-B71A68B3BC38}"/>
              </a:ext>
            </a:extLst>
          </p:cNvPr>
          <p:cNvSpPr/>
          <p:nvPr/>
        </p:nvSpPr>
        <p:spPr>
          <a:xfrm>
            <a:off x="6323965" y="480060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775D917-EADB-4A8F-8F20-1BCCC71C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47800"/>
            <a:ext cx="12182475" cy="676275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4EF915A-D11F-48AA-9D46-09D3C7438D87}"/>
              </a:ext>
            </a:extLst>
          </p:cNvPr>
          <p:cNvSpPr/>
          <p:nvPr/>
        </p:nvSpPr>
        <p:spPr>
          <a:xfrm>
            <a:off x="177800" y="228600"/>
            <a:ext cx="10439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359C199-D4C7-4E94-88E2-1471C271B1D2}"/>
              </a:ext>
            </a:extLst>
          </p:cNvPr>
          <p:cNvSpPr/>
          <p:nvPr/>
        </p:nvSpPr>
        <p:spPr>
          <a:xfrm>
            <a:off x="0" y="8077200"/>
            <a:ext cx="10439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AB0A3C3-4E86-4D00-96F7-608CCA04623A}"/>
              </a:ext>
            </a:extLst>
          </p:cNvPr>
          <p:cNvSpPr/>
          <p:nvPr/>
        </p:nvSpPr>
        <p:spPr>
          <a:xfrm>
            <a:off x="0" y="1143000"/>
            <a:ext cx="635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10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2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53" name="תמונה 52">
            <a:extLst>
              <a:ext uri="{FF2B5EF4-FFF2-40B4-BE49-F238E27FC236}">
                <a16:creationId xmlns:a16="http://schemas.microsoft.com/office/drawing/2014/main" id="{7E06C27C-42A5-473B-BC0C-72F985CFB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r="35992" b="38673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CE9F172-DB36-4FC8-A603-6C836088F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55806"/>
            <a:ext cx="130048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איפה אפשר לשנות מדיניות אקדמית?</a:t>
            </a:r>
            <a:endParaRPr lang="he-IL" sz="8800" b="1" dirty="0">
              <a:solidFill>
                <a:srgbClr val="2C14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5000" y="2294929"/>
            <a:ext cx="2311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מל"ג</a:t>
            </a:r>
            <a:endParaRPr lang="he-I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849" y="2917262"/>
            <a:ext cx="2311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ות"ת</a:t>
            </a:r>
            <a:endParaRPr lang="he-I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600" y="5348512"/>
            <a:ext cx="3378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ועדות הכנסת</a:t>
            </a:r>
            <a:endParaRPr lang="he-I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000" y="1371600"/>
            <a:ext cx="30734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המוסד האקדמי</a:t>
            </a:r>
            <a:endParaRPr lang="he-I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971" y="5527836"/>
            <a:ext cx="5638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משרדי ממשלה רלוונטיים</a:t>
            </a:r>
            <a:endParaRPr lang="he-I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7205008"/>
            <a:ext cx="3378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תיקון חקיקה</a:t>
            </a:r>
            <a:endParaRPr lang="he-I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3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53" name="תמונה 52">
            <a:extLst>
              <a:ext uri="{FF2B5EF4-FFF2-40B4-BE49-F238E27FC236}">
                <a16:creationId xmlns:a16="http://schemas.microsoft.com/office/drawing/2014/main" id="{7E06C27C-42A5-473B-BC0C-72F985CFB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r="35992" b="38673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CE9F172-DB36-4FC8-A603-6C836088F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22802"/>
            <a:ext cx="130048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מזה כל הראשי-תיבות האלה??</a:t>
            </a:r>
            <a:endParaRPr lang="he-IL" sz="8800" b="1" dirty="0">
              <a:solidFill>
                <a:srgbClr val="2C14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32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968127" y="24625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4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914400"/>
            <a:ext cx="9677400" cy="1015663"/>
          </a:xfrm>
        </p:spPr>
        <p:txBody>
          <a:bodyPr/>
          <a:lstStyle/>
          <a:p>
            <a:pPr algn="ctr" rtl="1"/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המועצה להשכלה גבוהה (מל"ג)</a:t>
            </a:r>
            <a:endParaRPr lang="he-IL" sz="66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5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44600" y="22860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נוסדה ב1958 על פי 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  <a:hlinkClick r:id="rId3"/>
              </a:rPr>
              <a:t>חוק </a:t>
            </a:r>
            <a:r>
              <a:rPr lang="he-IL" sz="3200" kern="0" dirty="0" err="1" smtClean="0">
                <a:latin typeface="Open Sans Hebrew" panose="00000500000000000000" pitchFamily="2" charset="-79"/>
                <a:cs typeface="Open Sans Hebrew" panose="00000500000000000000" pitchFamily="2" charset="-79"/>
                <a:hlinkClick r:id="rId3"/>
              </a:rPr>
              <a:t>המל"ג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3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כתאגיד סטטוטורי עצמאי ובלתי תלוי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.</a:t>
            </a:r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11968127" y="350520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44600" y="33528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המל"ג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היא </a:t>
            </a:r>
            <a:r>
              <a:rPr lang="he-IL" sz="3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המוסד הממלכתי לענייני השכלה גבוהה בישראל, ומתווה את מדיניות מערכת ההשכלה הגבוהה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. </a:t>
            </a:r>
          </a:p>
        </p:txBody>
      </p:sp>
      <p:sp>
        <p:nvSpPr>
          <p:cNvPr id="2" name="מלבן 1"/>
          <p:cNvSpPr/>
          <p:nvPr/>
        </p:nvSpPr>
        <p:spPr>
          <a:xfrm>
            <a:off x="1625601" y="4690170"/>
            <a:ext cx="10160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בין סמכויות המועצה:</a:t>
            </a:r>
          </a:p>
          <a:p>
            <a:pPr marL="457200" indent="-457200">
              <a:buFontTx/>
              <a:buChar char="-"/>
            </a:pPr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הכרה </a:t>
            </a:r>
            <a:r>
              <a:rPr lang="he-IL" sz="3200" dirty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במוסד חדש.</a:t>
            </a:r>
          </a:p>
          <a:p>
            <a:pPr marL="457200" indent="-457200">
              <a:buFontTx/>
              <a:buChar char="-"/>
            </a:pPr>
            <a:r>
              <a:rPr lang="he-IL" sz="3200" dirty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אישור פתיחת תכניות ותארים חדשים.</a:t>
            </a:r>
          </a:p>
          <a:p>
            <a:pPr marL="457200" indent="-457200">
              <a:buFontTx/>
              <a:buChar char="-"/>
            </a:pPr>
            <a:r>
              <a:rPr lang="he-IL" sz="3200" dirty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פיקוח והערכת איכות של תכניות לימוד קיימות.</a:t>
            </a:r>
          </a:p>
          <a:p>
            <a:pPr marL="457200" indent="-457200">
              <a:buFontTx/>
              <a:buChar char="-"/>
            </a:pPr>
            <a:r>
              <a:rPr lang="he-IL" sz="3200" dirty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תיקונים לחוק זכויות הסטודנט</a:t>
            </a:r>
          </a:p>
          <a:p>
            <a:pPr marL="457200" indent="-457200">
              <a:buFontTx/>
              <a:buChar char="-"/>
            </a:pPr>
            <a:r>
              <a:rPr lang="he-IL" sz="3200" dirty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תכנון המערכת בנושאים אקדמיים ומחקריים.</a:t>
            </a:r>
          </a:p>
        </p:txBody>
      </p:sp>
      <p:sp>
        <p:nvSpPr>
          <p:cNvPr id="14" name="object 5"/>
          <p:cNvSpPr/>
          <p:nvPr/>
        </p:nvSpPr>
        <p:spPr>
          <a:xfrm>
            <a:off x="11988800" y="49009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968127" y="24625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5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914400"/>
            <a:ext cx="9677400" cy="1015663"/>
          </a:xfrm>
        </p:spPr>
        <p:txBody>
          <a:bodyPr/>
          <a:lstStyle/>
          <a:p>
            <a:pPr algn="ctr" rtl="1"/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הוועדה לתכנון ותקצוב</a:t>
            </a:r>
            <a:endParaRPr lang="he-IL" sz="66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5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44600" y="22860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נוסדה ב1977 עפ"י החלטת ממשלה. מנהלת את תקציב ההשכלה הגבוהה.</a:t>
            </a:r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11968127" y="350520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44600" y="33528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בות"ת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מגובשת אחת ל6 שנים 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  <a:hlinkClick r:id="rId3"/>
              </a:rPr>
              <a:t>התכנית הרב שנתית 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אשר כוללת תכניות </a:t>
            </a:r>
            <a:r>
              <a:rPr lang="he-IL" sz="3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מ</a:t>
            </a:r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תוקצבות ייעודיות לעידוד מגמות רצויות במערכת.</a:t>
            </a:r>
          </a:p>
        </p:txBody>
      </p:sp>
      <p:sp>
        <p:nvSpPr>
          <p:cNvPr id="2" name="מלבן 1"/>
          <p:cNvSpPr/>
          <p:nvPr/>
        </p:nvSpPr>
        <p:spPr>
          <a:xfrm>
            <a:off x="1625601" y="4690170"/>
            <a:ext cx="10160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דוגמאות לתכניות רב-שנתיות קיימות בחומש הקרוב (עד 2022)</a:t>
            </a:r>
          </a:p>
          <a:p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- </a:t>
            </a:r>
            <a:r>
              <a:rPr lang="he-IL" sz="3200" dirty="0" err="1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הנגשת</a:t>
            </a:r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 ההשכלה הגבוהה: החברה הערבית, החברה החרדית, יוצאי אתיופיה, פריפריה.</a:t>
            </a:r>
          </a:p>
          <a:p>
            <a:pPr marL="457200" indent="-457200">
              <a:buFontTx/>
              <a:buChar char="-"/>
            </a:pPr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פיתוח קורסים מקוונים באקדמיה הישראלית</a:t>
            </a:r>
          </a:p>
          <a:p>
            <a:pPr marL="457200" indent="-457200">
              <a:buFontTx/>
              <a:buChar char="-"/>
            </a:pPr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חדשנות בהוראה ולמידה</a:t>
            </a:r>
          </a:p>
          <a:p>
            <a:pPr marL="457200" indent="-457200">
              <a:buFontTx/>
              <a:buChar char="-"/>
            </a:pPr>
            <a:r>
              <a:rPr lang="he-IL" sz="3200" dirty="0" smtClean="0">
                <a:solidFill>
                  <a:srgbClr val="2C144F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rPr>
              <a:t>בינלאומיות של מערכת ההשכלה הגבוהה.</a:t>
            </a:r>
          </a:p>
        </p:txBody>
      </p:sp>
      <p:sp>
        <p:nvSpPr>
          <p:cNvPr id="14" name="object 5"/>
          <p:cNvSpPr/>
          <p:nvPr/>
        </p:nvSpPr>
        <p:spPr>
          <a:xfrm>
            <a:off x="11988800" y="49009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1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6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53" name="תמונה 52">
            <a:extLst>
              <a:ext uri="{FF2B5EF4-FFF2-40B4-BE49-F238E27FC236}">
                <a16:creationId xmlns:a16="http://schemas.microsoft.com/office/drawing/2014/main" id="{7E06C27C-42A5-473B-BC0C-72F985CFB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r="35992" b="38673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CE9F172-DB36-4FC8-A603-6C836088F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00400"/>
            <a:ext cx="13004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תהליכי</a:t>
            </a:r>
          </a:p>
          <a:p>
            <a:pPr algn="ctr"/>
            <a:r>
              <a:rPr lang="he-IL" sz="88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8800" b="1" dirty="0" smtClean="0">
                <a:solidFill>
                  <a:srgbClr val="2C1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Hebrew" panose="00000500000000000000" pitchFamily="2" charset="-79"/>
                <a:cs typeface="Open Sans Hebrew" panose="00000500000000000000" pitchFamily="2" charset="-79"/>
              </a:rPr>
              <a:t>TOP-DOWN</a:t>
            </a:r>
            <a:endParaRPr lang="he-IL" sz="8800" b="1" dirty="0">
              <a:solidFill>
                <a:srgbClr val="2C14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8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7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711875"/>
            <a:ext cx="9677400" cy="2031325"/>
          </a:xfrm>
        </p:spPr>
        <p:txBody>
          <a:bodyPr/>
          <a:lstStyle/>
          <a:p>
            <a:pPr algn="ctr" rtl="1"/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קידום מדיניות </a:t>
            </a:r>
            <a:r>
              <a:rPr lang="he-IL" sz="6600" dirty="0" err="1" smtClean="0">
                <a:latin typeface="News_75" panose="00000500000000000000" pitchFamily="50" charset="-79"/>
                <a:cs typeface="News_75" panose="00000500000000000000" pitchFamily="50" charset="-79"/>
              </a:rPr>
              <a:t>במל"ג</a:t>
            </a:r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 באמצעות ההתאחדות</a:t>
            </a:r>
            <a:endParaRPr lang="he-IL" sz="66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11968127" y="350520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33528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העלאת הצעות החלטה בוועדת מדיניות של מל"ג לשיפור זכויות סטודנטים.</a:t>
            </a:r>
          </a:p>
        </p:txBody>
      </p:sp>
      <p:sp>
        <p:nvSpPr>
          <p:cNvPr id="2" name="מלבן 1"/>
          <p:cNvSpPr/>
          <p:nvPr/>
        </p:nvSpPr>
        <p:spPr>
          <a:xfrm>
            <a:off x="1625601" y="4690170"/>
            <a:ext cx="10160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200" dirty="0" smtClean="0">
              <a:solidFill>
                <a:srgbClr val="2C144F"/>
              </a:solidFill>
              <a:latin typeface="Open Sans Hebrew" panose="00000500000000000000" pitchFamily="2" charset="-79"/>
              <a:ea typeface="+mj-ea"/>
              <a:cs typeface="Open Sans Hebrew" panose="00000500000000000000" pitchFamily="2" charset="-79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988800" y="463137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4495800"/>
            <a:ext cx="1050641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העלאת הצעות למדיניות ותקצוב תכניות במסגרת התכנית הרב-שנתיות של מל"ג ות"ת: מביא לעידוד מוסדות לשינוי מדיניות.</a:t>
            </a:r>
          </a:p>
        </p:txBody>
      </p:sp>
      <p:sp>
        <p:nvSpPr>
          <p:cNvPr id="15" name="object 5"/>
          <p:cNvSpPr/>
          <p:nvPr/>
        </p:nvSpPr>
        <p:spPr>
          <a:xfrm>
            <a:off x="11988800" y="745077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294765" y="7315200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ההתאחדות מגישה המלצותיה לקראת כל תכנית רב שנתית</a:t>
            </a:r>
          </a:p>
        </p:txBody>
      </p:sp>
      <p:sp>
        <p:nvSpPr>
          <p:cNvPr id="17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9987" y="5715000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הגעה להסכמי גג בין ההתאחדות למוסדות (מקרים מיוחדים)</a:t>
            </a:r>
          </a:p>
        </p:txBody>
      </p:sp>
      <p:sp>
        <p:nvSpPr>
          <p:cNvPr id="18" name="object 5"/>
          <p:cNvSpPr/>
          <p:nvPr/>
        </p:nvSpPr>
        <p:spPr>
          <a:xfrm>
            <a:off x="11988800" y="5861685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320800" y="6553200"/>
            <a:ext cx="105064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קיום פגישות עבודה שוטפות עם ראשי המערכת.</a:t>
            </a:r>
          </a:p>
        </p:txBody>
      </p:sp>
      <p:sp>
        <p:nvSpPr>
          <p:cNvPr id="20" name="object 5"/>
          <p:cNvSpPr/>
          <p:nvPr/>
        </p:nvSpPr>
        <p:spPr>
          <a:xfrm>
            <a:off x="11988800" y="6664643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0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505565" y="3312992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8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762000"/>
            <a:ext cx="9677400" cy="2031325"/>
          </a:xfrm>
        </p:spPr>
        <p:txBody>
          <a:bodyPr/>
          <a:lstStyle/>
          <a:p>
            <a:pPr algn="ctr" rtl="1"/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קידום מדיניות </a:t>
            </a:r>
            <a:r>
              <a:rPr lang="he-IL" sz="6600" dirty="0" err="1">
                <a:latin typeface="News_75" panose="00000500000000000000" pitchFamily="50" charset="-79"/>
                <a:cs typeface="News_75" panose="00000500000000000000" pitchFamily="50" charset="-79"/>
              </a:rPr>
              <a:t>ב</a:t>
            </a:r>
            <a:r>
              <a:rPr lang="he-IL" sz="6600" dirty="0" err="1" smtClean="0">
                <a:latin typeface="News_75" panose="00000500000000000000" pitchFamily="50" charset="-79"/>
                <a:cs typeface="News_75" panose="00000500000000000000" pitchFamily="50" charset="-79"/>
              </a:rPr>
              <a:t>מל"ג</a:t>
            </a:r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 ע"י האגודה</a:t>
            </a:r>
            <a:endParaRPr lang="he-IL" sz="66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5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549401" y="3209166"/>
            <a:ext cx="975055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ניתן להעלות הפרות ובעיות נקודתיות 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  <a:hlinkClick r:id="rId4"/>
              </a:rPr>
              <a:t>לפניות הציבור של מל"ג 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ולבקש מענה והבהרה של הכללים.</a:t>
            </a:r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7424C2EC-B490-476B-9439-5BCA3B1C6495}"/>
              </a:ext>
            </a:extLst>
          </p:cNvPr>
          <p:cNvSpPr/>
          <p:nvPr/>
        </p:nvSpPr>
        <p:spPr>
          <a:xfrm>
            <a:off x="11505564" y="5662930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549400" y="5562600"/>
            <a:ext cx="975054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כשמוסד מפר כללים משמעותיים אפשר להעביר דרכנו "פנייה אנונימית" </a:t>
            </a:r>
            <a:r>
              <a:rPr lang="he-IL" sz="3200" kern="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לועדת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פיקוח ואכיפה של מל"ג</a:t>
            </a:r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7424C2EC-B490-476B-9439-5BCA3B1C6495}"/>
              </a:ext>
            </a:extLst>
          </p:cNvPr>
          <p:cNvSpPr/>
          <p:nvPr/>
        </p:nvSpPr>
        <p:spPr>
          <a:xfrm>
            <a:off x="11505565" y="4513897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549400" y="4343400"/>
            <a:ext cx="97505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הצעה וניסוח שינוי מדיניות בתחום מסוים שיועבר לצינורות </a:t>
            </a:r>
            <a:r>
              <a:rPr lang="he-IL" sz="3200" kern="0" dirty="0" err="1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המל"ג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(דרך ההתאחדות).</a:t>
            </a:r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7424C2EC-B490-476B-9439-5BCA3B1C6495}"/>
              </a:ext>
            </a:extLst>
          </p:cNvPr>
          <p:cNvSpPr/>
          <p:nvPr/>
        </p:nvSpPr>
        <p:spPr>
          <a:xfrm>
            <a:off x="11505564" y="6887845"/>
            <a:ext cx="102235" cy="204470"/>
          </a:xfrm>
          <a:custGeom>
            <a:avLst/>
            <a:gdLst/>
            <a:ahLst/>
            <a:cxnLst/>
            <a:rect l="l" t="t" r="r" b="b"/>
            <a:pathLst>
              <a:path w="102234" h="204470">
                <a:moveTo>
                  <a:pt x="102184" y="204368"/>
                </a:moveTo>
                <a:lnTo>
                  <a:pt x="0" y="102184"/>
                </a:lnTo>
                <a:lnTo>
                  <a:pt x="102184" y="0"/>
                </a:lnTo>
              </a:path>
            </a:pathLst>
          </a:custGeom>
          <a:ln w="92722">
            <a:solidFill>
              <a:srgbClr val="2C1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549400" y="6787515"/>
            <a:ext cx="975054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השתתפות פעילה בוועדות הערכת איכות כדי להשפיע על ההמלצות לתחום!</a:t>
            </a:r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20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9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43" name="כותרת 42">
            <a:extLst>
              <a:ext uri="{FF2B5EF4-FFF2-40B4-BE49-F238E27FC236}">
                <a16:creationId xmlns:a16="http://schemas.microsoft.com/office/drawing/2014/main" id="{6B2ED875-7961-4951-AE28-F250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914400"/>
            <a:ext cx="9677400" cy="2031325"/>
          </a:xfrm>
        </p:spPr>
        <p:txBody>
          <a:bodyPr/>
          <a:lstStyle/>
          <a:p>
            <a:pPr algn="ctr" rtl="1"/>
            <a:r>
              <a:rPr lang="he-IL" sz="6600" dirty="0" smtClean="0">
                <a:latin typeface="News_75" panose="00000500000000000000" pitchFamily="50" charset="-79"/>
                <a:cs typeface="News_75" panose="00000500000000000000" pitchFamily="50" charset="-79"/>
              </a:rPr>
              <a:t>הרחבה: ועדות להערכת איכות </a:t>
            </a:r>
            <a:r>
              <a:rPr lang="he-IL" sz="6600" dirty="0" err="1" smtClean="0">
                <a:latin typeface="News_75" panose="00000500000000000000" pitchFamily="50" charset="-79"/>
                <a:cs typeface="News_75" panose="00000500000000000000" pitchFamily="50" charset="-79"/>
              </a:rPr>
              <a:t>במל"ג</a:t>
            </a:r>
            <a:endParaRPr lang="he-IL" sz="66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08460393-20BB-4720-B344-0B1F16B10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35" y="228600"/>
            <a:ext cx="1489936" cy="1066800"/>
          </a:xfrm>
          <a:prstGeom prst="rect">
            <a:avLst/>
          </a:prstGeom>
        </p:spPr>
      </p:pic>
      <p:sp>
        <p:nvSpPr>
          <p:cNvPr id="45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453366" y="3443488"/>
            <a:ext cx="1033280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rtl="1"/>
            <a:r>
              <a:rPr lang="he-IL" sz="36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הזדמנות פז להעלות בעיות פרטניות והצעות לתיקונים בתחום הנדסי ובמוסד הספציפי.</a:t>
            </a:r>
            <a:endParaRPr lang="he-IL" sz="36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46" name="כותרת 42">
            <a:extLst>
              <a:ext uri="{FF2B5EF4-FFF2-40B4-BE49-F238E27FC236}">
                <a16:creationId xmlns:a16="http://schemas.microsoft.com/office/drawing/2014/main" id="{EAADBBE3-1DC5-4AC1-A5AA-634B96AE92D8}"/>
              </a:ext>
            </a:extLst>
          </p:cNvPr>
          <p:cNvSpPr txBox="1">
            <a:spLocks/>
          </p:cNvSpPr>
          <p:nvPr/>
        </p:nvSpPr>
        <p:spPr>
          <a:xfrm>
            <a:off x="2596200" y="4589145"/>
            <a:ext cx="3525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rtl="1"/>
            <a:endParaRPr lang="he-IL" sz="3200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9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016001" y="4835366"/>
            <a:ext cx="1077017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u="sng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דוגמא: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 כחלק מתהליך הערכת איכות </a:t>
            </a:r>
            <a:r>
              <a:rPr lang="he-IL" sz="3200" b="1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להנדסת מכונות</a:t>
            </a:r>
            <a:r>
              <a:rPr lang="he-IL" sz="3200" kern="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he-IL" sz="3200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השנה, נפגשו נציגי אגודה מ5 מוסדות שונים עם חברי הועדה </a:t>
            </a:r>
            <a:r>
              <a:rPr lang="he-IL" sz="3200" kern="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הבינלאומית. </a:t>
            </a:r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0" name="כותרת 42">
            <a:extLst>
              <a:ext uri="{FF2B5EF4-FFF2-40B4-BE49-F238E27FC236}">
                <a16:creationId xmlns:a16="http://schemas.microsoft.com/office/drawing/2014/main" id="{7046CD9B-A302-42D8-9758-240E33B643AC}"/>
              </a:ext>
            </a:extLst>
          </p:cNvPr>
          <p:cNvSpPr txBox="1">
            <a:spLocks/>
          </p:cNvSpPr>
          <p:nvPr/>
        </p:nvSpPr>
        <p:spPr>
          <a:xfrm>
            <a:off x="1066230" y="6330315"/>
            <a:ext cx="1077017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e-IL" sz="3200" u="sng" kern="0" dirty="0" smtClean="0">
                <a:latin typeface="Open Sans Hebrew" panose="00000500000000000000" pitchFamily="2" charset="-79"/>
                <a:cs typeface="Open Sans Hebrew" panose="00000500000000000000" pitchFamily="2" charset="-79"/>
              </a:rPr>
              <a:t>בשנה הקרובה צפויות להתקיים ועדות בתחומים:</a:t>
            </a:r>
          </a:p>
          <a:p>
            <a:endParaRPr lang="he-IL" sz="3200" b="1" kern="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59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772</Words>
  <Application>Microsoft Office PowerPoint</Application>
  <PresentationFormat>מותאם אישית</PresentationFormat>
  <Paragraphs>97</Paragraphs>
  <Slides>15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Arial</vt:lpstr>
      <vt:lpstr>Calibri</vt:lpstr>
      <vt:lpstr>Gisha</vt:lpstr>
      <vt:lpstr>Heebo ExtraBold</vt:lpstr>
      <vt:lpstr>News_75</vt:lpstr>
      <vt:lpstr>Open Sans Hebrew</vt:lpstr>
      <vt:lpstr>Office Theme</vt:lpstr>
      <vt:lpstr>מצגת של PowerPoint‏</vt:lpstr>
      <vt:lpstr>מצגת של PowerPoint‏</vt:lpstr>
      <vt:lpstr>מצגת של PowerPoint‏</vt:lpstr>
      <vt:lpstr>המועצה להשכלה גבוהה (מל"ג)</vt:lpstr>
      <vt:lpstr>הוועדה לתכנון ותקצוב</vt:lpstr>
      <vt:lpstr>מצגת של PowerPoint‏</vt:lpstr>
      <vt:lpstr>קידום מדיניות במל"ג באמצעות ההתאחדות</vt:lpstr>
      <vt:lpstr>קידום מדיניות במל"ג ע"י האגודה</vt:lpstr>
      <vt:lpstr>הרחבה: ועדות להערכת איכות במל"ג</vt:lpstr>
      <vt:lpstr>מצגת של PowerPoint‏</vt:lpstr>
      <vt:lpstr>קידום מדיניות במוסד האקדמי</vt:lpstr>
      <vt:lpstr>אקדמיה בקמפוס – מחזקת אתכם בכל צעד!</vt:lpstr>
      <vt:lpstr>מאבקים תחומיים – דוגמא: מקצועות הבריאות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1641-1002-7 ppt template</dc:title>
  <dc:creator>adi mishnayot</dc:creator>
  <cp:lastModifiedBy>adi mishnayot</cp:lastModifiedBy>
  <cp:revision>66</cp:revision>
  <dcterms:created xsi:type="dcterms:W3CDTF">2017-10-25T11:08:43Z</dcterms:created>
  <dcterms:modified xsi:type="dcterms:W3CDTF">2018-08-12T09:44:14Z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2017-10-24T00:00:00Z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2017-10-25T00:00:00Z</vt:filetime>
  </property>
</Properties>
</file>