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89" r:id="rId3"/>
    <p:sldId id="306" r:id="rId4"/>
    <p:sldId id="308" r:id="rId5"/>
    <p:sldId id="309" r:id="rId6"/>
    <p:sldId id="310" r:id="rId7"/>
    <p:sldId id="299" r:id="rId8"/>
    <p:sldId id="300" r:id="rId9"/>
    <p:sldId id="301" r:id="rId10"/>
    <p:sldId id="314" r:id="rId11"/>
    <p:sldId id="295" r:id="rId12"/>
    <p:sldId id="303" r:id="rId13"/>
    <p:sldId id="302" r:id="rId14"/>
    <p:sldId id="312" r:id="rId15"/>
    <p:sldId id="311" r:id="rId16"/>
    <p:sldId id="315" r:id="rId17"/>
    <p:sldId id="261" r:id="rId18"/>
  </p:sldIdLst>
  <p:sldSz cx="13004800" cy="9753600"/>
  <p:notesSz cx="13004800" cy="97536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144F"/>
    <a:srgbClr val="5AE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6" autoAdjust="0"/>
  </p:normalViewPr>
  <p:slideViewPr>
    <p:cSldViewPr>
      <p:cViewPr varScale="1">
        <p:scale>
          <a:sx n="43" d="100"/>
          <a:sy n="43" d="100"/>
        </p:scale>
        <p:origin x="1644" y="3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7369175" y="0"/>
            <a:ext cx="5635625" cy="488950"/>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3175" y="0"/>
            <a:ext cx="5635625" cy="488950"/>
          </a:xfrm>
          <a:prstGeom prst="rect">
            <a:avLst/>
          </a:prstGeom>
        </p:spPr>
        <p:txBody>
          <a:bodyPr vert="horz" lIns="91440" tIns="45720" rIns="91440" bIns="45720" rtlCol="1"/>
          <a:lstStyle>
            <a:lvl1pPr algn="r">
              <a:defRPr sz="1200"/>
            </a:lvl1pPr>
          </a:lstStyle>
          <a:p>
            <a:fld id="{6BAC50B4-4941-47EA-B6D6-01408027ED8B}" type="datetimeFigureOut">
              <a:rPr lang="en-US" smtClean="0"/>
              <a:t>8/8/2018</a:t>
            </a:fld>
            <a:endParaRPr lang="en-US"/>
          </a:p>
        </p:txBody>
      </p:sp>
      <p:sp>
        <p:nvSpPr>
          <p:cNvPr id="4" name="מציין מיקום של תמונת שקופית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1300163" y="4694238"/>
            <a:ext cx="10404475" cy="3840162"/>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7369175" y="9264650"/>
            <a:ext cx="5635625" cy="488950"/>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175" y="9264650"/>
            <a:ext cx="5635625" cy="488950"/>
          </a:xfrm>
          <a:prstGeom prst="rect">
            <a:avLst/>
          </a:prstGeom>
        </p:spPr>
        <p:txBody>
          <a:bodyPr vert="horz" lIns="91440" tIns="45720" rIns="91440" bIns="45720" rtlCol="1" anchor="b"/>
          <a:lstStyle>
            <a:lvl1pPr algn="r">
              <a:defRPr sz="1200"/>
            </a:lvl1pPr>
          </a:lstStyle>
          <a:p>
            <a:fld id="{F3DFFFD2-17A7-4067-A94E-F4998F5A3884}" type="slidenum">
              <a:rPr lang="en-US" smtClean="0"/>
              <a:t>‹#›</a:t>
            </a:fld>
            <a:endParaRPr lang="en-US"/>
          </a:p>
        </p:txBody>
      </p:sp>
    </p:spTree>
    <p:extLst>
      <p:ext uri="{BB962C8B-B14F-4D97-AF65-F5344CB8AC3E}">
        <p14:creationId xmlns:p14="http://schemas.microsoft.com/office/powerpoint/2010/main" val="11647687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1</a:t>
            </a:fld>
            <a:endParaRPr lang="en-US"/>
          </a:p>
        </p:txBody>
      </p:sp>
    </p:spTree>
    <p:extLst>
      <p:ext uri="{BB962C8B-B14F-4D97-AF65-F5344CB8AC3E}">
        <p14:creationId xmlns:p14="http://schemas.microsoft.com/office/powerpoint/2010/main" val="48229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איך אתם רואים את הקשר ביניהם? איך זה בא לידי ביטוי ביומיום שלכם כסטודנטים? </a:t>
            </a:r>
            <a:endParaRPr lang="en-US" dirty="0"/>
          </a:p>
          <a:p>
            <a:r>
              <a:rPr lang="he-IL" dirty="0"/>
              <a:t>איזה דברים הייתם רוצים שיהיו בתור מובילי סטודנטים? </a:t>
            </a:r>
          </a:p>
          <a:p>
            <a:r>
              <a:rPr lang="he-IL" dirty="0"/>
              <a:t>איזה אתגרים אתם מזהים מהניסיון שלכם לגבי הקשר בין הלימודים לשוק העבודה? </a:t>
            </a:r>
          </a:p>
          <a:p>
            <a:r>
              <a:rPr lang="he-IL" dirty="0"/>
              <a:t>מה חסר לכם עכשיו שיכווין ויעזור לכם </a:t>
            </a:r>
            <a:r>
              <a:rPr lang="he-IL" dirty="0" err="1"/>
              <a:t>להתשלב</a:t>
            </a:r>
            <a:r>
              <a:rPr lang="he-IL" dirty="0"/>
              <a:t> בתעסוקה איכותית בהמשך? </a:t>
            </a:r>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10</a:t>
            </a:fld>
            <a:endParaRPr lang="en-US"/>
          </a:p>
        </p:txBody>
      </p:sp>
    </p:spTree>
    <p:extLst>
      <p:ext uri="{BB962C8B-B14F-4D97-AF65-F5344CB8AC3E}">
        <p14:creationId xmlns:p14="http://schemas.microsoft.com/office/powerpoint/2010/main" val="203095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11</a:t>
            </a:fld>
            <a:endParaRPr lang="en-US"/>
          </a:p>
        </p:txBody>
      </p:sp>
    </p:spTree>
    <p:extLst>
      <p:ext uri="{BB962C8B-B14F-4D97-AF65-F5344CB8AC3E}">
        <p14:creationId xmlns:p14="http://schemas.microsoft.com/office/powerpoint/2010/main" val="138859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12</a:t>
            </a:fld>
            <a:endParaRPr lang="en-US"/>
          </a:p>
        </p:txBody>
      </p:sp>
    </p:spTree>
    <p:extLst>
      <p:ext uri="{BB962C8B-B14F-4D97-AF65-F5344CB8AC3E}">
        <p14:creationId xmlns:p14="http://schemas.microsoft.com/office/powerpoint/2010/main" val="62797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13</a:t>
            </a:fld>
            <a:endParaRPr lang="en-US"/>
          </a:p>
        </p:txBody>
      </p:sp>
    </p:spTree>
    <p:extLst>
      <p:ext uri="{BB962C8B-B14F-4D97-AF65-F5344CB8AC3E}">
        <p14:creationId xmlns:p14="http://schemas.microsoft.com/office/powerpoint/2010/main" val="418371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14</a:t>
            </a:fld>
            <a:endParaRPr lang="en-US"/>
          </a:p>
        </p:txBody>
      </p:sp>
    </p:spTree>
    <p:extLst>
      <p:ext uri="{BB962C8B-B14F-4D97-AF65-F5344CB8AC3E}">
        <p14:creationId xmlns:p14="http://schemas.microsoft.com/office/powerpoint/2010/main" val="152539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kern="0" dirty="0">
                <a:solidFill>
                  <a:schemeClr val="tx1"/>
                </a:solidFill>
                <a:latin typeface="Open Sans Hebrew" panose="00000500000000000000" pitchFamily="2" charset="-79"/>
                <a:cs typeface="Open Sans Hebrew" panose="00000500000000000000" pitchFamily="2" charset="-79"/>
              </a:rPr>
              <a:t>פורום 8020 </a:t>
            </a:r>
            <a:r>
              <a:rPr lang="he-IL" sz="1200" kern="0" dirty="0">
                <a:solidFill>
                  <a:schemeClr val="tx1"/>
                </a:solidFill>
                <a:latin typeface="Open Sans Hebrew" panose="00000500000000000000" pitchFamily="2" charset="-79"/>
                <a:cs typeface="Open Sans Hebrew" panose="00000500000000000000" pitchFamily="2" charset="-79"/>
              </a:rPr>
              <a:t>-</a:t>
            </a:r>
            <a:r>
              <a:rPr lang="he-IL" sz="1200" b="1" kern="0" dirty="0">
                <a:solidFill>
                  <a:schemeClr val="tx1"/>
                </a:solidFill>
                <a:latin typeface="Open Sans Hebrew" panose="00000500000000000000" pitchFamily="2" charset="-79"/>
                <a:cs typeface="Open Sans Hebrew" panose="00000500000000000000" pitchFamily="2" charset="-79"/>
              </a:rPr>
              <a:t> </a:t>
            </a:r>
            <a:r>
              <a:rPr lang="he-IL" sz="1200" kern="0" dirty="0">
                <a:solidFill>
                  <a:schemeClr val="tx1"/>
                </a:solidFill>
                <a:latin typeface="Open Sans Hebrew" panose="00000500000000000000" pitchFamily="2" charset="-79"/>
                <a:cs typeface="Open Sans Hebrew" panose="00000500000000000000" pitchFamily="2" charset="-79"/>
              </a:rPr>
              <a:t>המחלקה להנדסה תעשייה וניהול באוניברסיטת בן גוריון , פורום סטודנטיאלי י</a:t>
            </a:r>
            <a:r>
              <a:rPr lang="he-IL" sz="1200" b="0" i="0" kern="1200" dirty="0">
                <a:solidFill>
                  <a:schemeClr val="tx1"/>
                </a:solidFill>
                <a:effectLst/>
                <a:latin typeface="+mn-lt"/>
                <a:ea typeface="+mn-ea"/>
                <a:cs typeface="+mn-cs"/>
              </a:rPr>
              <a:t>זמי ועצמאי הפועל </a:t>
            </a:r>
            <a:r>
              <a:rPr lang="he-IL" sz="1200" kern="0" dirty="0">
                <a:solidFill>
                  <a:schemeClr val="tx1"/>
                </a:solidFill>
                <a:latin typeface="Open Sans Hebrew" panose="00000500000000000000" pitchFamily="2" charset="-79"/>
                <a:cs typeface="Open Sans Hebrew" panose="00000500000000000000" pitchFamily="2" charset="-79"/>
              </a:rPr>
              <a:t>קיים מ 2013. </a:t>
            </a:r>
            <a:r>
              <a:rPr lang="he-IL" sz="1200" b="0" i="0" kern="1200" dirty="0">
                <a:solidFill>
                  <a:schemeClr val="tx1"/>
                </a:solidFill>
                <a:effectLst/>
                <a:latin typeface="+mn-lt"/>
                <a:ea typeface="+mn-ea"/>
                <a:cs typeface="+mn-cs"/>
              </a:rPr>
              <a:t>הפורום חרט על דגלו את פיתוח הסטודנטים וחיבורם לתחום הנדסת </a:t>
            </a:r>
            <a:r>
              <a:rPr lang="he-IL" sz="1200" b="0" i="0" kern="1200" dirty="0" err="1">
                <a:solidFill>
                  <a:schemeClr val="tx1"/>
                </a:solidFill>
                <a:effectLst/>
                <a:latin typeface="+mn-lt"/>
                <a:ea typeface="+mn-ea"/>
                <a:cs typeface="+mn-cs"/>
              </a:rPr>
              <a:t>תעו"נ</a:t>
            </a:r>
            <a:r>
              <a:rPr lang="he-IL" sz="1200" b="0" i="0" kern="1200" dirty="0">
                <a:solidFill>
                  <a:schemeClr val="tx1"/>
                </a:solidFill>
                <a:effectLst/>
                <a:latin typeface="+mn-lt"/>
                <a:ea typeface="+mn-ea"/>
                <a:cs typeface="+mn-cs"/>
              </a:rPr>
              <a:t> בשלוש זירות עיקריות: חיזוק קשרי אקדמיה-תעשיה, יצירת קהילה והקניית ערך מוסף. הארגון פועל בעצמאות מלאה ואיננו תלוי באף גורם.</a:t>
            </a:r>
          </a:p>
          <a:p>
            <a:r>
              <a:rPr lang="he-IL" b="1" dirty="0"/>
              <a:t>הדבר הבא </a:t>
            </a:r>
            <a:r>
              <a:rPr lang="he-IL" dirty="0"/>
              <a:t>– גם לחברה חרדית, חברה ערבית, סטודנטים עם מוגבלות </a:t>
            </a:r>
            <a:r>
              <a:rPr lang="he-IL" b="1" dirty="0"/>
              <a:t>. תופסים כיוון </a:t>
            </a:r>
            <a:r>
              <a:rPr lang="he-IL" dirty="0"/>
              <a:t>- </a:t>
            </a:r>
            <a:r>
              <a:rPr lang="he-IL" sz="1200" b="0" i="0" kern="1200" dirty="0">
                <a:solidFill>
                  <a:schemeClr val="tx1"/>
                </a:solidFill>
                <a:effectLst/>
                <a:latin typeface="+mn-lt"/>
                <a:ea typeface="+mn-ea"/>
                <a:cs typeface="+mn-cs"/>
              </a:rPr>
              <a:t>תוכנית שמיועדת לאקדמאים והנדסאים מצטיינים מהפריפריה החברתית-גאוגרפית של מדינת ישראל. </a:t>
            </a:r>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15</a:t>
            </a:fld>
            <a:endParaRPr lang="en-US"/>
          </a:p>
        </p:txBody>
      </p:sp>
    </p:spTree>
    <p:extLst>
      <p:ext uri="{BB962C8B-B14F-4D97-AF65-F5344CB8AC3E}">
        <p14:creationId xmlns:p14="http://schemas.microsoft.com/office/powerpoint/2010/main" val="314069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עכשיו – איך אנחנו מחברים את זה לשטח </a:t>
            </a:r>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16</a:t>
            </a:fld>
            <a:endParaRPr lang="en-US"/>
          </a:p>
        </p:txBody>
      </p:sp>
    </p:spTree>
    <p:extLst>
      <p:ext uri="{BB962C8B-B14F-4D97-AF65-F5344CB8AC3E}">
        <p14:creationId xmlns:p14="http://schemas.microsoft.com/office/powerpoint/2010/main" val="192550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איך אתם רואים את הקשר ביניהם? איך זה בא לידי ביטוי ביומיום שלכם כסטודנטים? </a:t>
            </a:r>
            <a:endParaRPr lang="en-US" dirty="0"/>
          </a:p>
          <a:p>
            <a:r>
              <a:rPr lang="he-IL" dirty="0"/>
              <a:t>איזה דברים הייתם רוצים שיהיו בתור מובילי סטודנטים? </a:t>
            </a:r>
          </a:p>
          <a:p>
            <a:r>
              <a:rPr lang="he-IL" dirty="0"/>
              <a:t>איזה אתגרים אתם מזהים מהניסיון שלכם לגבי הקשר בין הלימודים לשוק העבודה? </a:t>
            </a:r>
          </a:p>
          <a:p>
            <a:r>
              <a:rPr lang="he-IL" dirty="0"/>
              <a:t>מה חסר לכם עכשיו שיכווין ויעזור לכם </a:t>
            </a:r>
            <a:r>
              <a:rPr lang="he-IL" dirty="0" err="1"/>
              <a:t>להתשלב</a:t>
            </a:r>
            <a:r>
              <a:rPr lang="he-IL" dirty="0"/>
              <a:t> בתעסוקה איכותית בהמשך? </a:t>
            </a:r>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2</a:t>
            </a:fld>
            <a:endParaRPr lang="en-US"/>
          </a:p>
        </p:txBody>
      </p:sp>
    </p:spTree>
    <p:extLst>
      <p:ext uri="{BB962C8B-B14F-4D97-AF65-F5344CB8AC3E}">
        <p14:creationId xmlns:p14="http://schemas.microsoft.com/office/powerpoint/2010/main" val="191004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3</a:t>
            </a:fld>
            <a:endParaRPr lang="en-US"/>
          </a:p>
        </p:txBody>
      </p:sp>
    </p:spTree>
    <p:extLst>
      <p:ext uri="{BB962C8B-B14F-4D97-AF65-F5344CB8AC3E}">
        <p14:creationId xmlns:p14="http://schemas.microsoft.com/office/powerpoint/2010/main" val="341598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4</a:t>
            </a:fld>
            <a:endParaRPr lang="en-US"/>
          </a:p>
        </p:txBody>
      </p:sp>
    </p:spTree>
    <p:extLst>
      <p:ext uri="{BB962C8B-B14F-4D97-AF65-F5344CB8AC3E}">
        <p14:creationId xmlns:p14="http://schemas.microsoft.com/office/powerpoint/2010/main" val="264707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5</a:t>
            </a:fld>
            <a:endParaRPr lang="en-US"/>
          </a:p>
        </p:txBody>
      </p:sp>
    </p:spTree>
    <p:extLst>
      <p:ext uri="{BB962C8B-B14F-4D97-AF65-F5344CB8AC3E}">
        <p14:creationId xmlns:p14="http://schemas.microsoft.com/office/powerpoint/2010/main" val="331031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6</a:t>
            </a:fld>
            <a:endParaRPr lang="en-US"/>
          </a:p>
        </p:txBody>
      </p:sp>
    </p:spTree>
    <p:extLst>
      <p:ext uri="{BB962C8B-B14F-4D97-AF65-F5344CB8AC3E}">
        <p14:creationId xmlns:p14="http://schemas.microsoft.com/office/powerpoint/2010/main" val="88354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רזולוציות:  א. מוסד-תחום לימודים כללי (רמת פקולטה)-ענף משקי, </a:t>
            </a:r>
            <a:r>
              <a:rPr lang="he-IL" sz="1200" b="0" i="0" kern="1200" dirty="0" err="1">
                <a:solidFill>
                  <a:schemeClr val="tx1"/>
                </a:solidFill>
                <a:effectLst/>
                <a:latin typeface="+mn-lt"/>
                <a:ea typeface="+mn-ea"/>
                <a:cs typeface="+mn-cs"/>
              </a:rPr>
              <a:t>ב.תחום</a:t>
            </a:r>
            <a:r>
              <a:rPr lang="he-IL" sz="1200" b="0" i="0" kern="1200" dirty="0">
                <a:solidFill>
                  <a:schemeClr val="tx1"/>
                </a:solidFill>
                <a:effectLst/>
                <a:latin typeface="+mn-lt"/>
                <a:ea typeface="+mn-ea"/>
                <a:cs typeface="+mn-cs"/>
              </a:rPr>
              <a:t> לימודים ספציפי (רמת מקצוע)-משלחי יד- סוגי מוסדות (אוניברסיטאות/מכללות). </a:t>
            </a:r>
            <a:endParaRPr lang="en-US" dirty="0"/>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7</a:t>
            </a:fld>
            <a:endParaRPr lang="en-US"/>
          </a:p>
        </p:txBody>
      </p:sp>
    </p:spTree>
    <p:extLst>
      <p:ext uri="{BB962C8B-B14F-4D97-AF65-F5344CB8AC3E}">
        <p14:creationId xmlns:p14="http://schemas.microsoft.com/office/powerpoint/2010/main" val="118586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rtl="1">
              <a:spcBef>
                <a:spcPts val="0"/>
              </a:spcBef>
              <a:spcAft>
                <a:spcPts val="0"/>
              </a:spcAft>
              <a:buNone/>
            </a:pPr>
            <a:r>
              <a:rPr lang="he-IL" sz="1200" b="0" dirty="0">
                <a:solidFill>
                  <a:srgbClr val="2C144F"/>
                </a:solidFill>
                <a:latin typeface="Tahoma"/>
                <a:ea typeface="Tahoma"/>
                <a:cs typeface="Tahoma"/>
                <a:sym typeface="Tahoma"/>
              </a:rPr>
              <a:t>כתוצאה מכך חל גידול לא פרופורציונאלי בחלקם של מקצועות אלו בשוק העבודה</a:t>
            </a:r>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8</a:t>
            </a:fld>
            <a:endParaRPr lang="en-US"/>
          </a:p>
        </p:txBody>
      </p:sp>
    </p:spTree>
    <p:extLst>
      <p:ext uri="{BB962C8B-B14F-4D97-AF65-F5344CB8AC3E}">
        <p14:creationId xmlns:p14="http://schemas.microsoft.com/office/powerpoint/2010/main" val="407756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rtl="1">
              <a:spcBef>
                <a:spcPts val="0"/>
              </a:spcBef>
              <a:spcAft>
                <a:spcPts val="0"/>
              </a:spcAft>
              <a:buNone/>
            </a:pPr>
            <a:r>
              <a:rPr lang="he-IL" sz="1200" b="0" dirty="0">
                <a:solidFill>
                  <a:srgbClr val="2C144F"/>
                </a:solidFill>
                <a:latin typeface="Tahoma"/>
                <a:ea typeface="Tahoma"/>
                <a:cs typeface="Tahoma"/>
                <a:sym typeface="Tahoma"/>
              </a:rPr>
              <a:t>לפני "מהפכת המכללות" היה תמהיל תחומי הלימוד שונה לחלוטין</a:t>
            </a:r>
            <a:endParaRPr lang="he-IL" sz="900" b="0" dirty="0">
              <a:solidFill>
                <a:srgbClr val="2C144F"/>
              </a:solidFill>
              <a:latin typeface="Tahoma"/>
              <a:ea typeface="Tahoma"/>
              <a:cs typeface="Tahoma"/>
              <a:sym typeface="Tahoma"/>
            </a:endParaRPr>
          </a:p>
        </p:txBody>
      </p:sp>
      <p:sp>
        <p:nvSpPr>
          <p:cNvPr id="4" name="מציין מיקום של מספר שקופית 3"/>
          <p:cNvSpPr>
            <a:spLocks noGrp="1"/>
          </p:cNvSpPr>
          <p:nvPr>
            <p:ph type="sldNum" sz="quarter" idx="10"/>
          </p:nvPr>
        </p:nvSpPr>
        <p:spPr/>
        <p:txBody>
          <a:bodyPr/>
          <a:lstStyle/>
          <a:p>
            <a:fld id="{F3DFFFD2-17A7-4067-A94E-F4998F5A3884}" type="slidenum">
              <a:rPr lang="en-US" smtClean="0"/>
              <a:t>9</a:t>
            </a:fld>
            <a:endParaRPr lang="en-US"/>
          </a:p>
        </p:txBody>
      </p:sp>
    </p:spTree>
    <p:extLst>
      <p:ext uri="{BB962C8B-B14F-4D97-AF65-F5344CB8AC3E}">
        <p14:creationId xmlns:p14="http://schemas.microsoft.com/office/powerpoint/2010/main" val="352193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8/8/2018</a:t>
            </a:fld>
            <a:endParaRPr lang="en-US"/>
          </a:p>
        </p:txBody>
      </p:sp>
      <p:sp>
        <p:nvSpPr>
          <p:cNvPr id="6" name="Holder 6"/>
          <p:cNvSpPr>
            <a:spLocks noGrp="1"/>
          </p:cNvSpPr>
          <p:nvPr>
            <p:ph type="sldNum" sz="quarter" idx="7"/>
          </p:nvPr>
        </p:nvSpPr>
        <p:spPr/>
        <p:txBody>
          <a:bodyPr lIns="0" tIns="0" rIns="0" bIns="0"/>
          <a:lstStyle>
            <a:lvl1pPr>
              <a:defRPr sz="5250" b="0" i="0">
                <a:solidFill>
                  <a:schemeClr val="bg1"/>
                </a:solidFill>
                <a:latin typeface="Arial"/>
                <a:cs typeface="Arial"/>
              </a:defRPr>
            </a:lvl1pPr>
          </a:lstStyle>
          <a:p>
            <a:pPr marL="12700">
              <a:lnSpc>
                <a:spcPts val="4925"/>
              </a:lnSpc>
            </a:pPr>
            <a:r>
              <a:rPr spc="305" dirty="0"/>
              <a:t>#</a:t>
            </a:r>
            <a:fld id="{81D60167-4931-47E6-BA6A-407CBD079E47}" type="slidenum">
              <a:rPr spc="305" dirty="0"/>
              <a:t>‹#›</a:t>
            </a:fld>
            <a:endParaRPr spc="30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50" b="0" i="0">
                <a:solidFill>
                  <a:srgbClr val="2C144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8/8/2018</a:t>
            </a:fld>
            <a:endParaRPr lang="en-US"/>
          </a:p>
        </p:txBody>
      </p:sp>
      <p:sp>
        <p:nvSpPr>
          <p:cNvPr id="6" name="Holder 6"/>
          <p:cNvSpPr>
            <a:spLocks noGrp="1"/>
          </p:cNvSpPr>
          <p:nvPr>
            <p:ph type="sldNum" sz="quarter" idx="7"/>
          </p:nvPr>
        </p:nvSpPr>
        <p:spPr/>
        <p:txBody>
          <a:bodyPr lIns="0" tIns="0" rIns="0" bIns="0"/>
          <a:lstStyle>
            <a:lvl1pPr>
              <a:defRPr sz="5250" b="0" i="0">
                <a:solidFill>
                  <a:schemeClr val="bg1"/>
                </a:solidFill>
                <a:latin typeface="Arial"/>
                <a:cs typeface="Arial"/>
              </a:defRPr>
            </a:lvl1pPr>
          </a:lstStyle>
          <a:p>
            <a:pPr marL="12700">
              <a:lnSpc>
                <a:spcPts val="4925"/>
              </a:lnSpc>
            </a:pPr>
            <a:r>
              <a:rPr spc="305" dirty="0"/>
              <a:t>#</a:t>
            </a:r>
            <a:fld id="{81D60167-4931-47E6-BA6A-407CBD079E47}" type="slidenum">
              <a:rPr spc="305" dirty="0"/>
              <a:t>‹#›</a:t>
            </a:fld>
            <a:endParaRPr spc="30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50" b="0" i="0">
                <a:solidFill>
                  <a:srgbClr val="2C144F"/>
                </a:solidFill>
                <a:latin typeface="Arial"/>
                <a:cs typeface="Arial"/>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8/8/2018</a:t>
            </a:fld>
            <a:endParaRPr lang="en-US"/>
          </a:p>
        </p:txBody>
      </p:sp>
      <p:sp>
        <p:nvSpPr>
          <p:cNvPr id="7" name="Holder 7"/>
          <p:cNvSpPr>
            <a:spLocks noGrp="1"/>
          </p:cNvSpPr>
          <p:nvPr>
            <p:ph type="sldNum" sz="quarter" idx="7"/>
          </p:nvPr>
        </p:nvSpPr>
        <p:spPr/>
        <p:txBody>
          <a:bodyPr lIns="0" tIns="0" rIns="0" bIns="0"/>
          <a:lstStyle>
            <a:lvl1pPr>
              <a:defRPr sz="5250" b="0" i="0">
                <a:solidFill>
                  <a:schemeClr val="bg1"/>
                </a:solidFill>
                <a:latin typeface="Arial"/>
                <a:cs typeface="Arial"/>
              </a:defRPr>
            </a:lvl1pPr>
          </a:lstStyle>
          <a:p>
            <a:pPr marL="12700">
              <a:lnSpc>
                <a:spcPts val="4925"/>
              </a:lnSpc>
            </a:pPr>
            <a:r>
              <a:rPr spc="305" dirty="0"/>
              <a:t>#</a:t>
            </a:r>
            <a:fld id="{81D60167-4931-47E6-BA6A-407CBD079E47}" type="slidenum">
              <a:rPr spc="305" dirty="0"/>
              <a:t>‹#›</a:t>
            </a:fld>
            <a:endParaRPr spc="30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50" b="0" i="0">
                <a:solidFill>
                  <a:srgbClr val="2C144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8/8/2018</a:t>
            </a:fld>
            <a:endParaRPr lang="en-US"/>
          </a:p>
        </p:txBody>
      </p:sp>
      <p:sp>
        <p:nvSpPr>
          <p:cNvPr id="5" name="Holder 5"/>
          <p:cNvSpPr>
            <a:spLocks noGrp="1"/>
          </p:cNvSpPr>
          <p:nvPr>
            <p:ph type="sldNum" sz="quarter" idx="7"/>
          </p:nvPr>
        </p:nvSpPr>
        <p:spPr/>
        <p:txBody>
          <a:bodyPr lIns="0" tIns="0" rIns="0" bIns="0"/>
          <a:lstStyle>
            <a:lvl1pPr>
              <a:defRPr sz="5250" b="0" i="0">
                <a:solidFill>
                  <a:schemeClr val="bg1"/>
                </a:solidFill>
                <a:latin typeface="Arial"/>
                <a:cs typeface="Arial"/>
              </a:defRPr>
            </a:lvl1pPr>
          </a:lstStyle>
          <a:p>
            <a:pPr marL="12700">
              <a:lnSpc>
                <a:spcPts val="4925"/>
              </a:lnSpc>
            </a:pPr>
            <a:r>
              <a:rPr spc="305" dirty="0"/>
              <a:t>#</a:t>
            </a:r>
            <a:fld id="{81D60167-4931-47E6-BA6A-407CBD079E47}" type="slidenum">
              <a:rPr spc="305" dirty="0"/>
              <a:t>‹#›</a:t>
            </a:fld>
            <a:endParaRPr spc="30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5584" y="294563"/>
            <a:ext cx="9851504" cy="909496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397320" y="4264291"/>
            <a:ext cx="5048250" cy="3495675"/>
          </a:xfrm>
          <a:custGeom>
            <a:avLst/>
            <a:gdLst/>
            <a:ahLst/>
            <a:cxnLst/>
            <a:rect l="l" t="t" r="r" b="b"/>
            <a:pathLst>
              <a:path w="5048250" h="3495675">
                <a:moveTo>
                  <a:pt x="5047767" y="3495636"/>
                </a:moveTo>
                <a:lnTo>
                  <a:pt x="0" y="3495636"/>
                </a:lnTo>
                <a:lnTo>
                  <a:pt x="0" y="0"/>
                </a:lnTo>
                <a:lnTo>
                  <a:pt x="5047767" y="0"/>
                </a:lnTo>
                <a:lnTo>
                  <a:pt x="5047767" y="3495636"/>
                </a:lnTo>
                <a:close/>
              </a:path>
            </a:pathLst>
          </a:custGeom>
          <a:solidFill>
            <a:srgbClr val="2C144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8/8/2018</a:t>
            </a:fld>
            <a:endParaRPr lang="en-US"/>
          </a:p>
        </p:txBody>
      </p:sp>
      <p:sp>
        <p:nvSpPr>
          <p:cNvPr id="4" name="Holder 4"/>
          <p:cNvSpPr>
            <a:spLocks noGrp="1"/>
          </p:cNvSpPr>
          <p:nvPr>
            <p:ph type="sldNum" sz="quarter" idx="7"/>
          </p:nvPr>
        </p:nvSpPr>
        <p:spPr/>
        <p:txBody>
          <a:bodyPr lIns="0" tIns="0" rIns="0" bIns="0"/>
          <a:lstStyle>
            <a:lvl1pPr>
              <a:defRPr sz="5250" b="0" i="0">
                <a:solidFill>
                  <a:schemeClr val="bg1"/>
                </a:solidFill>
                <a:latin typeface="Arial"/>
                <a:cs typeface="Arial"/>
              </a:defRPr>
            </a:lvl1pPr>
          </a:lstStyle>
          <a:p>
            <a:pPr marL="12700">
              <a:lnSpc>
                <a:spcPts val="4925"/>
              </a:lnSpc>
            </a:pPr>
            <a:r>
              <a:rPr spc="305" dirty="0"/>
              <a:t>#</a:t>
            </a:r>
            <a:fld id="{81D60167-4931-47E6-BA6A-407CBD079E47}" type="slidenum">
              <a:rPr spc="305" dirty="0"/>
              <a:t>‹#›</a:t>
            </a:fld>
            <a:endParaRPr spc="30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176" y="0"/>
            <a:ext cx="12974955" cy="9736455"/>
          </a:xfrm>
          <a:custGeom>
            <a:avLst/>
            <a:gdLst/>
            <a:ahLst/>
            <a:cxnLst/>
            <a:rect l="l" t="t" r="r" b="b"/>
            <a:pathLst>
              <a:path w="12974955" h="9736455">
                <a:moveTo>
                  <a:pt x="0" y="9735997"/>
                </a:moveTo>
                <a:lnTo>
                  <a:pt x="12974447" y="9735997"/>
                </a:lnTo>
                <a:lnTo>
                  <a:pt x="12974447" y="0"/>
                </a:lnTo>
                <a:lnTo>
                  <a:pt x="0" y="0"/>
                </a:lnTo>
                <a:lnTo>
                  <a:pt x="0" y="9735997"/>
                </a:lnTo>
                <a:close/>
              </a:path>
            </a:pathLst>
          </a:custGeom>
          <a:solidFill>
            <a:srgbClr val="5AE6DC"/>
          </a:solidFill>
        </p:spPr>
        <p:txBody>
          <a:bodyPr wrap="square" lIns="0" tIns="0" rIns="0" bIns="0" rtlCol="0"/>
          <a:lstStyle/>
          <a:p>
            <a:endParaRPr/>
          </a:p>
        </p:txBody>
      </p:sp>
      <p:sp>
        <p:nvSpPr>
          <p:cNvPr id="17" name="bk object 17"/>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2C144F"/>
          </a:solidFill>
        </p:spPr>
        <p:txBody>
          <a:bodyPr wrap="square" lIns="0" tIns="0" rIns="0" bIns="0" rtlCol="0"/>
          <a:lstStyle/>
          <a:p>
            <a:endParaRPr/>
          </a:p>
        </p:txBody>
      </p:sp>
      <p:sp>
        <p:nvSpPr>
          <p:cNvPr id="2" name="Holder 2"/>
          <p:cNvSpPr>
            <a:spLocks noGrp="1"/>
          </p:cNvSpPr>
          <p:nvPr>
            <p:ph type="title"/>
          </p:nvPr>
        </p:nvSpPr>
        <p:spPr>
          <a:xfrm>
            <a:off x="2834799" y="1666449"/>
            <a:ext cx="7335200" cy="2501900"/>
          </a:xfrm>
          <a:prstGeom prst="rect">
            <a:avLst/>
          </a:prstGeom>
        </p:spPr>
        <p:txBody>
          <a:bodyPr wrap="square" lIns="0" tIns="0" rIns="0" bIns="0">
            <a:spAutoFit/>
          </a:bodyPr>
          <a:lstStyle>
            <a:lvl1pPr>
              <a:defRPr sz="9550" b="0" i="0">
                <a:solidFill>
                  <a:srgbClr val="2C144F"/>
                </a:solidFill>
                <a:latin typeface="Arial"/>
                <a:cs typeface="Arial"/>
              </a:defRPr>
            </a:lvl1pPr>
          </a:lstStyle>
          <a:p>
            <a:endParaRPr/>
          </a:p>
        </p:txBody>
      </p:sp>
      <p:sp>
        <p:nvSpPr>
          <p:cNvPr id="3" name="Holder 3"/>
          <p:cNvSpPr>
            <a:spLocks noGrp="1"/>
          </p:cNvSpPr>
          <p:nvPr>
            <p:ph type="body" idx="1"/>
          </p:nvPr>
        </p:nvSpPr>
        <p:spPr>
          <a:xfrm>
            <a:off x="650240" y="2243328"/>
            <a:ext cx="11704320"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8/8/2018</a:t>
            </a:fld>
            <a:endParaRPr lang="en-US"/>
          </a:p>
        </p:txBody>
      </p:sp>
      <p:sp>
        <p:nvSpPr>
          <p:cNvPr id="6" name="Holder 6"/>
          <p:cNvSpPr>
            <a:spLocks noGrp="1"/>
          </p:cNvSpPr>
          <p:nvPr>
            <p:ph type="sldNum" sz="quarter" idx="7"/>
          </p:nvPr>
        </p:nvSpPr>
        <p:spPr>
          <a:xfrm>
            <a:off x="11786171" y="8345065"/>
            <a:ext cx="914400" cy="740409"/>
          </a:xfrm>
          <a:prstGeom prst="rect">
            <a:avLst/>
          </a:prstGeom>
        </p:spPr>
        <p:txBody>
          <a:bodyPr wrap="square" lIns="0" tIns="0" rIns="0" bIns="0">
            <a:spAutoFit/>
          </a:bodyPr>
          <a:lstStyle>
            <a:lvl1pPr>
              <a:defRPr sz="5250" b="0" i="0">
                <a:solidFill>
                  <a:schemeClr val="bg1"/>
                </a:solidFill>
                <a:latin typeface="Arial"/>
                <a:cs typeface="Arial"/>
              </a:defRPr>
            </a:lvl1pPr>
          </a:lstStyle>
          <a:p>
            <a:pPr marL="12700">
              <a:lnSpc>
                <a:spcPts val="4925"/>
              </a:lnSpc>
            </a:pPr>
            <a:r>
              <a:rPr spc="305" dirty="0"/>
              <a:t>#</a:t>
            </a:r>
            <a:fld id="{81D60167-4931-47E6-BA6A-407CBD079E47}" type="slidenum">
              <a:rPr spc="305" dirty="0"/>
              <a:t>‹#›</a:t>
            </a:fld>
            <a:endParaRPr spc="30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www.molsa.gov.il/Employment/EmploymentCommittee/Pages/EmploymentCommitteeOld.aspx" TargetMode="External"/><Relationship Id="rId4" Type="http://schemas.openxmlformats.org/officeDocument/2006/relationships/hyperlink" Target="https://www.themarker.com/career/.premium-1.611025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tofsimkivun.org.il/" TargetMode="External"/><Relationship Id="rId5" Type="http://schemas.openxmlformats.org/officeDocument/2006/relationships/hyperlink" Target="http://www.nextstep-interns.org.il/" TargetMode="External"/><Relationship Id="rId4" Type="http://schemas.openxmlformats.org/officeDocument/2006/relationships/hyperlink" Target="https://www.forum2080.org/" TargetMode="Externa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ram@nuis.co.il"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AAFD17C3-2160-4DC5-9265-BA30E0B33F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76" r="3952" b="204"/>
          <a:stretch/>
        </p:blipFill>
        <p:spPr>
          <a:xfrm>
            <a:off x="0" y="-81548"/>
            <a:ext cx="13004800" cy="9835147"/>
          </a:xfrm>
          <a:prstGeom prst="rect">
            <a:avLst/>
          </a:prstGeom>
        </p:spPr>
      </p:pic>
      <p:sp>
        <p:nvSpPr>
          <p:cNvPr id="2" name="מלבן 1">
            <a:extLst>
              <a:ext uri="{FF2B5EF4-FFF2-40B4-BE49-F238E27FC236}">
                <a16:creationId xmlns:a16="http://schemas.microsoft.com/office/drawing/2014/main" id="{C882FE0E-E721-4264-8E9E-2EA9C1DBBD86}"/>
              </a:ext>
            </a:extLst>
          </p:cNvPr>
          <p:cNvSpPr/>
          <p:nvPr/>
        </p:nvSpPr>
        <p:spPr>
          <a:xfrm>
            <a:off x="15444" y="-68887"/>
            <a:ext cx="13010745" cy="9822485"/>
          </a:xfrm>
          <a:prstGeom prst="rect">
            <a:avLst/>
          </a:prstGeom>
          <a:solidFill>
            <a:srgbClr val="2C144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prstGeom prst="rect">
            <a:avLst/>
          </a:prstGeom>
        </p:spPr>
        <p:txBody>
          <a:bodyPr vert="horz" wrap="square" lIns="0" tIns="0" rIns="0" bIns="0" rtlCol="0">
            <a:spAutoFit/>
          </a:bodyPr>
          <a:lstStyle/>
          <a:p>
            <a:pPr marL="12700">
              <a:lnSpc>
                <a:spcPts val="4925"/>
              </a:lnSpc>
            </a:pPr>
            <a:r>
              <a:rPr spc="305" dirty="0"/>
              <a:t>#</a:t>
            </a:r>
            <a:fld id="{81D60167-4931-47E6-BA6A-407CBD079E47}" type="slidenum">
              <a:rPr spc="305" dirty="0"/>
              <a:t>1</a:t>
            </a:fld>
            <a:endParaRPr spc="305" dirty="0"/>
          </a:p>
        </p:txBody>
      </p:sp>
      <p:pic>
        <p:nvPicPr>
          <p:cNvPr id="15" name="תמונה 14">
            <a:extLst>
              <a:ext uri="{FF2B5EF4-FFF2-40B4-BE49-F238E27FC236}">
                <a16:creationId xmlns:a16="http://schemas.microsoft.com/office/drawing/2014/main" id="{8480B0B8-9F96-4609-8A65-29BD835685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4778" y="155652"/>
            <a:ext cx="1702786" cy="1219200"/>
          </a:xfrm>
          <a:prstGeom prst="rect">
            <a:avLst/>
          </a:prstGeom>
        </p:spPr>
      </p:pic>
      <p:sp>
        <p:nvSpPr>
          <p:cNvPr id="8" name="כותרת 42">
            <a:extLst>
              <a:ext uri="{FF2B5EF4-FFF2-40B4-BE49-F238E27FC236}">
                <a16:creationId xmlns:a16="http://schemas.microsoft.com/office/drawing/2014/main" id="{B6EA4660-F44B-48DB-A3B0-B286BDCC7A01}"/>
              </a:ext>
            </a:extLst>
          </p:cNvPr>
          <p:cNvSpPr txBox="1">
            <a:spLocks/>
          </p:cNvSpPr>
          <p:nvPr/>
        </p:nvSpPr>
        <p:spPr>
          <a:xfrm>
            <a:off x="584771" y="2560734"/>
            <a:ext cx="11201400" cy="2939266"/>
          </a:xfrm>
          <a:prstGeom prst="rect">
            <a:avLst/>
          </a:prstGeom>
        </p:spPr>
        <p:txBody>
          <a:bodyPr/>
          <a:lstStyle>
            <a:lvl1pPr>
              <a:defRPr>
                <a:latin typeface="+mj-lt"/>
                <a:ea typeface="+mj-ea"/>
                <a:cs typeface="+mj-cs"/>
              </a:defRPr>
            </a:lvl1pPr>
          </a:lstStyle>
          <a:p>
            <a:pPr algn="ctr"/>
            <a:r>
              <a:rPr lang="he-IL" sz="4800" b="1" dirty="0">
                <a:solidFill>
                  <a:schemeClr val="bg1"/>
                </a:solidFill>
                <a:latin typeface="Open Sans Hebrew" panose="00000500000000000000" pitchFamily="2" charset="-79"/>
                <a:cs typeface="Open Sans Hebrew" panose="00000500000000000000" pitchFamily="2" charset="-79"/>
              </a:rPr>
              <a:t>חיבור עולם האקדמיה לעולם התעסוקה </a:t>
            </a:r>
          </a:p>
          <a:p>
            <a:pPr algn="ctr"/>
            <a:r>
              <a:rPr lang="he-IL" sz="4800" b="1" kern="0" dirty="0">
                <a:solidFill>
                  <a:schemeClr val="bg1"/>
                </a:solidFill>
                <a:latin typeface="Open Sans Hebrew" panose="00000500000000000000" pitchFamily="2" charset="-79"/>
                <a:cs typeface="Open Sans Hebrew" panose="00000500000000000000" pitchFamily="2" charset="-79"/>
              </a:rPr>
              <a:t>או </a:t>
            </a:r>
          </a:p>
          <a:p>
            <a:pPr algn="ctr"/>
            <a:r>
              <a:rPr lang="he-IL" sz="4800" b="1" kern="0" dirty="0">
                <a:solidFill>
                  <a:schemeClr val="bg1"/>
                </a:solidFill>
                <a:latin typeface="Open Sans Hebrew" panose="00000500000000000000" pitchFamily="2" charset="-79"/>
                <a:cs typeface="Open Sans Hebrew" panose="00000500000000000000" pitchFamily="2" charset="-79"/>
              </a:rPr>
              <a:t>איך מחברים את הלימודים </a:t>
            </a:r>
            <a:r>
              <a:rPr lang="he-IL" sz="4800" b="1" kern="0" dirty="0" err="1">
                <a:solidFill>
                  <a:schemeClr val="bg1"/>
                </a:solidFill>
                <a:latin typeface="Open Sans Hebrew" panose="00000500000000000000" pitchFamily="2" charset="-79"/>
                <a:cs typeface="Open Sans Hebrew" panose="00000500000000000000" pitchFamily="2" charset="-79"/>
              </a:rPr>
              <a:t>לתכלס</a:t>
            </a:r>
            <a:endParaRPr lang="he-IL" sz="4800" b="1" kern="0" dirty="0">
              <a:solidFill>
                <a:schemeClr val="bg1"/>
              </a:solidFill>
              <a:latin typeface="News_75" panose="00000500000000000000" pitchFamily="50" charset="-79"/>
              <a:cs typeface="News_75" panose="00000500000000000000" pitchFamily="50" charset="-79"/>
            </a:endParaRPr>
          </a:p>
        </p:txBody>
      </p:sp>
      <p:sp>
        <p:nvSpPr>
          <p:cNvPr id="10" name="כותרת 42">
            <a:extLst>
              <a:ext uri="{FF2B5EF4-FFF2-40B4-BE49-F238E27FC236}">
                <a16:creationId xmlns:a16="http://schemas.microsoft.com/office/drawing/2014/main" id="{90420B2D-8769-44C4-9C98-09D03D97302A}"/>
              </a:ext>
            </a:extLst>
          </p:cNvPr>
          <p:cNvSpPr txBox="1">
            <a:spLocks/>
          </p:cNvSpPr>
          <p:nvPr/>
        </p:nvSpPr>
        <p:spPr>
          <a:xfrm>
            <a:off x="4150662" y="7792812"/>
            <a:ext cx="4703476" cy="1292662"/>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r>
              <a:rPr lang="he-IL" sz="2800" b="1" kern="0" dirty="0">
                <a:solidFill>
                  <a:schemeClr val="bg1"/>
                </a:solidFill>
                <a:latin typeface="Open Sans Hebrew" panose="00000500000000000000" pitchFamily="2" charset="-79"/>
                <a:cs typeface="Open Sans Hebrew" panose="00000500000000000000" pitchFamily="2" charset="-79"/>
              </a:rPr>
              <a:t>סמינר התאחדות, קיץ 2018 </a:t>
            </a:r>
          </a:p>
          <a:p>
            <a:pPr algn="ctr"/>
            <a:endParaRPr lang="he-IL" sz="2800" b="1" kern="0" dirty="0">
              <a:solidFill>
                <a:schemeClr val="bg1"/>
              </a:solidFill>
              <a:latin typeface="Open Sans Hebrew" panose="00000500000000000000" pitchFamily="2" charset="-79"/>
              <a:cs typeface="Open Sans Hebrew" panose="00000500000000000000" pitchFamily="2" charset="-79"/>
            </a:endParaRPr>
          </a:p>
          <a:p>
            <a:pPr algn="ctr"/>
            <a:r>
              <a:rPr lang="he-IL" sz="2800" b="1" kern="0" dirty="0">
                <a:solidFill>
                  <a:schemeClr val="bg1"/>
                </a:solidFill>
                <a:latin typeface="Open Sans Hebrew" panose="00000500000000000000" pitchFamily="2" charset="-79"/>
                <a:cs typeface="Open Sans Hebrew" panose="00000500000000000000" pitchFamily="2" charset="-79"/>
              </a:rPr>
              <a:t>9.8.2018</a:t>
            </a:r>
          </a:p>
        </p:txBody>
      </p:sp>
    </p:spTree>
    <p:extLst>
      <p:ext uri="{BB962C8B-B14F-4D97-AF65-F5344CB8AC3E}">
        <p14:creationId xmlns:p14="http://schemas.microsoft.com/office/powerpoint/2010/main" val="235446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10</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0" y="190500"/>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TextBox 4">
            <a:extLst>
              <a:ext uri="{FF2B5EF4-FFF2-40B4-BE49-F238E27FC236}">
                <a16:creationId xmlns:a16="http://schemas.microsoft.com/office/drawing/2014/main" id="{CCB1ADE5-D6F4-4007-8B48-302785FC2466}"/>
              </a:ext>
            </a:extLst>
          </p:cNvPr>
          <p:cNvSpPr txBox="1"/>
          <p:nvPr/>
        </p:nvSpPr>
        <p:spPr>
          <a:xfrm>
            <a:off x="1501499" y="5947257"/>
            <a:ext cx="9746275" cy="461665"/>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
            </a:pPr>
            <a:endParaRPr lang="en-US" sz="2400" dirty="0">
              <a:highlight>
                <a:srgbClr val="FFFF00"/>
              </a:highlight>
            </a:endParaRPr>
          </a:p>
        </p:txBody>
      </p:sp>
      <p:sp>
        <p:nvSpPr>
          <p:cNvPr id="10" name="כותרת 42">
            <a:extLst>
              <a:ext uri="{FF2B5EF4-FFF2-40B4-BE49-F238E27FC236}">
                <a16:creationId xmlns:a16="http://schemas.microsoft.com/office/drawing/2014/main" id="{33BEAF41-4840-42DB-BE0E-2520A18F5DAB}"/>
              </a:ext>
            </a:extLst>
          </p:cNvPr>
          <p:cNvSpPr txBox="1">
            <a:spLocks/>
          </p:cNvSpPr>
          <p:nvPr/>
        </p:nvSpPr>
        <p:spPr>
          <a:xfrm>
            <a:off x="1803400" y="3380817"/>
            <a:ext cx="9398000" cy="2215991"/>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7200" b="1" dirty="0">
                <a:cs typeface="News_75" panose="00000500000000000000" pitchFamily="50" charset="-79"/>
              </a:rPr>
              <a:t>מה עושים במשרדי הממשלה?</a:t>
            </a:r>
            <a:endParaRPr lang="he-IL" sz="7200" b="1" kern="0" dirty="0">
              <a:solidFill>
                <a:srgbClr val="5AE6DC"/>
              </a:solidFill>
              <a:latin typeface="News_75" panose="00000500000000000000" pitchFamily="50" charset="-79"/>
              <a:cs typeface="News_75" panose="00000500000000000000"/>
            </a:endParaRPr>
          </a:p>
        </p:txBody>
      </p:sp>
    </p:spTree>
    <p:extLst>
      <p:ext uri="{BB962C8B-B14F-4D97-AF65-F5344CB8AC3E}">
        <p14:creationId xmlns:p14="http://schemas.microsoft.com/office/powerpoint/2010/main" val="45422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11</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56226" y="228600"/>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465708" y="1004544"/>
            <a:ext cx="9872013" cy="553998"/>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3600" b="1" dirty="0">
                <a:cs typeface="News_75" panose="00000500000000000000" pitchFamily="50" charset="-79"/>
              </a:rPr>
              <a:t>ועדת תעסוקה 2030 </a:t>
            </a:r>
            <a:endParaRPr lang="he-IL" sz="2400" b="1" kern="0" dirty="0">
              <a:solidFill>
                <a:srgbClr val="5AE6DC"/>
              </a:solidFill>
              <a:latin typeface="News_75" panose="00000500000000000000" pitchFamily="50" charset="-79"/>
              <a:cs typeface="News_75" panose="00000500000000000000"/>
            </a:endParaRPr>
          </a:p>
        </p:txBody>
      </p:sp>
      <p:sp>
        <p:nvSpPr>
          <p:cNvPr id="8" name="כותרת 42">
            <a:extLst>
              <a:ext uri="{FF2B5EF4-FFF2-40B4-BE49-F238E27FC236}">
                <a16:creationId xmlns:a16="http://schemas.microsoft.com/office/drawing/2014/main" id="{E2788B5C-156A-490C-921B-BDFA9A133824}"/>
              </a:ext>
            </a:extLst>
          </p:cNvPr>
          <p:cNvSpPr txBox="1">
            <a:spLocks/>
          </p:cNvSpPr>
          <p:nvPr/>
        </p:nvSpPr>
        <p:spPr>
          <a:xfrm>
            <a:off x="787400" y="2378129"/>
            <a:ext cx="10423235" cy="3554819"/>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marL="457200" indent="-457200" algn="just" rtl="1">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ועדה ציבורית לקידום תחום התעסוקה לשנת 2030  תחת שר העבודה, הרווחה והשירותים החברתיים, בהובלת פרופ' צבי אקשטיין ומיכל צוק הממונה על התעסוקה. </a:t>
            </a:r>
          </a:p>
          <a:p>
            <a:pPr marL="457200" indent="-457200" algn="just" rtl="1">
              <a:spcAft>
                <a:spcPts val="6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 </a:t>
            </a:r>
            <a:r>
              <a:rPr lang="he-IL" sz="2400" b="1" kern="0" dirty="0">
                <a:solidFill>
                  <a:schemeClr val="tx1"/>
                </a:solidFill>
                <a:latin typeface="Open Sans Hebrew" panose="00000500000000000000" pitchFamily="2" charset="-79"/>
                <a:cs typeface="Open Sans Hebrew" panose="00000500000000000000" pitchFamily="2" charset="-79"/>
              </a:rPr>
              <a:t>חזון</a:t>
            </a:r>
            <a:r>
              <a:rPr lang="he-IL" sz="2400" kern="0" dirty="0">
                <a:solidFill>
                  <a:schemeClr val="tx1"/>
                </a:solidFill>
                <a:latin typeface="Open Sans Hebrew" panose="00000500000000000000" pitchFamily="2" charset="-79"/>
                <a:cs typeface="Open Sans Hebrew" panose="00000500000000000000" pitchFamily="2" charset="-79"/>
              </a:rPr>
              <a:t>: (1) עידוד צמיחה תוך צמצום העוני באמצעות הגברת התעסוקה (2) מיצוי  ושדרוג ההון האנושי של העובדים, לשם העלאת הפריון בעבודה תמיכה בצמיחה יציבה של המשק והתמודדות מיטבית עם התמורות הדמוגרפיות ועם השינויים התדירים בשוק התעסוקה. </a:t>
            </a:r>
          </a:p>
          <a:p>
            <a:pPr marL="457200" indent="-457200" algn="just" rtl="1">
              <a:spcAft>
                <a:spcPts val="600"/>
              </a:spcAft>
              <a:buFont typeface="Wingdings" panose="05000000000000000000" pitchFamily="2" charset="2"/>
              <a:buChar char="§"/>
            </a:pPr>
            <a:r>
              <a:rPr lang="he-IL" sz="2400" b="1" kern="0" dirty="0">
                <a:solidFill>
                  <a:schemeClr val="tx1"/>
                </a:solidFill>
                <a:latin typeface="Open Sans Hebrew" panose="00000500000000000000" pitchFamily="2" charset="-79"/>
                <a:cs typeface="Open Sans Hebrew" panose="00000500000000000000" pitchFamily="2" charset="-79"/>
              </a:rPr>
              <a:t>מטרה: </a:t>
            </a:r>
            <a:r>
              <a:rPr lang="he-IL" sz="2400" kern="0" dirty="0">
                <a:solidFill>
                  <a:schemeClr val="tx1"/>
                </a:solidFill>
                <a:latin typeface="Open Sans Hebrew" panose="00000500000000000000" pitchFamily="2" charset="-79"/>
                <a:cs typeface="Open Sans Hebrew" panose="00000500000000000000" pitchFamily="2" charset="-79"/>
              </a:rPr>
              <a:t>גיבוש המלצות מעשיות לממשלה ובפרט למשרד העבודה, הרווחה והשירותים החברתיים, למדיניות אשר תשיג יעדים מדידים לעלייה בשיעור התעסוקה  ובהון האנושי של העובדים בישראל ב 2030. </a:t>
            </a:r>
          </a:p>
        </p:txBody>
      </p:sp>
      <p:pic>
        <p:nvPicPr>
          <p:cNvPr id="3" name="תמונה 2">
            <a:extLst>
              <a:ext uri="{FF2B5EF4-FFF2-40B4-BE49-F238E27FC236}">
                <a16:creationId xmlns:a16="http://schemas.microsoft.com/office/drawing/2014/main" id="{1D1985F0-561D-4F6F-8860-4E5C27045A13}"/>
              </a:ext>
            </a:extLst>
          </p:cNvPr>
          <p:cNvPicPr>
            <a:picLocks noChangeAspect="1"/>
          </p:cNvPicPr>
          <p:nvPr/>
        </p:nvPicPr>
        <p:blipFill>
          <a:blip r:embed="rId4"/>
          <a:stretch>
            <a:fillRect/>
          </a:stretch>
        </p:blipFill>
        <p:spPr>
          <a:xfrm>
            <a:off x="1229804" y="6315694"/>
            <a:ext cx="9538426" cy="3127009"/>
          </a:xfrm>
          <a:prstGeom prst="rect">
            <a:avLst/>
          </a:prstGeom>
        </p:spPr>
      </p:pic>
    </p:spTree>
    <p:extLst>
      <p:ext uri="{BB962C8B-B14F-4D97-AF65-F5344CB8AC3E}">
        <p14:creationId xmlns:p14="http://schemas.microsoft.com/office/powerpoint/2010/main" val="155068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12</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19724" y="-78186"/>
            <a:ext cx="10896600" cy="9526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a:t>https://www.themarker.com/career/.premium-1.6110257</a:t>
            </a: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TextBox 4">
            <a:extLst>
              <a:ext uri="{FF2B5EF4-FFF2-40B4-BE49-F238E27FC236}">
                <a16:creationId xmlns:a16="http://schemas.microsoft.com/office/drawing/2014/main" id="{E92B0CE4-6C03-4B23-9689-0405AD036867}"/>
              </a:ext>
            </a:extLst>
          </p:cNvPr>
          <p:cNvSpPr txBox="1"/>
          <p:nvPr/>
        </p:nvSpPr>
        <p:spPr>
          <a:xfrm>
            <a:off x="1173356" y="8665182"/>
            <a:ext cx="9220200" cy="1477328"/>
          </a:xfrm>
          <a:prstGeom prst="rect">
            <a:avLst/>
          </a:prstGeom>
          <a:noFill/>
        </p:spPr>
        <p:txBody>
          <a:bodyPr wrap="square" rtlCol="0">
            <a:spAutoFit/>
          </a:bodyPr>
          <a:lstStyle/>
          <a:p>
            <a:pPr algn="l"/>
            <a:r>
              <a:rPr lang="en-US" dirty="0">
                <a:hlinkClick r:id="rId4"/>
              </a:rPr>
              <a:t>https://www.themarker.com/career/.premium-1.6110257</a:t>
            </a:r>
            <a:endParaRPr lang="he-IL" dirty="0"/>
          </a:p>
          <a:p>
            <a:pPr algn="l"/>
            <a:r>
              <a:rPr lang="en-US" dirty="0">
                <a:hlinkClick r:id="rId5"/>
              </a:rPr>
              <a:t>http://www.molsa.gov.il/Employment/EmploymentCommittee/Pages/EmploymentCommitteeOld.aspx</a:t>
            </a:r>
            <a:endParaRPr lang="he-IL" dirty="0"/>
          </a:p>
          <a:p>
            <a:pPr algn="l"/>
            <a:endParaRPr lang="he-IL" dirty="0"/>
          </a:p>
          <a:p>
            <a:pPr algn="l"/>
            <a:endParaRPr lang="en-US" dirty="0"/>
          </a:p>
        </p:txBody>
      </p:sp>
      <p:pic>
        <p:nvPicPr>
          <p:cNvPr id="6" name="תמונה 5">
            <a:extLst>
              <a:ext uri="{FF2B5EF4-FFF2-40B4-BE49-F238E27FC236}">
                <a16:creationId xmlns:a16="http://schemas.microsoft.com/office/drawing/2014/main" id="{967E2768-9275-465C-A9BC-7022CDE94B0B}"/>
              </a:ext>
            </a:extLst>
          </p:cNvPr>
          <p:cNvPicPr>
            <a:picLocks noChangeAspect="1"/>
          </p:cNvPicPr>
          <p:nvPr/>
        </p:nvPicPr>
        <p:blipFill>
          <a:blip r:embed="rId6"/>
          <a:stretch>
            <a:fillRect/>
          </a:stretch>
        </p:blipFill>
        <p:spPr>
          <a:xfrm>
            <a:off x="945385" y="5261916"/>
            <a:ext cx="10891592" cy="3265980"/>
          </a:xfrm>
          <a:prstGeom prst="rect">
            <a:avLst/>
          </a:prstGeom>
        </p:spPr>
      </p:pic>
      <p:pic>
        <p:nvPicPr>
          <p:cNvPr id="9" name="תמונה 8">
            <a:extLst>
              <a:ext uri="{FF2B5EF4-FFF2-40B4-BE49-F238E27FC236}">
                <a16:creationId xmlns:a16="http://schemas.microsoft.com/office/drawing/2014/main" id="{C06C2118-4549-4737-AB30-31692869DB7B}"/>
              </a:ext>
            </a:extLst>
          </p:cNvPr>
          <p:cNvPicPr>
            <a:picLocks noChangeAspect="1"/>
          </p:cNvPicPr>
          <p:nvPr/>
        </p:nvPicPr>
        <p:blipFill>
          <a:blip r:embed="rId7"/>
          <a:stretch>
            <a:fillRect/>
          </a:stretch>
        </p:blipFill>
        <p:spPr>
          <a:xfrm>
            <a:off x="699232" y="1446540"/>
            <a:ext cx="10632291" cy="3664236"/>
          </a:xfrm>
          <a:prstGeom prst="rect">
            <a:avLst/>
          </a:prstGeom>
        </p:spPr>
      </p:pic>
    </p:spTree>
    <p:extLst>
      <p:ext uri="{BB962C8B-B14F-4D97-AF65-F5344CB8AC3E}">
        <p14:creationId xmlns:p14="http://schemas.microsoft.com/office/powerpoint/2010/main" val="108753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13</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465708" y="1004544"/>
            <a:ext cx="9872013" cy="553998"/>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3600" b="1" dirty="0">
                <a:cs typeface="News_75" panose="00000500000000000000" pitchFamily="50" charset="-79"/>
              </a:rPr>
              <a:t>המועצה להשכלה גבוהה  </a:t>
            </a:r>
            <a:endParaRPr lang="he-IL" sz="2400" b="1" kern="0" dirty="0">
              <a:solidFill>
                <a:srgbClr val="5AE6DC"/>
              </a:solidFill>
              <a:latin typeface="News_75" panose="00000500000000000000" pitchFamily="50" charset="-79"/>
              <a:cs typeface="News_75" panose="00000500000000000000"/>
            </a:endParaRPr>
          </a:p>
        </p:txBody>
      </p:sp>
      <p:sp>
        <p:nvSpPr>
          <p:cNvPr id="8" name="כותרת 42">
            <a:extLst>
              <a:ext uri="{FF2B5EF4-FFF2-40B4-BE49-F238E27FC236}">
                <a16:creationId xmlns:a16="http://schemas.microsoft.com/office/drawing/2014/main" id="{E2788B5C-156A-490C-921B-BDFA9A133824}"/>
              </a:ext>
            </a:extLst>
          </p:cNvPr>
          <p:cNvSpPr txBox="1">
            <a:spLocks/>
          </p:cNvSpPr>
          <p:nvPr/>
        </p:nvSpPr>
        <p:spPr>
          <a:xfrm>
            <a:off x="1465708" y="2603718"/>
            <a:ext cx="9744927" cy="4588372"/>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חיבור לתעסוקה בתוכניות חומש – חברה ערבית, חברה חרדית, יוצאי אתיופיה, פריפריה. </a:t>
            </a:r>
          </a:p>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הקמפוס החדש – הקמת מרכזי יזמות. </a:t>
            </a:r>
          </a:p>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מודל התנסות מעשית במהלך התואר? </a:t>
            </a:r>
          </a:p>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מודל כישורים? </a:t>
            </a:r>
          </a:p>
          <a:p>
            <a:pPr marL="457200" indent="-457200" algn="just" rtl="1">
              <a:lnSpc>
                <a:spcPct val="150000"/>
              </a:lnSpc>
              <a:spcAft>
                <a:spcPts val="1200"/>
              </a:spcAft>
              <a:buFont typeface="Wingdings" panose="05000000000000000000" pitchFamily="2" charset="2"/>
              <a:buChar char="§"/>
            </a:pPr>
            <a:endParaRPr lang="he-IL" sz="2400" kern="0" dirty="0">
              <a:solidFill>
                <a:schemeClr val="tx1"/>
              </a:solidFill>
              <a:latin typeface="Open Sans Hebrew" panose="00000500000000000000" pitchFamily="2" charset="-79"/>
              <a:cs typeface="Open Sans Hebrew" panose="00000500000000000000" pitchFamily="2" charset="-79"/>
            </a:endParaRPr>
          </a:p>
          <a:p>
            <a:pPr algn="just" rtl="1">
              <a:lnSpc>
                <a:spcPct val="150000"/>
              </a:lnSpc>
              <a:spcAft>
                <a:spcPts val="600"/>
              </a:spcAft>
            </a:pPr>
            <a:endParaRPr lang="he-IL" sz="2400" kern="0" dirty="0">
              <a:solidFill>
                <a:schemeClr val="tx1"/>
              </a:solidFill>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90850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14</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0" y="190500"/>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3606800" y="3678759"/>
            <a:ext cx="6198171" cy="1107996"/>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7200" b="1" dirty="0">
                <a:cs typeface="News_75" panose="00000500000000000000" pitchFamily="50" charset="-79"/>
              </a:rPr>
              <a:t>יוזמות בשטח </a:t>
            </a:r>
            <a:endParaRPr lang="he-IL" sz="7200" b="1" kern="0" dirty="0">
              <a:solidFill>
                <a:srgbClr val="5AE6DC"/>
              </a:solidFill>
              <a:latin typeface="News_75" panose="00000500000000000000" pitchFamily="50" charset="-79"/>
              <a:cs typeface="News_75" panose="00000500000000000000"/>
            </a:endParaRPr>
          </a:p>
        </p:txBody>
      </p:sp>
      <p:sp>
        <p:nvSpPr>
          <p:cNvPr id="5" name="TextBox 4">
            <a:extLst>
              <a:ext uri="{FF2B5EF4-FFF2-40B4-BE49-F238E27FC236}">
                <a16:creationId xmlns:a16="http://schemas.microsoft.com/office/drawing/2014/main" id="{CCB1ADE5-D6F4-4007-8B48-302785FC2466}"/>
              </a:ext>
            </a:extLst>
          </p:cNvPr>
          <p:cNvSpPr txBox="1"/>
          <p:nvPr/>
        </p:nvSpPr>
        <p:spPr>
          <a:xfrm>
            <a:off x="1501499" y="5947257"/>
            <a:ext cx="9746275" cy="461665"/>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
            </a:pPr>
            <a:endParaRPr lang="en-US" sz="2400" dirty="0">
              <a:highlight>
                <a:srgbClr val="FFFF00"/>
              </a:highlight>
            </a:endParaRPr>
          </a:p>
        </p:txBody>
      </p:sp>
    </p:spTree>
    <p:extLst>
      <p:ext uri="{BB962C8B-B14F-4D97-AF65-F5344CB8AC3E}">
        <p14:creationId xmlns:p14="http://schemas.microsoft.com/office/powerpoint/2010/main" val="13231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15</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7484937" y="1973064"/>
            <a:ext cx="2878607" cy="553998"/>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3600" b="1" dirty="0">
                <a:cs typeface="News_75" panose="00000500000000000000" pitchFamily="50" charset="-79"/>
              </a:rPr>
              <a:t>מתוך הקמפוס </a:t>
            </a:r>
            <a:endParaRPr lang="he-IL" sz="2400" b="1" kern="0" dirty="0">
              <a:solidFill>
                <a:srgbClr val="5AE6DC"/>
              </a:solidFill>
              <a:latin typeface="News_75" panose="00000500000000000000" pitchFamily="50" charset="-79"/>
              <a:cs typeface="News_75" panose="00000500000000000000"/>
            </a:endParaRPr>
          </a:p>
        </p:txBody>
      </p:sp>
      <p:sp>
        <p:nvSpPr>
          <p:cNvPr id="8" name="כותרת 42">
            <a:extLst>
              <a:ext uri="{FF2B5EF4-FFF2-40B4-BE49-F238E27FC236}">
                <a16:creationId xmlns:a16="http://schemas.microsoft.com/office/drawing/2014/main" id="{E2788B5C-156A-490C-921B-BDFA9A133824}"/>
              </a:ext>
            </a:extLst>
          </p:cNvPr>
          <p:cNvSpPr txBox="1">
            <a:spLocks/>
          </p:cNvSpPr>
          <p:nvPr/>
        </p:nvSpPr>
        <p:spPr>
          <a:xfrm>
            <a:off x="6641834" y="2835694"/>
            <a:ext cx="4764388" cy="5203925"/>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nSpc>
                <a:spcPct val="150000"/>
              </a:lnSpc>
              <a:spcAft>
                <a:spcPts val="1200"/>
              </a:spcAft>
            </a:pPr>
            <a:r>
              <a:rPr lang="he-IL" sz="2400" kern="0" dirty="0">
                <a:solidFill>
                  <a:schemeClr val="tx1"/>
                </a:solidFill>
                <a:latin typeface="Open Sans Hebrew" panose="00000500000000000000" pitchFamily="2" charset="-79"/>
                <a:cs typeface="Open Sans Hebrew" panose="00000500000000000000" pitchFamily="2" charset="-79"/>
                <a:hlinkClick r:id="rId4"/>
              </a:rPr>
              <a:t> </a:t>
            </a:r>
          </a:p>
          <a:p>
            <a:pPr>
              <a:lnSpc>
                <a:spcPct val="150000"/>
              </a:lnSpc>
              <a:spcAft>
                <a:spcPts val="1200"/>
              </a:spcAft>
            </a:pPr>
            <a:endParaRPr lang="he-IL" sz="2400" kern="0" dirty="0">
              <a:solidFill>
                <a:schemeClr val="tx1"/>
              </a:solidFill>
              <a:latin typeface="Open Sans Hebrew" panose="00000500000000000000" pitchFamily="2" charset="-79"/>
              <a:cs typeface="Open Sans Hebrew" panose="00000500000000000000" pitchFamily="2" charset="-79"/>
              <a:hlinkClick r:id="rId4"/>
            </a:endParaRPr>
          </a:p>
          <a:p>
            <a:pPr algn="ctr">
              <a:lnSpc>
                <a:spcPct val="150000"/>
              </a:lnSpc>
              <a:spcAft>
                <a:spcPts val="1200"/>
              </a:spcAft>
            </a:pPr>
            <a:r>
              <a:rPr lang="en-US" sz="2000" kern="0" dirty="0">
                <a:solidFill>
                  <a:schemeClr val="tx1"/>
                </a:solidFill>
                <a:latin typeface="Open Sans Hebrew" panose="00000500000000000000" pitchFamily="2" charset="-79"/>
                <a:cs typeface="Open Sans Hebrew" panose="00000500000000000000" pitchFamily="2" charset="-79"/>
                <a:hlinkClick r:id="rId4"/>
              </a:rPr>
              <a:t>https://www.forum2080.org/</a:t>
            </a:r>
            <a:r>
              <a:rPr lang="he-IL" sz="2000" kern="0" dirty="0">
                <a:solidFill>
                  <a:schemeClr val="tx1"/>
                </a:solidFill>
                <a:latin typeface="Open Sans Hebrew" panose="00000500000000000000" pitchFamily="2" charset="-79"/>
                <a:cs typeface="Open Sans Hebrew" panose="00000500000000000000" pitchFamily="2" charset="-79"/>
              </a:rPr>
              <a:t> </a:t>
            </a:r>
          </a:p>
          <a:p>
            <a:pPr>
              <a:lnSpc>
                <a:spcPct val="150000"/>
              </a:lnSpc>
              <a:spcAft>
                <a:spcPts val="1200"/>
              </a:spcAft>
            </a:pPr>
            <a:endParaRPr lang="he-IL" sz="2400" b="1" kern="0" dirty="0">
              <a:solidFill>
                <a:schemeClr val="tx1"/>
              </a:solidFill>
              <a:latin typeface="Open Sans Hebrew" panose="00000500000000000000" pitchFamily="2" charset="-79"/>
              <a:cs typeface="Open Sans Hebrew" panose="00000500000000000000" pitchFamily="2" charset="-79"/>
            </a:endParaRPr>
          </a:p>
          <a:p>
            <a:pPr>
              <a:lnSpc>
                <a:spcPct val="150000"/>
              </a:lnSpc>
              <a:spcAft>
                <a:spcPts val="1200"/>
              </a:spcAft>
            </a:pPr>
            <a:endParaRPr lang="he-IL" sz="2400" b="1" kern="0" dirty="0">
              <a:solidFill>
                <a:schemeClr val="tx1"/>
              </a:solidFill>
              <a:latin typeface="Open Sans Hebrew" panose="00000500000000000000" pitchFamily="2" charset="-79"/>
              <a:cs typeface="Open Sans Hebrew" panose="00000500000000000000" pitchFamily="2" charset="-79"/>
            </a:endParaRPr>
          </a:p>
          <a:p>
            <a:pPr algn="ctr">
              <a:lnSpc>
                <a:spcPct val="150000"/>
              </a:lnSpc>
              <a:spcAft>
                <a:spcPts val="1200"/>
              </a:spcAft>
            </a:pPr>
            <a:r>
              <a:rPr lang="he-IL" sz="2400" b="1" kern="0" dirty="0">
                <a:solidFill>
                  <a:schemeClr val="tx1"/>
                </a:solidFill>
                <a:latin typeface="Open Sans Hebrew" panose="00000500000000000000" pitchFamily="2" charset="-79"/>
                <a:cs typeface="Open Sans Hebrew" panose="00000500000000000000" pitchFamily="2" charset="-79"/>
              </a:rPr>
              <a:t>שת"פ מעסיקים וסטודנטים </a:t>
            </a:r>
          </a:p>
          <a:p>
            <a:pPr algn="ctr">
              <a:lnSpc>
                <a:spcPct val="150000"/>
              </a:lnSpc>
              <a:spcAft>
                <a:spcPts val="1200"/>
              </a:spcAft>
            </a:pPr>
            <a:r>
              <a:rPr lang="he-IL" sz="2400" kern="0" dirty="0">
                <a:solidFill>
                  <a:schemeClr val="tx1"/>
                </a:solidFill>
                <a:latin typeface="Open Sans Hebrew" panose="00000500000000000000" pitchFamily="2" charset="-79"/>
                <a:cs typeface="Open Sans Hebrew" panose="00000500000000000000" pitchFamily="2" charset="-79"/>
              </a:rPr>
              <a:t>פורום שמואל נאמן, לשכת המהנדסים, סטודנטים מתחומי ההנדסה </a:t>
            </a:r>
          </a:p>
        </p:txBody>
      </p:sp>
      <p:sp>
        <p:nvSpPr>
          <p:cNvPr id="9" name="כותרת 42">
            <a:extLst>
              <a:ext uri="{FF2B5EF4-FFF2-40B4-BE49-F238E27FC236}">
                <a16:creationId xmlns:a16="http://schemas.microsoft.com/office/drawing/2014/main" id="{55D4DB73-15D4-4AB0-B137-836BFC78F2A5}"/>
              </a:ext>
            </a:extLst>
          </p:cNvPr>
          <p:cNvSpPr txBox="1">
            <a:spLocks/>
          </p:cNvSpPr>
          <p:nvPr/>
        </p:nvSpPr>
        <p:spPr>
          <a:xfrm>
            <a:off x="1778000" y="1989029"/>
            <a:ext cx="3090213" cy="553998"/>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3600" b="1" dirty="0">
                <a:cs typeface="News_75" panose="00000500000000000000" pitchFamily="50" charset="-79"/>
              </a:rPr>
              <a:t>חוץ קמפוס</a:t>
            </a:r>
            <a:endParaRPr lang="he-IL" sz="2400" b="1" kern="0" dirty="0">
              <a:solidFill>
                <a:srgbClr val="5AE6DC"/>
              </a:solidFill>
              <a:latin typeface="News_75" panose="00000500000000000000" pitchFamily="50" charset="-79"/>
              <a:cs typeface="News_75" panose="00000500000000000000"/>
            </a:endParaRPr>
          </a:p>
        </p:txBody>
      </p:sp>
      <p:sp>
        <p:nvSpPr>
          <p:cNvPr id="10" name="כותרת 42">
            <a:extLst>
              <a:ext uri="{FF2B5EF4-FFF2-40B4-BE49-F238E27FC236}">
                <a16:creationId xmlns:a16="http://schemas.microsoft.com/office/drawing/2014/main" id="{D4BFE469-0E78-4E8A-A575-10EEEC742F94}"/>
              </a:ext>
            </a:extLst>
          </p:cNvPr>
          <p:cNvSpPr txBox="1">
            <a:spLocks/>
          </p:cNvSpPr>
          <p:nvPr/>
        </p:nvSpPr>
        <p:spPr>
          <a:xfrm>
            <a:off x="129920" y="3083900"/>
            <a:ext cx="6061279" cy="5490799"/>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lnSpc>
                <a:spcPct val="150000"/>
              </a:lnSpc>
              <a:spcAft>
                <a:spcPts val="1200"/>
              </a:spcAft>
            </a:pPr>
            <a:endParaRPr lang="he-IL" sz="2000" kern="0" dirty="0">
              <a:solidFill>
                <a:schemeClr val="tx1"/>
              </a:solidFill>
              <a:latin typeface="Open Sans Hebrew" panose="00000500000000000000" pitchFamily="2" charset="-79"/>
              <a:cs typeface="Open Sans Hebrew" panose="00000500000000000000" pitchFamily="2" charset="-79"/>
            </a:endParaRPr>
          </a:p>
          <a:p>
            <a:pPr algn="ctr">
              <a:lnSpc>
                <a:spcPct val="150000"/>
              </a:lnSpc>
              <a:spcAft>
                <a:spcPts val="1200"/>
              </a:spcAft>
            </a:pPr>
            <a:endParaRPr lang="he-IL" sz="2000" kern="0" dirty="0">
              <a:solidFill>
                <a:schemeClr val="tx1"/>
              </a:solidFill>
              <a:latin typeface="Open Sans Hebrew" panose="00000500000000000000" pitchFamily="2" charset="-79"/>
              <a:cs typeface="Open Sans Hebrew" panose="00000500000000000000" pitchFamily="2" charset="-79"/>
            </a:endParaRPr>
          </a:p>
          <a:p>
            <a:pPr algn="ctr">
              <a:lnSpc>
                <a:spcPct val="150000"/>
              </a:lnSpc>
              <a:spcAft>
                <a:spcPts val="1200"/>
              </a:spcAft>
            </a:pPr>
            <a:r>
              <a:rPr lang="en-US" sz="2000" kern="0" dirty="0">
                <a:solidFill>
                  <a:schemeClr val="tx1"/>
                </a:solidFill>
                <a:latin typeface="Open Sans Hebrew" panose="00000500000000000000" pitchFamily="2" charset="-79"/>
                <a:cs typeface="Open Sans Hebrew" panose="00000500000000000000" pitchFamily="2" charset="-79"/>
                <a:hlinkClick r:id="rId5"/>
              </a:rPr>
              <a:t>http://www.nextstep-interns.org.il/</a:t>
            </a:r>
            <a:r>
              <a:rPr lang="he-IL" sz="2000" kern="0" dirty="0">
                <a:solidFill>
                  <a:schemeClr val="tx1"/>
                </a:solidFill>
                <a:latin typeface="Open Sans Hebrew" panose="00000500000000000000" pitchFamily="2" charset="-79"/>
                <a:cs typeface="Open Sans Hebrew" panose="00000500000000000000" pitchFamily="2" charset="-79"/>
              </a:rPr>
              <a:t> </a:t>
            </a:r>
          </a:p>
          <a:p>
            <a:pPr algn="ctr" rtl="1">
              <a:lnSpc>
                <a:spcPct val="150000"/>
              </a:lnSpc>
              <a:spcAft>
                <a:spcPts val="600"/>
              </a:spcAft>
            </a:pPr>
            <a:endParaRPr lang="he-IL" sz="2000" kern="0" dirty="0">
              <a:solidFill>
                <a:schemeClr val="tx1"/>
              </a:solidFill>
              <a:latin typeface="Open Sans Hebrew" panose="00000500000000000000" pitchFamily="2" charset="-79"/>
              <a:cs typeface="Open Sans Hebrew" panose="00000500000000000000" pitchFamily="2" charset="-79"/>
            </a:endParaRPr>
          </a:p>
          <a:p>
            <a:pPr algn="ctr" rtl="1">
              <a:lnSpc>
                <a:spcPct val="150000"/>
              </a:lnSpc>
              <a:spcAft>
                <a:spcPts val="600"/>
              </a:spcAft>
            </a:pPr>
            <a:endParaRPr lang="he-IL" sz="2000" kern="0" dirty="0">
              <a:solidFill>
                <a:schemeClr val="tx1"/>
              </a:solidFill>
              <a:latin typeface="Open Sans Hebrew" panose="00000500000000000000" pitchFamily="2" charset="-79"/>
              <a:cs typeface="Open Sans Hebrew" panose="00000500000000000000" pitchFamily="2" charset="-79"/>
            </a:endParaRPr>
          </a:p>
          <a:p>
            <a:pPr algn="ctr" rtl="1">
              <a:lnSpc>
                <a:spcPct val="150000"/>
              </a:lnSpc>
              <a:spcAft>
                <a:spcPts val="600"/>
              </a:spcAft>
            </a:pPr>
            <a:endParaRPr lang="he-IL" sz="2000" kern="0" dirty="0">
              <a:solidFill>
                <a:schemeClr val="tx1"/>
              </a:solidFill>
              <a:latin typeface="Open Sans Hebrew" panose="00000500000000000000" pitchFamily="2" charset="-79"/>
              <a:cs typeface="Open Sans Hebrew" panose="00000500000000000000" pitchFamily="2" charset="-79"/>
            </a:endParaRPr>
          </a:p>
          <a:p>
            <a:pPr algn="ctr" rtl="1">
              <a:lnSpc>
                <a:spcPct val="150000"/>
              </a:lnSpc>
              <a:spcAft>
                <a:spcPts val="600"/>
              </a:spcAft>
            </a:pPr>
            <a:endParaRPr lang="he-IL" sz="2000" kern="0" dirty="0">
              <a:solidFill>
                <a:schemeClr val="tx1"/>
              </a:solidFill>
              <a:latin typeface="Open Sans Hebrew" panose="00000500000000000000" pitchFamily="2" charset="-79"/>
              <a:cs typeface="Open Sans Hebrew" panose="00000500000000000000" pitchFamily="2" charset="-79"/>
            </a:endParaRPr>
          </a:p>
          <a:p>
            <a:pPr algn="ctr" rtl="1">
              <a:lnSpc>
                <a:spcPct val="150000"/>
              </a:lnSpc>
              <a:spcAft>
                <a:spcPts val="600"/>
              </a:spcAft>
            </a:pPr>
            <a:endParaRPr lang="he-IL" sz="2000" kern="0" dirty="0">
              <a:solidFill>
                <a:schemeClr val="tx1"/>
              </a:solidFill>
              <a:latin typeface="Open Sans Hebrew" panose="00000500000000000000" pitchFamily="2" charset="-79"/>
              <a:cs typeface="Open Sans Hebrew" panose="00000500000000000000" pitchFamily="2" charset="-79"/>
            </a:endParaRPr>
          </a:p>
          <a:p>
            <a:pPr algn="ctr">
              <a:lnSpc>
                <a:spcPct val="150000"/>
              </a:lnSpc>
              <a:spcAft>
                <a:spcPts val="600"/>
              </a:spcAft>
            </a:pPr>
            <a:r>
              <a:rPr lang="en-US" sz="2000" kern="0" dirty="0">
                <a:solidFill>
                  <a:schemeClr val="tx1"/>
                </a:solidFill>
                <a:latin typeface="Open Sans Hebrew" panose="00000500000000000000" pitchFamily="2" charset="-79"/>
                <a:cs typeface="Open Sans Hebrew" panose="00000500000000000000" pitchFamily="2" charset="-79"/>
                <a:hlinkClick r:id="rId6"/>
              </a:rPr>
              <a:t>http://tofsimkivun.org.il/</a:t>
            </a:r>
            <a:r>
              <a:rPr lang="he-IL" sz="2000" kern="0" dirty="0">
                <a:solidFill>
                  <a:schemeClr val="tx1"/>
                </a:solidFill>
                <a:latin typeface="Open Sans Hebrew" panose="00000500000000000000" pitchFamily="2" charset="-79"/>
                <a:cs typeface="Open Sans Hebrew" panose="00000500000000000000" pitchFamily="2" charset="-79"/>
              </a:rPr>
              <a:t> </a:t>
            </a:r>
          </a:p>
          <a:p>
            <a:pPr algn="ctr" rtl="1">
              <a:lnSpc>
                <a:spcPct val="150000"/>
              </a:lnSpc>
              <a:spcAft>
                <a:spcPts val="600"/>
              </a:spcAft>
            </a:pPr>
            <a:endParaRPr lang="he-IL" sz="2000" kern="0" dirty="0">
              <a:solidFill>
                <a:schemeClr val="tx1"/>
              </a:solidFill>
              <a:latin typeface="Open Sans Hebrew" panose="00000500000000000000" pitchFamily="2" charset="-79"/>
              <a:cs typeface="Open Sans Hebrew" panose="00000500000000000000" pitchFamily="2" charset="-79"/>
            </a:endParaRPr>
          </a:p>
        </p:txBody>
      </p:sp>
      <p:pic>
        <p:nvPicPr>
          <p:cNvPr id="3" name="תמונה 2">
            <a:extLst>
              <a:ext uri="{FF2B5EF4-FFF2-40B4-BE49-F238E27FC236}">
                <a16:creationId xmlns:a16="http://schemas.microsoft.com/office/drawing/2014/main" id="{40A0F166-0528-4824-8D50-3122420BF187}"/>
              </a:ext>
            </a:extLst>
          </p:cNvPr>
          <p:cNvPicPr>
            <a:picLocks noChangeAspect="1"/>
          </p:cNvPicPr>
          <p:nvPr/>
        </p:nvPicPr>
        <p:blipFill>
          <a:blip r:embed="rId7"/>
          <a:stretch>
            <a:fillRect/>
          </a:stretch>
        </p:blipFill>
        <p:spPr>
          <a:xfrm>
            <a:off x="7397018" y="2835694"/>
            <a:ext cx="3643310" cy="1158278"/>
          </a:xfrm>
          <a:prstGeom prst="rect">
            <a:avLst/>
          </a:prstGeom>
        </p:spPr>
      </p:pic>
      <p:pic>
        <p:nvPicPr>
          <p:cNvPr id="5" name="תמונה 4">
            <a:extLst>
              <a:ext uri="{FF2B5EF4-FFF2-40B4-BE49-F238E27FC236}">
                <a16:creationId xmlns:a16="http://schemas.microsoft.com/office/drawing/2014/main" id="{62D3FAF2-CCC1-4568-BC82-F8028BA1A377}"/>
              </a:ext>
            </a:extLst>
          </p:cNvPr>
          <p:cNvPicPr>
            <a:picLocks noChangeAspect="1"/>
          </p:cNvPicPr>
          <p:nvPr/>
        </p:nvPicPr>
        <p:blipFill>
          <a:blip r:embed="rId8"/>
          <a:stretch>
            <a:fillRect/>
          </a:stretch>
        </p:blipFill>
        <p:spPr>
          <a:xfrm>
            <a:off x="1598578" y="2772071"/>
            <a:ext cx="3314706" cy="1392479"/>
          </a:xfrm>
          <a:prstGeom prst="rect">
            <a:avLst/>
          </a:prstGeom>
        </p:spPr>
      </p:pic>
      <p:pic>
        <p:nvPicPr>
          <p:cNvPr id="6" name="תמונה 5">
            <a:extLst>
              <a:ext uri="{FF2B5EF4-FFF2-40B4-BE49-F238E27FC236}">
                <a16:creationId xmlns:a16="http://schemas.microsoft.com/office/drawing/2014/main" id="{01757A54-E00C-4E20-8826-AA174CC98DBD}"/>
              </a:ext>
            </a:extLst>
          </p:cNvPr>
          <p:cNvPicPr>
            <a:picLocks noChangeAspect="1"/>
          </p:cNvPicPr>
          <p:nvPr/>
        </p:nvPicPr>
        <p:blipFill>
          <a:blip r:embed="rId9"/>
          <a:stretch>
            <a:fillRect/>
          </a:stretch>
        </p:blipFill>
        <p:spPr>
          <a:xfrm>
            <a:off x="1198034" y="5284268"/>
            <a:ext cx="3533078" cy="2196733"/>
          </a:xfrm>
          <a:prstGeom prst="rect">
            <a:avLst/>
          </a:prstGeom>
        </p:spPr>
      </p:pic>
    </p:spTree>
    <p:extLst>
      <p:ext uri="{BB962C8B-B14F-4D97-AF65-F5344CB8AC3E}">
        <p14:creationId xmlns:p14="http://schemas.microsoft.com/office/powerpoint/2010/main" val="38617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16</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0" y="190500"/>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6336846" y="3430738"/>
            <a:ext cx="6198171" cy="1107996"/>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7200" b="1" dirty="0">
                <a:cs typeface="News_75" panose="00000500000000000000" pitchFamily="50" charset="-79"/>
              </a:rPr>
              <a:t>לימודים </a:t>
            </a:r>
            <a:endParaRPr lang="he-IL" sz="7200" b="1" kern="0" dirty="0">
              <a:solidFill>
                <a:srgbClr val="5AE6DC"/>
              </a:solidFill>
              <a:latin typeface="News_75" panose="00000500000000000000" pitchFamily="50" charset="-79"/>
              <a:cs typeface="News_75" panose="00000500000000000000"/>
            </a:endParaRPr>
          </a:p>
        </p:txBody>
      </p:sp>
      <p:sp>
        <p:nvSpPr>
          <p:cNvPr id="5" name="TextBox 4">
            <a:extLst>
              <a:ext uri="{FF2B5EF4-FFF2-40B4-BE49-F238E27FC236}">
                <a16:creationId xmlns:a16="http://schemas.microsoft.com/office/drawing/2014/main" id="{CCB1ADE5-D6F4-4007-8B48-302785FC2466}"/>
              </a:ext>
            </a:extLst>
          </p:cNvPr>
          <p:cNvSpPr txBox="1"/>
          <p:nvPr/>
        </p:nvSpPr>
        <p:spPr>
          <a:xfrm>
            <a:off x="1501499" y="5947257"/>
            <a:ext cx="9746275" cy="461665"/>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
            </a:pPr>
            <a:endParaRPr lang="en-US" sz="2400" dirty="0">
              <a:highlight>
                <a:srgbClr val="FFFF00"/>
              </a:highlight>
            </a:endParaRPr>
          </a:p>
        </p:txBody>
      </p:sp>
      <p:sp>
        <p:nvSpPr>
          <p:cNvPr id="10" name="כותרת 42">
            <a:extLst>
              <a:ext uri="{FF2B5EF4-FFF2-40B4-BE49-F238E27FC236}">
                <a16:creationId xmlns:a16="http://schemas.microsoft.com/office/drawing/2014/main" id="{33BEAF41-4840-42DB-BE0E-2520A18F5DAB}"/>
              </a:ext>
            </a:extLst>
          </p:cNvPr>
          <p:cNvSpPr txBox="1">
            <a:spLocks/>
          </p:cNvSpPr>
          <p:nvPr/>
        </p:nvSpPr>
        <p:spPr>
          <a:xfrm>
            <a:off x="1295400" y="3342345"/>
            <a:ext cx="4723829" cy="2292935"/>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7200" b="1" dirty="0">
                <a:cs typeface="News_75" panose="00000500000000000000" pitchFamily="50" charset="-79"/>
              </a:rPr>
              <a:t>תכלס, </a:t>
            </a:r>
          </a:p>
          <a:p>
            <a:pPr algn="ctr">
              <a:spcAft>
                <a:spcPts val="600"/>
              </a:spcAft>
            </a:pPr>
            <a:r>
              <a:rPr lang="he-IL" sz="7200" b="1" dirty="0">
                <a:cs typeface="News_75" panose="00000500000000000000" pitchFamily="50" charset="-79"/>
              </a:rPr>
              <a:t>עבודה </a:t>
            </a:r>
            <a:endParaRPr lang="he-IL" sz="7200" b="1" kern="0" dirty="0">
              <a:solidFill>
                <a:srgbClr val="5AE6DC"/>
              </a:solidFill>
              <a:latin typeface="News_75" panose="00000500000000000000" pitchFamily="50" charset="-79"/>
              <a:cs typeface="News_75" panose="00000500000000000000"/>
            </a:endParaRPr>
          </a:p>
        </p:txBody>
      </p:sp>
    </p:spTree>
    <p:extLst>
      <p:ext uri="{BB962C8B-B14F-4D97-AF65-F5344CB8AC3E}">
        <p14:creationId xmlns:p14="http://schemas.microsoft.com/office/powerpoint/2010/main" val="48048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bject 94"/>
          <p:cNvSpPr txBox="1">
            <a:spLocks noGrp="1"/>
          </p:cNvSpPr>
          <p:nvPr>
            <p:ph type="sldNum" sz="quarter" idx="7"/>
          </p:nvPr>
        </p:nvSpPr>
        <p:spPr>
          <a:xfrm>
            <a:off x="11786171" y="8382000"/>
            <a:ext cx="914400" cy="673261"/>
          </a:xfrm>
          <a:prstGeom prst="rect">
            <a:avLst/>
          </a:prstGeom>
        </p:spPr>
        <p:txBody>
          <a:bodyPr vert="horz" wrap="square" lIns="0" tIns="0" rIns="0" bIns="0" rtlCol="0">
            <a:spAutoFit/>
          </a:bodyPr>
          <a:lstStyle/>
          <a:p>
            <a:pPr marL="12700">
              <a:lnSpc>
                <a:spcPts val="4925"/>
              </a:lnSpc>
            </a:pPr>
            <a:r>
              <a:rPr spc="305" dirty="0">
                <a:latin typeface="Heebo ExtraBold" panose="00000900000000000000" pitchFamily="2" charset="-79"/>
                <a:cs typeface="Heebo ExtraBold" panose="00000900000000000000" pitchFamily="2" charset="-79"/>
              </a:rPr>
              <a:t>#</a:t>
            </a:r>
            <a:fld id="{81D60167-4931-47E6-BA6A-407CBD079E47}" type="slidenum">
              <a:rPr spc="305" dirty="0">
                <a:latin typeface="Heebo ExtraBold" panose="00000900000000000000" pitchFamily="2" charset="-79"/>
                <a:cs typeface="Heebo ExtraBold" panose="00000900000000000000" pitchFamily="2" charset="-79"/>
              </a:rPr>
              <a:t>17</a:t>
            </a:fld>
            <a:endParaRPr spc="305" dirty="0">
              <a:latin typeface="Heebo ExtraBold" panose="00000900000000000000" pitchFamily="2" charset="-79"/>
              <a:cs typeface="Heebo ExtraBold" panose="00000900000000000000" pitchFamily="2" charset="-79"/>
            </a:endParaRPr>
          </a:p>
        </p:txBody>
      </p:sp>
      <p:sp>
        <p:nvSpPr>
          <p:cNvPr id="96" name="object 5">
            <a:extLst>
              <a:ext uri="{FF2B5EF4-FFF2-40B4-BE49-F238E27FC236}">
                <a16:creationId xmlns:a16="http://schemas.microsoft.com/office/drawing/2014/main" id="{69C50702-7B93-4308-A110-C853A1537038}"/>
              </a:ext>
            </a:extLst>
          </p:cNvPr>
          <p:cNvSpPr/>
          <p:nvPr/>
        </p:nvSpPr>
        <p:spPr>
          <a:xfrm>
            <a:off x="10464800" y="4724400"/>
            <a:ext cx="102235" cy="204470"/>
          </a:xfrm>
          <a:custGeom>
            <a:avLst/>
            <a:gdLst/>
            <a:ahLst/>
            <a:cxnLst/>
            <a:rect l="l" t="t" r="r" b="b"/>
            <a:pathLst>
              <a:path w="102234" h="204470">
                <a:moveTo>
                  <a:pt x="102184" y="204368"/>
                </a:moveTo>
                <a:lnTo>
                  <a:pt x="0" y="102184"/>
                </a:lnTo>
                <a:lnTo>
                  <a:pt x="102184" y="0"/>
                </a:lnTo>
              </a:path>
            </a:pathLst>
          </a:custGeom>
          <a:ln w="92722">
            <a:solidFill>
              <a:srgbClr val="2C144F"/>
            </a:solidFill>
          </a:ln>
        </p:spPr>
        <p:txBody>
          <a:bodyPr wrap="square" lIns="0" tIns="0" rIns="0" bIns="0" rtlCol="0"/>
          <a:lstStyle/>
          <a:p>
            <a:endParaRPr/>
          </a:p>
        </p:txBody>
      </p:sp>
      <p:sp>
        <p:nvSpPr>
          <p:cNvPr id="100" name="object 5">
            <a:extLst>
              <a:ext uri="{FF2B5EF4-FFF2-40B4-BE49-F238E27FC236}">
                <a16:creationId xmlns:a16="http://schemas.microsoft.com/office/drawing/2014/main" id="{442EB4FB-37F1-4382-AAE9-B71A68B3BC38}"/>
              </a:ext>
            </a:extLst>
          </p:cNvPr>
          <p:cNvSpPr/>
          <p:nvPr/>
        </p:nvSpPr>
        <p:spPr>
          <a:xfrm>
            <a:off x="6323965" y="4800600"/>
            <a:ext cx="102235" cy="204470"/>
          </a:xfrm>
          <a:custGeom>
            <a:avLst/>
            <a:gdLst/>
            <a:ahLst/>
            <a:cxnLst/>
            <a:rect l="l" t="t" r="r" b="b"/>
            <a:pathLst>
              <a:path w="102234" h="204470">
                <a:moveTo>
                  <a:pt x="102184" y="204368"/>
                </a:moveTo>
                <a:lnTo>
                  <a:pt x="0" y="102184"/>
                </a:lnTo>
                <a:lnTo>
                  <a:pt x="102184" y="0"/>
                </a:lnTo>
              </a:path>
            </a:pathLst>
          </a:custGeom>
          <a:ln w="92722">
            <a:solidFill>
              <a:srgbClr val="2C144F"/>
            </a:solidFill>
          </a:ln>
        </p:spPr>
        <p:txBody>
          <a:bodyPr wrap="square" lIns="0" tIns="0" rIns="0" bIns="0" rtlCol="0"/>
          <a:lstStyle/>
          <a:p>
            <a:endParaRPr/>
          </a:p>
        </p:txBody>
      </p:sp>
      <p:pic>
        <p:nvPicPr>
          <p:cNvPr id="3" name="תמונה 2">
            <a:extLst>
              <a:ext uri="{FF2B5EF4-FFF2-40B4-BE49-F238E27FC236}">
                <a16:creationId xmlns:a16="http://schemas.microsoft.com/office/drawing/2014/main" id="{3775D917-EADB-4A8F-8F20-1BCCC71C0125}"/>
              </a:ext>
            </a:extLst>
          </p:cNvPr>
          <p:cNvPicPr>
            <a:picLocks noChangeAspect="1"/>
          </p:cNvPicPr>
          <p:nvPr/>
        </p:nvPicPr>
        <p:blipFill>
          <a:blip r:embed="rId2"/>
          <a:stretch>
            <a:fillRect/>
          </a:stretch>
        </p:blipFill>
        <p:spPr>
          <a:xfrm>
            <a:off x="232727" y="1505068"/>
            <a:ext cx="12182475" cy="6762750"/>
          </a:xfrm>
          <a:prstGeom prst="rect">
            <a:avLst/>
          </a:prstGeom>
        </p:spPr>
      </p:pic>
      <p:sp>
        <p:nvSpPr>
          <p:cNvPr id="5" name="מלבן 4">
            <a:extLst>
              <a:ext uri="{FF2B5EF4-FFF2-40B4-BE49-F238E27FC236}">
                <a16:creationId xmlns:a16="http://schemas.microsoft.com/office/drawing/2014/main" id="{14EF915A-D11F-48AA-9D46-09D3C7438D87}"/>
              </a:ext>
            </a:extLst>
          </p:cNvPr>
          <p:cNvSpPr/>
          <p:nvPr/>
        </p:nvSpPr>
        <p:spPr>
          <a:xfrm>
            <a:off x="177800" y="228600"/>
            <a:ext cx="10439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מלבן 13">
            <a:extLst>
              <a:ext uri="{FF2B5EF4-FFF2-40B4-BE49-F238E27FC236}">
                <a16:creationId xmlns:a16="http://schemas.microsoft.com/office/drawing/2014/main" id="{E359C199-D4C7-4E94-88E2-1471C271B1D2}"/>
              </a:ext>
            </a:extLst>
          </p:cNvPr>
          <p:cNvSpPr/>
          <p:nvPr/>
        </p:nvSpPr>
        <p:spPr>
          <a:xfrm>
            <a:off x="0" y="8077200"/>
            <a:ext cx="10439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מלבן 14">
            <a:extLst>
              <a:ext uri="{FF2B5EF4-FFF2-40B4-BE49-F238E27FC236}">
                <a16:creationId xmlns:a16="http://schemas.microsoft.com/office/drawing/2014/main" id="{DAB0A3C3-4E86-4D00-96F7-608CCA04623A}"/>
              </a:ext>
            </a:extLst>
          </p:cNvPr>
          <p:cNvSpPr/>
          <p:nvPr/>
        </p:nvSpPr>
        <p:spPr>
          <a:xfrm>
            <a:off x="0" y="1143000"/>
            <a:ext cx="635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לבן 1">
            <a:extLst>
              <a:ext uri="{FF2B5EF4-FFF2-40B4-BE49-F238E27FC236}">
                <a16:creationId xmlns:a16="http://schemas.microsoft.com/office/drawing/2014/main" id="{56E7CC64-456C-426C-95E9-C083036D1611}"/>
              </a:ext>
            </a:extLst>
          </p:cNvPr>
          <p:cNvSpPr/>
          <p:nvPr/>
        </p:nvSpPr>
        <p:spPr>
          <a:xfrm>
            <a:off x="8780966" y="850504"/>
            <a:ext cx="4114800" cy="867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כותרת 42">
            <a:extLst>
              <a:ext uri="{FF2B5EF4-FFF2-40B4-BE49-F238E27FC236}">
                <a16:creationId xmlns:a16="http://schemas.microsoft.com/office/drawing/2014/main" id="{897E0BD2-5FEE-4DD8-B7CB-F6FFB19CE161}"/>
              </a:ext>
            </a:extLst>
          </p:cNvPr>
          <p:cNvSpPr txBox="1">
            <a:spLocks/>
          </p:cNvSpPr>
          <p:nvPr/>
        </p:nvSpPr>
        <p:spPr>
          <a:xfrm>
            <a:off x="3823067" y="8674026"/>
            <a:ext cx="5104029" cy="850739"/>
          </a:xfrm>
          <a:prstGeom prst="rect">
            <a:avLst/>
          </a:prstGeom>
        </p:spPr>
        <p:txBody>
          <a:bodyPr/>
          <a:lstStyle>
            <a:lvl1pPr>
              <a:defRPr>
                <a:latin typeface="+mj-lt"/>
                <a:ea typeface="+mj-ea"/>
                <a:cs typeface="+mj-cs"/>
              </a:defRPr>
            </a:lvl1pPr>
          </a:lstStyle>
          <a:p>
            <a:pPr algn="ctr"/>
            <a:r>
              <a:rPr lang="en-US" sz="2800" b="1" kern="0" dirty="0">
                <a:cs typeface="Open Sans Hebrew" panose="00000500000000000000" pitchFamily="2" charset="-79"/>
                <a:hlinkClick r:id="rId3"/>
              </a:rPr>
              <a:t>maayan@nuis.co.il</a:t>
            </a:r>
            <a:r>
              <a:rPr lang="en-US" sz="2800" b="1" kern="0" dirty="0">
                <a:cs typeface="Open Sans Hebrew" panose="00000500000000000000" pitchFamily="2" charset="-79"/>
              </a:rPr>
              <a:t> </a:t>
            </a:r>
            <a:endParaRPr lang="he-IL" sz="2800" b="1" kern="0" dirty="0">
              <a:cs typeface="Open Sans Hebrew" panose="00000500000000000000" pitchFamily="2" charset="-79"/>
            </a:endParaRPr>
          </a:p>
          <a:p>
            <a:pPr algn="ctr" rtl="1"/>
            <a:endParaRPr lang="he-IL" sz="8800" b="1" kern="0" dirty="0">
              <a:latin typeface="News_75" panose="00000500000000000000" pitchFamily="50" charset="-79"/>
              <a:cs typeface="News_75" panose="00000500000000000000" pitchFamily="50" charset="-79"/>
            </a:endParaRPr>
          </a:p>
        </p:txBody>
      </p:sp>
      <p:pic>
        <p:nvPicPr>
          <p:cNvPr id="11" name="תמונה 10">
            <a:extLst>
              <a:ext uri="{FF2B5EF4-FFF2-40B4-BE49-F238E27FC236}">
                <a16:creationId xmlns:a16="http://schemas.microsoft.com/office/drawing/2014/main" id="{28EF7979-0191-4797-9CA9-6B319E245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Tree>
    <p:extLst>
      <p:ext uri="{BB962C8B-B14F-4D97-AF65-F5344CB8AC3E}">
        <p14:creationId xmlns:p14="http://schemas.microsoft.com/office/powerpoint/2010/main" val="300106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2</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0" y="190500"/>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6336846" y="3430738"/>
            <a:ext cx="6198171" cy="1107996"/>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7200" b="1" dirty="0">
                <a:cs typeface="News_75" panose="00000500000000000000" pitchFamily="50" charset="-79"/>
              </a:rPr>
              <a:t>לימודים </a:t>
            </a:r>
            <a:endParaRPr lang="he-IL" sz="7200" b="1" kern="0" dirty="0">
              <a:solidFill>
                <a:srgbClr val="5AE6DC"/>
              </a:solidFill>
              <a:latin typeface="News_75" panose="00000500000000000000" pitchFamily="50" charset="-79"/>
              <a:cs typeface="News_75" panose="00000500000000000000"/>
            </a:endParaRPr>
          </a:p>
        </p:txBody>
      </p:sp>
      <p:sp>
        <p:nvSpPr>
          <p:cNvPr id="5" name="TextBox 4">
            <a:extLst>
              <a:ext uri="{FF2B5EF4-FFF2-40B4-BE49-F238E27FC236}">
                <a16:creationId xmlns:a16="http://schemas.microsoft.com/office/drawing/2014/main" id="{CCB1ADE5-D6F4-4007-8B48-302785FC2466}"/>
              </a:ext>
            </a:extLst>
          </p:cNvPr>
          <p:cNvSpPr txBox="1"/>
          <p:nvPr/>
        </p:nvSpPr>
        <p:spPr>
          <a:xfrm>
            <a:off x="1501499" y="5947257"/>
            <a:ext cx="9746275" cy="461665"/>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
            </a:pPr>
            <a:endParaRPr lang="en-US" sz="2400" dirty="0">
              <a:highlight>
                <a:srgbClr val="FFFF00"/>
              </a:highlight>
            </a:endParaRPr>
          </a:p>
        </p:txBody>
      </p:sp>
      <p:sp>
        <p:nvSpPr>
          <p:cNvPr id="10" name="כותרת 42">
            <a:extLst>
              <a:ext uri="{FF2B5EF4-FFF2-40B4-BE49-F238E27FC236}">
                <a16:creationId xmlns:a16="http://schemas.microsoft.com/office/drawing/2014/main" id="{33BEAF41-4840-42DB-BE0E-2520A18F5DAB}"/>
              </a:ext>
            </a:extLst>
          </p:cNvPr>
          <p:cNvSpPr txBox="1">
            <a:spLocks/>
          </p:cNvSpPr>
          <p:nvPr/>
        </p:nvSpPr>
        <p:spPr>
          <a:xfrm>
            <a:off x="1295400" y="3342345"/>
            <a:ext cx="4723829" cy="2292935"/>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7200" b="1" dirty="0">
                <a:cs typeface="News_75" panose="00000500000000000000" pitchFamily="50" charset="-79"/>
              </a:rPr>
              <a:t>תכלס, </a:t>
            </a:r>
          </a:p>
          <a:p>
            <a:pPr algn="ctr">
              <a:spcAft>
                <a:spcPts val="600"/>
              </a:spcAft>
            </a:pPr>
            <a:r>
              <a:rPr lang="he-IL" sz="7200" b="1" dirty="0">
                <a:cs typeface="News_75" panose="00000500000000000000" pitchFamily="50" charset="-79"/>
              </a:rPr>
              <a:t>עבודה </a:t>
            </a:r>
            <a:endParaRPr lang="he-IL" sz="7200" b="1" kern="0" dirty="0">
              <a:solidFill>
                <a:srgbClr val="5AE6DC"/>
              </a:solidFill>
              <a:latin typeface="News_75" panose="00000500000000000000" pitchFamily="50" charset="-79"/>
              <a:cs typeface="News_75" panose="00000500000000000000"/>
            </a:endParaRPr>
          </a:p>
        </p:txBody>
      </p:sp>
    </p:spTree>
    <p:extLst>
      <p:ext uri="{BB962C8B-B14F-4D97-AF65-F5344CB8AC3E}">
        <p14:creationId xmlns:p14="http://schemas.microsoft.com/office/powerpoint/2010/main" val="371458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3</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592793" y="1004544"/>
            <a:ext cx="9744928" cy="615553"/>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4000" b="1" dirty="0">
                <a:cs typeface="News_75" panose="00000500000000000000" pitchFamily="50" charset="-79"/>
              </a:rPr>
              <a:t>דו"ח הצעירים 2018</a:t>
            </a:r>
            <a:endParaRPr lang="he-IL" sz="4000" b="1" kern="0" dirty="0">
              <a:solidFill>
                <a:srgbClr val="5AE6DC"/>
              </a:solidFill>
              <a:latin typeface="News_75" panose="00000500000000000000" pitchFamily="50" charset="-79"/>
              <a:cs typeface="News_75" panose="00000500000000000000"/>
            </a:endParaRPr>
          </a:p>
        </p:txBody>
      </p:sp>
      <p:sp>
        <p:nvSpPr>
          <p:cNvPr id="5" name="TextBox 4">
            <a:extLst>
              <a:ext uri="{FF2B5EF4-FFF2-40B4-BE49-F238E27FC236}">
                <a16:creationId xmlns:a16="http://schemas.microsoft.com/office/drawing/2014/main" id="{CCB1ADE5-D6F4-4007-8B48-302785FC2466}"/>
              </a:ext>
            </a:extLst>
          </p:cNvPr>
          <p:cNvSpPr txBox="1"/>
          <p:nvPr/>
        </p:nvSpPr>
        <p:spPr>
          <a:xfrm>
            <a:off x="1501499" y="5947257"/>
            <a:ext cx="9746275" cy="461665"/>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
            </a:pPr>
            <a:endParaRPr lang="en-US" sz="2400" dirty="0">
              <a:highlight>
                <a:srgbClr val="FFFF00"/>
              </a:highlight>
            </a:endParaRPr>
          </a:p>
        </p:txBody>
      </p:sp>
      <p:pic>
        <p:nvPicPr>
          <p:cNvPr id="3" name="תמונה 2">
            <a:extLst>
              <a:ext uri="{FF2B5EF4-FFF2-40B4-BE49-F238E27FC236}">
                <a16:creationId xmlns:a16="http://schemas.microsoft.com/office/drawing/2014/main" id="{8455F27B-329F-4C43-AC29-43374F493474}"/>
              </a:ext>
            </a:extLst>
          </p:cNvPr>
          <p:cNvPicPr>
            <a:picLocks noChangeAspect="1"/>
          </p:cNvPicPr>
          <p:nvPr/>
        </p:nvPicPr>
        <p:blipFill>
          <a:blip r:embed="rId4"/>
          <a:stretch>
            <a:fillRect/>
          </a:stretch>
        </p:blipFill>
        <p:spPr>
          <a:xfrm>
            <a:off x="1778000" y="2364882"/>
            <a:ext cx="8153399" cy="965716"/>
          </a:xfrm>
          <a:prstGeom prst="rect">
            <a:avLst/>
          </a:prstGeom>
        </p:spPr>
      </p:pic>
      <p:pic>
        <p:nvPicPr>
          <p:cNvPr id="9" name="תמונה 8">
            <a:extLst>
              <a:ext uri="{FF2B5EF4-FFF2-40B4-BE49-F238E27FC236}">
                <a16:creationId xmlns:a16="http://schemas.microsoft.com/office/drawing/2014/main" id="{EF6782F9-B47A-4072-B29A-EF59758886EB}"/>
              </a:ext>
            </a:extLst>
          </p:cNvPr>
          <p:cNvPicPr>
            <a:picLocks noChangeAspect="1"/>
          </p:cNvPicPr>
          <p:nvPr/>
        </p:nvPicPr>
        <p:blipFill>
          <a:blip r:embed="rId5"/>
          <a:stretch>
            <a:fillRect/>
          </a:stretch>
        </p:blipFill>
        <p:spPr>
          <a:xfrm>
            <a:off x="1505188" y="3810000"/>
            <a:ext cx="9002832" cy="3429000"/>
          </a:xfrm>
          <a:prstGeom prst="rect">
            <a:avLst/>
          </a:prstGeom>
        </p:spPr>
      </p:pic>
    </p:spTree>
    <p:extLst>
      <p:ext uri="{BB962C8B-B14F-4D97-AF65-F5344CB8AC3E}">
        <p14:creationId xmlns:p14="http://schemas.microsoft.com/office/powerpoint/2010/main" val="10878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4</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592793" y="1004544"/>
            <a:ext cx="9744928" cy="615553"/>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4000" b="1" dirty="0">
                <a:cs typeface="News_75" panose="00000500000000000000" pitchFamily="50" charset="-79"/>
              </a:rPr>
              <a:t>דו"ח הצעירים 2018</a:t>
            </a:r>
            <a:endParaRPr lang="he-IL" sz="4000" b="1" kern="0" dirty="0">
              <a:solidFill>
                <a:srgbClr val="5AE6DC"/>
              </a:solidFill>
              <a:latin typeface="News_75" panose="00000500000000000000" pitchFamily="50" charset="-79"/>
              <a:cs typeface="News_75" panose="00000500000000000000"/>
            </a:endParaRPr>
          </a:p>
        </p:txBody>
      </p:sp>
      <p:sp>
        <p:nvSpPr>
          <p:cNvPr id="5" name="TextBox 4">
            <a:extLst>
              <a:ext uri="{FF2B5EF4-FFF2-40B4-BE49-F238E27FC236}">
                <a16:creationId xmlns:a16="http://schemas.microsoft.com/office/drawing/2014/main" id="{CCB1ADE5-D6F4-4007-8B48-302785FC2466}"/>
              </a:ext>
            </a:extLst>
          </p:cNvPr>
          <p:cNvSpPr txBox="1"/>
          <p:nvPr/>
        </p:nvSpPr>
        <p:spPr>
          <a:xfrm>
            <a:off x="1501499" y="5947257"/>
            <a:ext cx="9746275" cy="461665"/>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
            </a:pPr>
            <a:endParaRPr lang="en-US" sz="2400" dirty="0">
              <a:highlight>
                <a:srgbClr val="FFFF00"/>
              </a:highlight>
            </a:endParaRPr>
          </a:p>
        </p:txBody>
      </p:sp>
      <p:pic>
        <p:nvPicPr>
          <p:cNvPr id="6" name="תמונה 5">
            <a:extLst>
              <a:ext uri="{FF2B5EF4-FFF2-40B4-BE49-F238E27FC236}">
                <a16:creationId xmlns:a16="http://schemas.microsoft.com/office/drawing/2014/main" id="{903E321F-AE6D-4679-A6EE-00E44C8A7709}"/>
              </a:ext>
            </a:extLst>
          </p:cNvPr>
          <p:cNvPicPr>
            <a:picLocks noChangeAspect="1"/>
          </p:cNvPicPr>
          <p:nvPr/>
        </p:nvPicPr>
        <p:blipFill>
          <a:blip r:embed="rId4"/>
          <a:stretch>
            <a:fillRect/>
          </a:stretch>
        </p:blipFill>
        <p:spPr>
          <a:xfrm>
            <a:off x="1501499" y="2057400"/>
            <a:ext cx="8767564" cy="7161293"/>
          </a:xfrm>
          <a:prstGeom prst="rect">
            <a:avLst/>
          </a:prstGeom>
        </p:spPr>
      </p:pic>
    </p:spTree>
    <p:extLst>
      <p:ext uri="{BB962C8B-B14F-4D97-AF65-F5344CB8AC3E}">
        <p14:creationId xmlns:p14="http://schemas.microsoft.com/office/powerpoint/2010/main" val="109506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5</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592793" y="1004544"/>
            <a:ext cx="9744928" cy="615553"/>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4000" b="1" dirty="0">
                <a:cs typeface="News_75" panose="00000500000000000000" pitchFamily="50" charset="-79"/>
              </a:rPr>
              <a:t>דו"ח הצעירים 2018</a:t>
            </a:r>
            <a:endParaRPr lang="he-IL" sz="4000" b="1" kern="0" dirty="0">
              <a:solidFill>
                <a:srgbClr val="5AE6DC"/>
              </a:solidFill>
              <a:latin typeface="News_75" panose="00000500000000000000" pitchFamily="50" charset="-79"/>
              <a:cs typeface="News_75" panose="00000500000000000000"/>
            </a:endParaRPr>
          </a:p>
        </p:txBody>
      </p:sp>
      <p:sp>
        <p:nvSpPr>
          <p:cNvPr id="5" name="TextBox 4">
            <a:extLst>
              <a:ext uri="{FF2B5EF4-FFF2-40B4-BE49-F238E27FC236}">
                <a16:creationId xmlns:a16="http://schemas.microsoft.com/office/drawing/2014/main" id="{CCB1ADE5-D6F4-4007-8B48-302785FC2466}"/>
              </a:ext>
            </a:extLst>
          </p:cNvPr>
          <p:cNvSpPr txBox="1"/>
          <p:nvPr/>
        </p:nvSpPr>
        <p:spPr>
          <a:xfrm>
            <a:off x="1501499" y="5947257"/>
            <a:ext cx="9746275" cy="461665"/>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
            </a:pPr>
            <a:endParaRPr lang="en-US" sz="2400" dirty="0">
              <a:highlight>
                <a:srgbClr val="FFFF00"/>
              </a:highlight>
            </a:endParaRPr>
          </a:p>
        </p:txBody>
      </p:sp>
      <p:pic>
        <p:nvPicPr>
          <p:cNvPr id="3" name="תמונה 2">
            <a:extLst>
              <a:ext uri="{FF2B5EF4-FFF2-40B4-BE49-F238E27FC236}">
                <a16:creationId xmlns:a16="http://schemas.microsoft.com/office/drawing/2014/main" id="{03CFD0B6-A083-4E01-8AA0-C40A9F6777AD}"/>
              </a:ext>
            </a:extLst>
          </p:cNvPr>
          <p:cNvPicPr>
            <a:picLocks noChangeAspect="1"/>
          </p:cNvPicPr>
          <p:nvPr/>
        </p:nvPicPr>
        <p:blipFill>
          <a:blip r:embed="rId4"/>
          <a:stretch>
            <a:fillRect/>
          </a:stretch>
        </p:blipFill>
        <p:spPr>
          <a:xfrm>
            <a:off x="2350202" y="4349653"/>
            <a:ext cx="7581198" cy="5078430"/>
          </a:xfrm>
          <a:prstGeom prst="rect">
            <a:avLst/>
          </a:prstGeom>
        </p:spPr>
      </p:pic>
      <p:pic>
        <p:nvPicPr>
          <p:cNvPr id="8" name="תמונה 7">
            <a:extLst>
              <a:ext uri="{FF2B5EF4-FFF2-40B4-BE49-F238E27FC236}">
                <a16:creationId xmlns:a16="http://schemas.microsoft.com/office/drawing/2014/main" id="{437E7D4F-2159-4B24-9061-DFA6D15352B0}"/>
              </a:ext>
            </a:extLst>
          </p:cNvPr>
          <p:cNvPicPr>
            <a:picLocks noChangeAspect="1"/>
          </p:cNvPicPr>
          <p:nvPr/>
        </p:nvPicPr>
        <p:blipFill>
          <a:blip r:embed="rId5"/>
          <a:stretch>
            <a:fillRect/>
          </a:stretch>
        </p:blipFill>
        <p:spPr>
          <a:xfrm>
            <a:off x="2350202" y="2010870"/>
            <a:ext cx="7581198" cy="2322056"/>
          </a:xfrm>
          <a:prstGeom prst="rect">
            <a:avLst/>
          </a:prstGeom>
        </p:spPr>
      </p:pic>
    </p:spTree>
    <p:extLst>
      <p:ext uri="{BB962C8B-B14F-4D97-AF65-F5344CB8AC3E}">
        <p14:creationId xmlns:p14="http://schemas.microsoft.com/office/powerpoint/2010/main" val="261670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6</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592793" y="1004544"/>
            <a:ext cx="9744928" cy="615553"/>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4000" b="1" dirty="0">
                <a:cs typeface="News_75" panose="00000500000000000000" pitchFamily="50" charset="-79"/>
              </a:rPr>
              <a:t>דו"ח הצעירים 2018</a:t>
            </a:r>
            <a:endParaRPr lang="he-IL" sz="4000" b="1" kern="0" dirty="0">
              <a:solidFill>
                <a:srgbClr val="5AE6DC"/>
              </a:solidFill>
              <a:latin typeface="News_75" panose="00000500000000000000" pitchFamily="50" charset="-79"/>
              <a:cs typeface="News_75" panose="00000500000000000000"/>
            </a:endParaRPr>
          </a:p>
        </p:txBody>
      </p:sp>
      <p:sp>
        <p:nvSpPr>
          <p:cNvPr id="5" name="TextBox 4">
            <a:extLst>
              <a:ext uri="{FF2B5EF4-FFF2-40B4-BE49-F238E27FC236}">
                <a16:creationId xmlns:a16="http://schemas.microsoft.com/office/drawing/2014/main" id="{CCB1ADE5-D6F4-4007-8B48-302785FC2466}"/>
              </a:ext>
            </a:extLst>
          </p:cNvPr>
          <p:cNvSpPr txBox="1"/>
          <p:nvPr/>
        </p:nvSpPr>
        <p:spPr>
          <a:xfrm>
            <a:off x="1501499" y="5947257"/>
            <a:ext cx="9746275" cy="461665"/>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
            </a:pPr>
            <a:endParaRPr lang="en-US" sz="2400" dirty="0">
              <a:highlight>
                <a:srgbClr val="FFFF00"/>
              </a:highlight>
            </a:endParaRPr>
          </a:p>
        </p:txBody>
      </p:sp>
      <p:pic>
        <p:nvPicPr>
          <p:cNvPr id="6" name="תמונה 5">
            <a:extLst>
              <a:ext uri="{FF2B5EF4-FFF2-40B4-BE49-F238E27FC236}">
                <a16:creationId xmlns:a16="http://schemas.microsoft.com/office/drawing/2014/main" id="{8FF438CE-1753-45F5-9133-23D4EA70CDEC}"/>
              </a:ext>
            </a:extLst>
          </p:cNvPr>
          <p:cNvPicPr>
            <a:picLocks noChangeAspect="1"/>
          </p:cNvPicPr>
          <p:nvPr/>
        </p:nvPicPr>
        <p:blipFill>
          <a:blip r:embed="rId4"/>
          <a:stretch>
            <a:fillRect/>
          </a:stretch>
        </p:blipFill>
        <p:spPr>
          <a:xfrm>
            <a:off x="2134780" y="2428876"/>
            <a:ext cx="7284044" cy="615553"/>
          </a:xfrm>
          <a:prstGeom prst="rect">
            <a:avLst/>
          </a:prstGeom>
        </p:spPr>
      </p:pic>
      <p:pic>
        <p:nvPicPr>
          <p:cNvPr id="9" name="תמונה 8">
            <a:extLst>
              <a:ext uri="{FF2B5EF4-FFF2-40B4-BE49-F238E27FC236}">
                <a16:creationId xmlns:a16="http://schemas.microsoft.com/office/drawing/2014/main" id="{37050FC9-EFE6-4FE7-9F70-42DEA7C948F6}"/>
              </a:ext>
            </a:extLst>
          </p:cNvPr>
          <p:cNvPicPr>
            <a:picLocks noChangeAspect="1"/>
          </p:cNvPicPr>
          <p:nvPr/>
        </p:nvPicPr>
        <p:blipFill>
          <a:blip r:embed="rId5"/>
          <a:stretch>
            <a:fillRect/>
          </a:stretch>
        </p:blipFill>
        <p:spPr>
          <a:xfrm>
            <a:off x="2134780" y="3491894"/>
            <a:ext cx="7662718" cy="5131042"/>
          </a:xfrm>
          <a:prstGeom prst="rect">
            <a:avLst/>
          </a:prstGeom>
        </p:spPr>
      </p:pic>
    </p:spTree>
    <p:extLst>
      <p:ext uri="{BB962C8B-B14F-4D97-AF65-F5344CB8AC3E}">
        <p14:creationId xmlns:p14="http://schemas.microsoft.com/office/powerpoint/2010/main" val="270477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7</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465708" y="1004544"/>
            <a:ext cx="9872013" cy="615553"/>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4000" b="1" dirty="0">
                <a:cs typeface="News_75" panose="00000500000000000000" pitchFamily="50" charset="-79"/>
              </a:rPr>
              <a:t>פערי מידע </a:t>
            </a:r>
            <a:endParaRPr lang="he-IL" sz="4000" b="1" kern="0" dirty="0">
              <a:solidFill>
                <a:srgbClr val="5AE6DC"/>
              </a:solidFill>
              <a:latin typeface="News_75" panose="00000500000000000000" pitchFamily="50" charset="-79"/>
              <a:cs typeface="News_75" panose="00000500000000000000"/>
            </a:endParaRPr>
          </a:p>
        </p:txBody>
      </p:sp>
      <p:sp>
        <p:nvSpPr>
          <p:cNvPr id="9" name="כותרת 42">
            <a:extLst>
              <a:ext uri="{FF2B5EF4-FFF2-40B4-BE49-F238E27FC236}">
                <a16:creationId xmlns:a16="http://schemas.microsoft.com/office/drawing/2014/main" id="{FF23FEEC-03FE-4289-960D-7E57BF642D7C}"/>
              </a:ext>
            </a:extLst>
          </p:cNvPr>
          <p:cNvSpPr txBox="1">
            <a:spLocks/>
          </p:cNvSpPr>
          <p:nvPr/>
        </p:nvSpPr>
        <p:spPr>
          <a:xfrm>
            <a:off x="1358943" y="2373957"/>
            <a:ext cx="9744927" cy="5696368"/>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מחסור במידע אובייקטיבי, אמין, שקוף ונגיש לצעירים על המוסדות האקדמיים והטכנולוגיים בארץ. </a:t>
            </a:r>
          </a:p>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הבטחות מוסדות הלימודים הנודעות לאופציות התעסוקה בסוף התואר.  </a:t>
            </a:r>
          </a:p>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בחירה בתחומים פופולריים כגון, עריכת דין, מנהל עסקים וראיית חשבון, הנתפסים כמקצועות יוקרתיים ומשתלמים. </a:t>
            </a:r>
          </a:p>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היצע יותר ביקוש – המכללות הפרטיות מציעות תמהיל לא מאוזן של תחומי לימוד ותורמות להצפה במקצועות הנ"ל. </a:t>
            </a:r>
          </a:p>
          <a:p>
            <a:pPr marL="457200" indent="-457200" algn="just" rtl="1">
              <a:lnSpc>
                <a:spcPct val="150000"/>
              </a:lnSpc>
              <a:spcAft>
                <a:spcPts val="1200"/>
              </a:spcAft>
              <a:buFont typeface="Wingdings" panose="05000000000000000000" pitchFamily="2" charset="2"/>
              <a:buChar char="§"/>
            </a:pPr>
            <a:r>
              <a:rPr lang="he-IL" sz="2400" kern="0" dirty="0">
                <a:solidFill>
                  <a:schemeClr val="tx1"/>
                </a:solidFill>
                <a:latin typeface="Open Sans Hebrew" panose="00000500000000000000" pitchFamily="2" charset="-79"/>
                <a:cs typeface="Open Sans Hebrew" panose="00000500000000000000" pitchFamily="2" charset="-79"/>
              </a:rPr>
              <a:t>ואקום של חוסר במידע, חוסר בקשרים חברתיים-מקצועיים והון חברתי.  </a:t>
            </a:r>
          </a:p>
          <a:p>
            <a:pPr marL="342900" indent="-342900" algn="just" rtl="1">
              <a:lnSpc>
                <a:spcPct val="150000"/>
              </a:lnSpc>
              <a:spcAft>
                <a:spcPts val="1200"/>
              </a:spcAft>
              <a:buFont typeface="Wingdings" panose="05000000000000000000" pitchFamily="2" charset="2"/>
              <a:buChar char="§"/>
            </a:pPr>
            <a:endParaRPr lang="he-IL" sz="2400" kern="0" dirty="0">
              <a:solidFill>
                <a:schemeClr val="tx1"/>
              </a:solidFill>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344653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8</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465708" y="1004544"/>
            <a:ext cx="9872013" cy="615553"/>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4000" b="1" dirty="0">
                <a:cs typeface="News_75" panose="00000500000000000000" pitchFamily="50" charset="-79"/>
              </a:rPr>
              <a:t>פערי מידע </a:t>
            </a:r>
            <a:endParaRPr lang="he-IL" sz="4000" b="1" kern="0" dirty="0">
              <a:solidFill>
                <a:srgbClr val="5AE6DC"/>
              </a:solidFill>
              <a:latin typeface="News_75" panose="00000500000000000000" pitchFamily="50" charset="-79"/>
              <a:cs typeface="News_75" panose="00000500000000000000"/>
            </a:endParaRPr>
          </a:p>
        </p:txBody>
      </p:sp>
      <p:pic>
        <p:nvPicPr>
          <p:cNvPr id="10" name="Shape 145">
            <a:extLst>
              <a:ext uri="{FF2B5EF4-FFF2-40B4-BE49-F238E27FC236}">
                <a16:creationId xmlns:a16="http://schemas.microsoft.com/office/drawing/2014/main" id="{BC6ADE4C-523B-455F-8249-3A5BC4C68685}"/>
              </a:ext>
            </a:extLst>
          </p:cNvPr>
          <p:cNvPicPr preferRelativeResize="0"/>
          <p:nvPr/>
        </p:nvPicPr>
        <p:blipFill rotWithShape="1">
          <a:blip r:embed="rId4">
            <a:alphaModFix/>
          </a:blip>
          <a:srcRect/>
          <a:stretch/>
        </p:blipFill>
        <p:spPr>
          <a:xfrm>
            <a:off x="1625600" y="2362200"/>
            <a:ext cx="9553575" cy="6858000"/>
          </a:xfrm>
          <a:prstGeom prst="rect">
            <a:avLst/>
          </a:prstGeom>
          <a:noFill/>
          <a:ln>
            <a:noFill/>
          </a:ln>
        </p:spPr>
      </p:pic>
    </p:spTree>
    <p:extLst>
      <p:ext uri="{BB962C8B-B14F-4D97-AF65-F5344CB8AC3E}">
        <p14:creationId xmlns:p14="http://schemas.microsoft.com/office/powerpoint/2010/main" val="56648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337721" y="8277783"/>
            <a:ext cx="1651635" cy="710565"/>
          </a:xfrm>
          <a:custGeom>
            <a:avLst/>
            <a:gdLst/>
            <a:ahLst/>
            <a:cxnLst/>
            <a:rect l="l" t="t" r="r" b="b"/>
            <a:pathLst>
              <a:path w="1651634" h="710565">
                <a:moveTo>
                  <a:pt x="0" y="710247"/>
                </a:moveTo>
                <a:lnTo>
                  <a:pt x="1651584" y="710247"/>
                </a:lnTo>
                <a:lnTo>
                  <a:pt x="1651584" y="0"/>
                </a:lnTo>
                <a:lnTo>
                  <a:pt x="0" y="0"/>
                </a:lnTo>
                <a:lnTo>
                  <a:pt x="0" y="710247"/>
                </a:lnTo>
                <a:close/>
              </a:path>
            </a:pathLst>
          </a:custGeom>
          <a:solidFill>
            <a:srgbClr val="5AE6DC"/>
          </a:solidFill>
        </p:spPr>
        <p:txBody>
          <a:bodyPr wrap="square" lIns="0" tIns="0" rIns="0" bIns="0" rtlCol="0"/>
          <a:lstStyle/>
          <a:p>
            <a:endParaRPr/>
          </a:p>
        </p:txBody>
      </p:sp>
      <p:sp>
        <p:nvSpPr>
          <p:cNvPr id="94" name="object 94"/>
          <p:cNvSpPr txBox="1">
            <a:spLocks noGrp="1"/>
          </p:cNvSpPr>
          <p:nvPr>
            <p:ph type="sldNum" sz="quarter" idx="7"/>
          </p:nvPr>
        </p:nvSpPr>
        <p:spPr>
          <a:xfrm>
            <a:off x="11786171" y="8394539"/>
            <a:ext cx="914400" cy="637610"/>
          </a:xfrm>
          <a:prstGeom prst="rect">
            <a:avLst/>
          </a:prstGeom>
        </p:spPr>
        <p:txBody>
          <a:bodyPr vert="horz" wrap="square" lIns="0" tIns="0" rIns="0" bIns="0" rtlCol="0">
            <a:spAutoFit/>
          </a:bodyPr>
          <a:lstStyle/>
          <a:p>
            <a:pPr marL="12700">
              <a:lnSpc>
                <a:spcPts val="4925"/>
              </a:lnSpc>
            </a:pPr>
            <a:r>
              <a:rPr spc="305" dirty="0">
                <a:latin typeface="News_75" panose="00000500000000000000" pitchFamily="50" charset="-79"/>
                <a:cs typeface="News_75" panose="00000500000000000000" pitchFamily="50" charset="-79"/>
              </a:rPr>
              <a:t>#</a:t>
            </a:r>
            <a:fld id="{81D60167-4931-47E6-BA6A-407CBD079E47}" type="slidenum">
              <a:rPr spc="305" dirty="0">
                <a:latin typeface="News_75" panose="00000500000000000000" pitchFamily="50" charset="-79"/>
                <a:cs typeface="News_75" panose="00000500000000000000" pitchFamily="50" charset="-79"/>
              </a:rPr>
              <a:t>9</a:t>
            </a:fld>
            <a:endParaRPr spc="305" dirty="0">
              <a:latin typeface="News_75" panose="00000500000000000000" pitchFamily="50" charset="-79"/>
              <a:cs typeface="News_75" panose="00000500000000000000" pitchFamily="50" charset="-79"/>
            </a:endParaRPr>
          </a:p>
        </p:txBody>
      </p:sp>
      <p:pic>
        <p:nvPicPr>
          <p:cNvPr id="96" name="תמונה 95">
            <a:extLst>
              <a:ext uri="{FF2B5EF4-FFF2-40B4-BE49-F238E27FC236}">
                <a16:creationId xmlns:a16="http://schemas.microsoft.com/office/drawing/2014/main" id="{18FB4759-94A8-4188-B1C5-47F1DE3E5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635" y="228600"/>
            <a:ext cx="1489936" cy="1066800"/>
          </a:xfrm>
          <a:prstGeom prst="rect">
            <a:avLst/>
          </a:prstGeom>
        </p:spPr>
      </p:pic>
      <p:sp>
        <p:nvSpPr>
          <p:cNvPr id="2" name="מלבן 1">
            <a:extLst>
              <a:ext uri="{FF2B5EF4-FFF2-40B4-BE49-F238E27FC236}">
                <a16:creationId xmlns:a16="http://schemas.microsoft.com/office/drawing/2014/main" id="{2C346676-7420-4017-B515-7751718DFD9A}"/>
              </a:ext>
            </a:extLst>
          </p:cNvPr>
          <p:cNvSpPr/>
          <p:nvPr/>
        </p:nvSpPr>
        <p:spPr>
          <a:xfrm>
            <a:off x="-26580" y="91646"/>
            <a:ext cx="10896600" cy="937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5" name="מלבן 94">
            <a:extLst>
              <a:ext uri="{FF2B5EF4-FFF2-40B4-BE49-F238E27FC236}">
                <a16:creationId xmlns:a16="http://schemas.microsoft.com/office/drawing/2014/main" id="{CBA8F775-CC84-4424-935C-84F637002150}"/>
              </a:ext>
            </a:extLst>
          </p:cNvPr>
          <p:cNvSpPr/>
          <p:nvPr/>
        </p:nvSpPr>
        <p:spPr>
          <a:xfrm>
            <a:off x="9398000" y="3810000"/>
            <a:ext cx="2311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כותרת 42">
            <a:extLst>
              <a:ext uri="{FF2B5EF4-FFF2-40B4-BE49-F238E27FC236}">
                <a16:creationId xmlns:a16="http://schemas.microsoft.com/office/drawing/2014/main" id="{345445AD-0500-47DA-A89A-E461BEB23489}"/>
              </a:ext>
            </a:extLst>
          </p:cNvPr>
          <p:cNvSpPr txBox="1">
            <a:spLocks/>
          </p:cNvSpPr>
          <p:nvPr/>
        </p:nvSpPr>
        <p:spPr>
          <a:xfrm>
            <a:off x="1465708" y="1004544"/>
            <a:ext cx="9872013" cy="615553"/>
          </a:xfrm>
          <a:prstGeom prst="rect">
            <a:avLst/>
          </a:prstGeom>
        </p:spPr>
        <p:txBody>
          <a:bodyPr wrap="square" lIns="0" tIns="0" rIns="0" bIns="0">
            <a:spAutoFit/>
          </a:bodyPr>
          <a:lstStyle>
            <a:lvl1pPr>
              <a:defRPr sz="9550" b="0" i="0">
                <a:solidFill>
                  <a:srgbClr val="2C144F"/>
                </a:solidFill>
                <a:latin typeface="Arial"/>
                <a:ea typeface="+mj-ea"/>
                <a:cs typeface="Arial"/>
              </a:defRPr>
            </a:lvl1pPr>
          </a:lstStyle>
          <a:p>
            <a:pPr algn="ctr">
              <a:spcAft>
                <a:spcPts val="600"/>
              </a:spcAft>
            </a:pPr>
            <a:r>
              <a:rPr lang="he-IL" sz="4000" b="1" dirty="0">
                <a:cs typeface="News_75" panose="00000500000000000000" pitchFamily="50" charset="-79"/>
              </a:rPr>
              <a:t>פערי מידע </a:t>
            </a:r>
            <a:endParaRPr lang="he-IL" sz="4000" b="1" kern="0" dirty="0">
              <a:solidFill>
                <a:srgbClr val="5AE6DC"/>
              </a:solidFill>
              <a:latin typeface="News_75" panose="00000500000000000000" pitchFamily="50" charset="-79"/>
              <a:cs typeface="News_75" panose="00000500000000000000"/>
            </a:endParaRPr>
          </a:p>
        </p:txBody>
      </p:sp>
      <p:pic>
        <p:nvPicPr>
          <p:cNvPr id="9" name="Shape 155">
            <a:extLst>
              <a:ext uri="{FF2B5EF4-FFF2-40B4-BE49-F238E27FC236}">
                <a16:creationId xmlns:a16="http://schemas.microsoft.com/office/drawing/2014/main" id="{B37F9EBC-4707-4192-AB07-DD46E2979885}"/>
              </a:ext>
            </a:extLst>
          </p:cNvPr>
          <p:cNvPicPr preferRelativeResize="0"/>
          <p:nvPr/>
        </p:nvPicPr>
        <p:blipFill rotWithShape="1">
          <a:blip r:embed="rId4">
            <a:alphaModFix/>
          </a:blip>
          <a:srcRect/>
          <a:stretch/>
        </p:blipFill>
        <p:spPr>
          <a:xfrm>
            <a:off x="1898059" y="2396041"/>
            <a:ext cx="9215437" cy="7010400"/>
          </a:xfrm>
          <a:prstGeom prst="rect">
            <a:avLst/>
          </a:prstGeom>
          <a:noFill/>
          <a:ln>
            <a:noFill/>
          </a:ln>
        </p:spPr>
      </p:pic>
    </p:spTree>
    <p:extLst>
      <p:ext uri="{BB962C8B-B14F-4D97-AF65-F5344CB8AC3E}">
        <p14:creationId xmlns:p14="http://schemas.microsoft.com/office/powerpoint/2010/main" val="1065179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8563</TotalTime>
  <Words>550</Words>
  <Application>Microsoft Office PowerPoint</Application>
  <PresentationFormat>מותאם אישית</PresentationFormat>
  <Paragraphs>104</Paragraphs>
  <Slides>17</Slides>
  <Notes>16</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17</vt:i4>
      </vt:variant>
    </vt:vector>
  </HeadingPairs>
  <TitlesOfParts>
    <vt:vector size="25" baseType="lpstr">
      <vt:lpstr>Arial</vt:lpstr>
      <vt:lpstr>Calibri</vt:lpstr>
      <vt:lpstr>Heebo ExtraBold</vt:lpstr>
      <vt:lpstr>News_75</vt:lpstr>
      <vt:lpstr>Open Sans Hebrew</vt:lpstr>
      <vt:lpstr>Tahoma</vt:lpstr>
      <vt:lpstr>Wingdings</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1641-1002-7 ppt template</dc:title>
  <dc:creator>מעין</dc:creator>
  <cp:lastModifiedBy>מעין</cp:lastModifiedBy>
  <cp:revision>219</cp:revision>
  <dcterms:created xsi:type="dcterms:W3CDTF">2017-10-25T11:08:43Z</dcterms:created>
  <dcterms:modified xsi:type="dcterms:W3CDTF">2018-08-09T07:24:45Z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2017-10-24T00:00:00Z</vt:filetime>
  </property>
  <property fmtid="{D5CDD505-2E9C-101B-9397-08002B2CF9AE}" pid="3" name="Creator">
    <vt:lpwstr>Adobe Illustrator CC 2017 (Macintosh)</vt:lpwstr>
  </property>
  <property fmtid="{D5CDD505-2E9C-101B-9397-08002B2CF9AE}" pid="4" name="LastSaved">
    <vt:filetime>2017-10-25T00:00:00Z</vt:filetime>
  </property>
</Properties>
</file>