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3"/>
  </p:notesMasterIdLst>
  <p:sldIdLst>
    <p:sldId id="266" r:id="rId5"/>
    <p:sldId id="256" r:id="rId6"/>
    <p:sldId id="259" r:id="rId7"/>
    <p:sldId id="257" r:id="rId8"/>
    <p:sldId id="274" r:id="rId9"/>
    <p:sldId id="260" r:id="rId10"/>
    <p:sldId id="258" r:id="rId11"/>
    <p:sldId id="275" r:id="rId12"/>
    <p:sldId id="276" r:id="rId13"/>
    <p:sldId id="264" r:id="rId14"/>
    <p:sldId id="263" r:id="rId15"/>
    <p:sldId id="277" r:id="rId16"/>
    <p:sldId id="265" r:id="rId17"/>
    <p:sldId id="293" r:id="rId18"/>
    <p:sldId id="279" r:id="rId19"/>
    <p:sldId id="294" r:id="rId20"/>
    <p:sldId id="278" r:id="rId21"/>
    <p:sldId id="280" r:id="rId22"/>
    <p:sldId id="281" r:id="rId23"/>
    <p:sldId id="267" r:id="rId24"/>
    <p:sldId id="262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68" r:id="rId35"/>
    <p:sldId id="295" r:id="rId36"/>
    <p:sldId id="291" r:id="rId37"/>
    <p:sldId id="292" r:id="rId38"/>
    <p:sldId id="269" r:id="rId39"/>
    <p:sldId id="296" r:id="rId40"/>
    <p:sldId id="297" r:id="rId41"/>
    <p:sldId id="303" r:id="rId42"/>
    <p:sldId id="298" r:id="rId43"/>
    <p:sldId id="299" r:id="rId44"/>
    <p:sldId id="300" r:id="rId45"/>
    <p:sldId id="301" r:id="rId46"/>
    <p:sldId id="302" r:id="rId47"/>
    <p:sldId id="271" r:id="rId48"/>
    <p:sldId id="304" r:id="rId49"/>
    <p:sldId id="305" r:id="rId50"/>
    <p:sldId id="261" r:id="rId51"/>
    <p:sldId id="306" r:id="rId5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40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997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64" y="5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495;&#1493;&#1489;&#1512;&#1514;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x%20Benezra\Desktop\&#1491;&#1508;&#1493;&#1505;%20&#1492;&#1510;&#1489;&#1506;&#1492;%20-%20&#1489;&#1495;&#1497;&#1512;&#1493;&#1514;%20&#1502;&#1511;&#1493;&#1502;&#1497;&#1493;&#1514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x%20Benezra\Desktop\&#1488;&#1495;&#1493;&#1494;&#1497;%20&#1492;&#1510;&#1489;&#1506;&#1492;%20&#1489;&#1508;&#1512;&#1497;&#1497;&#1502;&#1512;&#1497;&#1494;%20-%20&#1502;&#1508;&#1500;&#1490;&#1493;&#151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x%20Benezra\Desktop\&#1488;&#1495;&#1493;&#1494;&#1497;%20&#1492;&#1510;&#1489;&#1506;&#1492;%20&#1489;&#1508;&#1512;&#1497;&#1497;&#1502;&#1512;&#1497;&#1494;%20-%20&#1502;&#1508;&#1500;&#1490;&#1493;&#1514;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0" b="1" i="0" u="none" strike="noStrike" kern="1200" spc="0" baseline="0">
                <a:solidFill>
                  <a:srgbClr val="3B409B"/>
                </a:solidFill>
                <a:latin typeface="+mn-lt"/>
                <a:ea typeface="+mn-ea"/>
                <a:cs typeface="+mn-cs"/>
              </a:defRPr>
            </a:pPr>
            <a:r>
              <a:rPr lang="he-IL" sz="1860" dirty="0">
                <a:solidFill>
                  <a:srgbClr val="3B409B"/>
                </a:solidFill>
              </a:rPr>
              <a:t>אחוזי הצבעה - בחירות כלליות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0" b="1" i="0" u="none" strike="noStrike" kern="1200" spc="0" baseline="0">
              <a:solidFill>
                <a:srgbClr val="3B409B"/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>
        <c:manualLayout>
          <c:layoutTarget val="inner"/>
          <c:xMode val="edge"/>
          <c:yMode val="edge"/>
          <c:x val="8.434470691163605E-2"/>
          <c:y val="0.16712962962962963"/>
          <c:w val="0.87954418197725281"/>
          <c:h val="0.67692366579177599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rgbClr val="C0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4.0395888013998252E-2"/>
                  <c:y val="-3.00579615048118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0B4-4039-BA00-49333FB83A23}"/>
                </c:ext>
              </c:extLst>
            </c:dLbl>
            <c:dLbl>
              <c:idx val="1"/>
              <c:layout>
                <c:manualLayout>
                  <c:x val="-4.8729221347331611E-2"/>
                  <c:y val="6.71642607174103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0B4-4039-BA00-49333FB83A23}"/>
                </c:ext>
              </c:extLst>
            </c:dLbl>
            <c:dLbl>
              <c:idx val="3"/>
              <c:layout>
                <c:manualLayout>
                  <c:x val="-4.5951443569553808E-2"/>
                  <c:y val="4.86457421988918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0B4-4039-BA00-49333FB83A23}"/>
                </c:ext>
              </c:extLst>
            </c:dLbl>
            <c:dLbl>
              <c:idx val="5"/>
              <c:layout>
                <c:manualLayout>
                  <c:x val="-4.8729221347331583E-2"/>
                  <c:y val="8.1053149606299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0B4-4039-BA00-49333FB83A23}"/>
                </c:ext>
              </c:extLst>
            </c:dLbl>
            <c:dLbl>
              <c:idx val="8"/>
              <c:layout>
                <c:manualLayout>
                  <c:x val="-4.5951443569553808E-2"/>
                  <c:y val="5.32753718285214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0B4-4039-BA00-49333FB83A23}"/>
                </c:ext>
              </c:extLst>
            </c:dLbl>
            <c:dLbl>
              <c:idx val="10"/>
              <c:layout>
                <c:manualLayout>
                  <c:x val="-4.3173665791776131E-2"/>
                  <c:y val="5.79050014581510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0B4-4039-BA00-49333FB83A23}"/>
                </c:ext>
              </c:extLst>
            </c:dLbl>
            <c:dLbl>
              <c:idx val="13"/>
              <c:layout>
                <c:manualLayout>
                  <c:x val="-2.9284776902887139E-2"/>
                  <c:y val="-6.709499854184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0B4-4039-BA00-49333FB83A23}"/>
                </c:ext>
              </c:extLst>
            </c:dLbl>
            <c:dLbl>
              <c:idx val="14"/>
              <c:layout>
                <c:manualLayout>
                  <c:x val="-1.5069991251093614E-3"/>
                  <c:y val="-3.46875911344415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0B4-4039-BA00-49333FB83A23}"/>
                </c:ext>
              </c:extLst>
            </c:dLbl>
            <c:dLbl>
              <c:idx val="15"/>
              <c:layout>
                <c:manualLayout>
                  <c:x val="-4.8729221347331687E-2"/>
                  <c:y val="6.25346310877806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0B4-4039-BA00-49333FB83A23}"/>
                </c:ext>
              </c:extLst>
            </c:dLbl>
            <c:dLbl>
              <c:idx val="17"/>
              <c:layout>
                <c:manualLayout>
                  <c:x val="-4.8729221347331583E-2"/>
                  <c:y val="4.40161125692620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0B4-4039-BA00-49333FB83A23}"/>
                </c:ext>
              </c:extLst>
            </c:dLbl>
            <c:dLbl>
              <c:idx val="19"/>
              <c:layout>
                <c:manualLayout>
                  <c:x val="-2.3729221347331582E-2"/>
                  <c:y val="4.40161125692621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0B4-4039-BA00-49333FB83A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004E8E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גיליון1!$C$2:$C$22</c:f>
              <c:strCache>
                <c:ptCount val="21"/>
                <c:pt idx="0">
                  <c:v>1949</c:v>
                </c:pt>
                <c:pt idx="1">
                  <c:v>1951</c:v>
                </c:pt>
                <c:pt idx="2">
                  <c:v>1955</c:v>
                </c:pt>
                <c:pt idx="3">
                  <c:v>1959</c:v>
                </c:pt>
                <c:pt idx="4">
                  <c:v>1961</c:v>
                </c:pt>
                <c:pt idx="5">
                  <c:v>1965</c:v>
                </c:pt>
                <c:pt idx="6">
                  <c:v>1969</c:v>
                </c:pt>
                <c:pt idx="7">
                  <c:v>1973</c:v>
                </c:pt>
                <c:pt idx="8">
                  <c:v>1977</c:v>
                </c:pt>
                <c:pt idx="9">
                  <c:v>1981</c:v>
                </c:pt>
                <c:pt idx="10">
                  <c:v>1984</c:v>
                </c:pt>
                <c:pt idx="11">
                  <c:v>1988</c:v>
                </c:pt>
                <c:pt idx="12">
                  <c:v>1992</c:v>
                </c:pt>
                <c:pt idx="13">
                  <c:v>1996</c:v>
                </c:pt>
                <c:pt idx="14">
                  <c:v>1999</c:v>
                </c:pt>
                <c:pt idx="15">
                  <c:v>2001</c:v>
                </c:pt>
                <c:pt idx="16">
                  <c:v>2003</c:v>
                </c:pt>
                <c:pt idx="17">
                  <c:v>2006</c:v>
                </c:pt>
                <c:pt idx="18">
                  <c:v>2009</c:v>
                </c:pt>
                <c:pt idx="19">
                  <c:v>2013</c:v>
                </c:pt>
                <c:pt idx="20">
                  <c:v>2015​</c:v>
                </c:pt>
              </c:strCache>
            </c:strRef>
          </c:cat>
          <c:val>
            <c:numRef>
              <c:f>גיליון1!$D$2:$D$22</c:f>
              <c:numCache>
                <c:formatCode>0.0</c:formatCode>
                <c:ptCount val="21"/>
                <c:pt idx="0">
                  <c:v>86.9</c:v>
                </c:pt>
                <c:pt idx="1">
                  <c:v>75.099999999999994</c:v>
                </c:pt>
                <c:pt idx="2">
                  <c:v>82.8</c:v>
                </c:pt>
                <c:pt idx="3">
                  <c:v>81.599999999999994</c:v>
                </c:pt>
                <c:pt idx="4">
                  <c:v>83</c:v>
                </c:pt>
                <c:pt idx="5">
                  <c:v>83</c:v>
                </c:pt>
                <c:pt idx="6">
                  <c:v>81.7</c:v>
                </c:pt>
                <c:pt idx="7">
                  <c:v>78.599999999999994</c:v>
                </c:pt>
                <c:pt idx="8">
                  <c:v>79.2</c:v>
                </c:pt>
                <c:pt idx="9">
                  <c:v>78.5</c:v>
                </c:pt>
                <c:pt idx="10">
                  <c:v>78.8</c:v>
                </c:pt>
                <c:pt idx="11">
                  <c:v>79.7</c:v>
                </c:pt>
                <c:pt idx="12">
                  <c:v>77.400000000000006</c:v>
                </c:pt>
                <c:pt idx="13">
                  <c:v>79.3</c:v>
                </c:pt>
                <c:pt idx="14">
                  <c:v>78.7</c:v>
                </c:pt>
                <c:pt idx="15">
                  <c:v>62.3</c:v>
                </c:pt>
                <c:pt idx="16">
                  <c:v>68.900000000000006</c:v>
                </c:pt>
                <c:pt idx="17">
                  <c:v>63.5</c:v>
                </c:pt>
                <c:pt idx="18">
                  <c:v>64.7</c:v>
                </c:pt>
                <c:pt idx="19">
                  <c:v>67.77</c:v>
                </c:pt>
                <c:pt idx="20">
                  <c:v>72.34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0B4-4039-BA00-49333FB83A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7145688"/>
        <c:axId val="417159792"/>
      </c:lineChart>
      <c:catAx>
        <c:axId val="417145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17159792"/>
        <c:crosses val="autoZero"/>
        <c:auto val="1"/>
        <c:lblAlgn val="ctr"/>
        <c:lblOffset val="100"/>
        <c:tickMarkSkip val="1"/>
        <c:noMultiLvlLbl val="0"/>
      </c:catAx>
      <c:valAx>
        <c:axId val="417159792"/>
        <c:scaling>
          <c:orientation val="minMax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17145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4E8E"/>
      </a:solidFill>
    </a:ln>
    <a:effectLst/>
  </c:spPr>
  <c:txPr>
    <a:bodyPr/>
    <a:lstStyle/>
    <a:p>
      <a:pPr>
        <a:defRPr b="1"/>
      </a:pPr>
      <a:endParaRPr lang="he-I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rgbClr val="3B409B"/>
                </a:solidFill>
                <a:latin typeface="+mn-lt"/>
                <a:ea typeface="+mn-ea"/>
                <a:cs typeface="+mn-cs"/>
              </a:defRPr>
            </a:pPr>
            <a:r>
              <a:rPr lang="he-IL" b="1" dirty="0">
                <a:solidFill>
                  <a:srgbClr val="3B409B"/>
                </a:solidFill>
              </a:rPr>
              <a:t>אחוזי הצבעה - בחירות מקומיות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rgbClr val="3B409B"/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B22848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4E8E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גיליון1!$B$4:$B$17</c:f>
              <c:numCache>
                <c:formatCode>General</c:formatCode>
                <c:ptCount val="14"/>
                <c:pt idx="0">
                  <c:v>1950</c:v>
                </c:pt>
                <c:pt idx="1">
                  <c:v>1955</c:v>
                </c:pt>
                <c:pt idx="2">
                  <c:v>1959</c:v>
                </c:pt>
                <c:pt idx="3">
                  <c:v>1965</c:v>
                </c:pt>
                <c:pt idx="4">
                  <c:v>1969</c:v>
                </c:pt>
                <c:pt idx="5">
                  <c:v>1973</c:v>
                </c:pt>
                <c:pt idx="6">
                  <c:v>1978</c:v>
                </c:pt>
                <c:pt idx="7">
                  <c:v>1983</c:v>
                </c:pt>
                <c:pt idx="8">
                  <c:v>1989</c:v>
                </c:pt>
                <c:pt idx="9">
                  <c:v>1993</c:v>
                </c:pt>
                <c:pt idx="10">
                  <c:v>1998</c:v>
                </c:pt>
                <c:pt idx="11">
                  <c:v>2003</c:v>
                </c:pt>
                <c:pt idx="12">
                  <c:v>2008</c:v>
                </c:pt>
                <c:pt idx="13">
                  <c:v>2013</c:v>
                </c:pt>
              </c:numCache>
            </c:numRef>
          </c:xVal>
          <c:yVal>
            <c:numRef>
              <c:f>גיליון1!$C$4:$C$17</c:f>
              <c:numCache>
                <c:formatCode>General</c:formatCode>
                <c:ptCount val="14"/>
                <c:pt idx="0">
                  <c:v>79.599999999999994</c:v>
                </c:pt>
                <c:pt idx="1">
                  <c:v>78.599999999999994</c:v>
                </c:pt>
                <c:pt idx="2">
                  <c:v>79</c:v>
                </c:pt>
                <c:pt idx="3">
                  <c:v>82.7</c:v>
                </c:pt>
                <c:pt idx="4">
                  <c:v>79</c:v>
                </c:pt>
                <c:pt idx="5">
                  <c:v>73</c:v>
                </c:pt>
                <c:pt idx="6">
                  <c:v>57.3</c:v>
                </c:pt>
                <c:pt idx="7">
                  <c:v>59.2</c:v>
                </c:pt>
                <c:pt idx="8">
                  <c:v>59.5</c:v>
                </c:pt>
                <c:pt idx="9">
                  <c:v>56.3</c:v>
                </c:pt>
                <c:pt idx="10">
                  <c:v>57.4</c:v>
                </c:pt>
                <c:pt idx="11">
                  <c:v>49.3</c:v>
                </c:pt>
                <c:pt idx="12">
                  <c:v>51.9</c:v>
                </c:pt>
                <c:pt idx="13">
                  <c:v>51.1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677-40CF-8AC9-5CC633EE8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8251984"/>
        <c:axId val="268251000"/>
      </c:scatterChart>
      <c:valAx>
        <c:axId val="268251984"/>
        <c:scaling>
          <c:orientation val="minMax"/>
          <c:max val="2017"/>
          <c:min val="1948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268251000"/>
        <c:crosses val="autoZero"/>
        <c:crossBetween val="midCat"/>
        <c:majorUnit val="5"/>
        <c:minorUnit val="5"/>
      </c:valAx>
      <c:valAx>
        <c:axId val="268251000"/>
        <c:scaling>
          <c:orientation val="minMax"/>
          <c:max val="90"/>
          <c:min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268251984"/>
        <c:crossesAt val="10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4E8E"/>
      </a:solidFill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spc="0" baseline="0">
                <a:solidFill>
                  <a:srgbClr val="3B409B"/>
                </a:solidFill>
                <a:latin typeface="+mn-lt"/>
                <a:ea typeface="+mn-ea"/>
                <a:cs typeface="+mn-cs"/>
              </a:defRPr>
            </a:pPr>
            <a:r>
              <a:rPr lang="he-IL" sz="1600" b="1">
                <a:solidFill>
                  <a:srgbClr val="3B409B"/>
                </a:solidFill>
              </a:rPr>
              <a:t>אחוזי הצבעה פריימריז - תומכי הליכוד</a:t>
            </a:r>
          </a:p>
        </c:rich>
      </c:tx>
      <c:layout>
        <c:manualLayout>
          <c:xMode val="edge"/>
          <c:yMode val="edge"/>
          <c:x val="0.15195822397200351"/>
          <c:y val="3.70370370370370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spc="0" baseline="0">
              <a:solidFill>
                <a:srgbClr val="3B409B"/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B22848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0118110236220495E-2"/>
                  <c:y val="-5.552092446777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E5-4942-AD73-382347CBE4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4E8E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גיליון1!$J$16:$J$23</c:f>
              <c:numCache>
                <c:formatCode>General</c:formatCode>
                <c:ptCount val="5"/>
                <c:pt idx="0">
                  <c:v>1992</c:v>
                </c:pt>
                <c:pt idx="1">
                  <c:v>1996</c:v>
                </c:pt>
                <c:pt idx="2">
                  <c:v>2009</c:v>
                </c:pt>
                <c:pt idx="3">
                  <c:v>2013</c:v>
                </c:pt>
                <c:pt idx="4">
                  <c:v>2015</c:v>
                </c:pt>
              </c:numCache>
            </c:numRef>
          </c:cat>
          <c:val>
            <c:numRef>
              <c:f>גיליון1!$M$16:$M$23</c:f>
              <c:numCache>
                <c:formatCode>0.0</c:formatCode>
                <c:ptCount val="5"/>
                <c:pt idx="0">
                  <c:v>22.265593209147628</c:v>
                </c:pt>
                <c:pt idx="1">
                  <c:v>11.911243274376758</c:v>
                </c:pt>
                <c:pt idx="2">
                  <c:v>6.6466955808486068</c:v>
                </c:pt>
                <c:pt idx="3">
                  <c:v>8.1755563664545399</c:v>
                </c:pt>
                <c:pt idx="4">
                  <c:v>5.3884279405078912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7E5-4942-AD73-382347CBE4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0046192"/>
        <c:axId val="360321584"/>
      </c:lineChart>
      <c:catAx>
        <c:axId val="42004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360321584"/>
        <c:crosses val="autoZero"/>
        <c:auto val="1"/>
        <c:lblAlgn val="ctr"/>
        <c:lblOffset val="100"/>
        <c:noMultiLvlLbl val="0"/>
      </c:catAx>
      <c:valAx>
        <c:axId val="36032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2004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4E8E"/>
      </a:solidFill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rgbClr val="3B409B"/>
                </a:solidFill>
                <a:latin typeface="+mn-lt"/>
                <a:ea typeface="+mn-ea"/>
                <a:cs typeface="+mn-cs"/>
              </a:defRPr>
            </a:pPr>
            <a:r>
              <a:rPr lang="he-IL" sz="1600" b="1">
                <a:solidFill>
                  <a:srgbClr val="3B409B"/>
                </a:solidFill>
              </a:rPr>
              <a:t>אחוזי הצבעה פריימריז - תומכי העבודה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rgbClr val="3B409B"/>
              </a:solidFill>
              <a:latin typeface="+mn-lt"/>
              <a:ea typeface="+mn-ea"/>
              <a:cs typeface="+mn-cs"/>
            </a:defRPr>
          </a:pPr>
          <a:endParaRPr lang="he-I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10"/>
            <c:spPr>
              <a:solidFill>
                <a:srgbClr val="B22848"/>
              </a:solidFill>
              <a:ln w="9525">
                <a:solidFill>
                  <a:srgbClr val="B22848"/>
                </a:solidFill>
              </a:ln>
              <a:effectLst/>
            </c:spPr>
          </c:marker>
          <c:dLbls>
            <c:dLbl>
              <c:idx val="1"/>
              <c:layout>
                <c:manualLayout>
                  <c:x val="-5.2708442694663168E-2"/>
                  <c:y val="8.79975940507436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BA-4534-8810-2E3C481D052D}"/>
                </c:ext>
              </c:extLst>
            </c:dLbl>
            <c:dLbl>
              <c:idx val="2"/>
              <c:layout>
                <c:manualLayout>
                  <c:x val="-3.6041776027996499E-2"/>
                  <c:y val="-6.94098133566637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BA-4534-8810-2E3C481D05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4E8E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גיליון1!$A$16:$A$23</c:f>
              <c:strCache>
                <c:ptCount val="7"/>
                <c:pt idx="0">
                  <c:v>1992</c:v>
                </c:pt>
                <c:pt idx="1">
                  <c:v>1996</c:v>
                </c:pt>
                <c:pt idx="2">
                  <c:v>2003</c:v>
                </c:pt>
                <c:pt idx="3">
                  <c:v>2006</c:v>
                </c:pt>
                <c:pt idx="4">
                  <c:v>2009</c:v>
                </c:pt>
                <c:pt idx="5">
                  <c:v>2013</c:v>
                </c:pt>
                <c:pt idx="6">
                  <c:v>2015</c:v>
                </c:pt>
              </c:strCache>
            </c:strRef>
          </c:cat>
          <c:val>
            <c:numRef>
              <c:f>גיליון1!$D$16:$D$23</c:f>
              <c:numCache>
                <c:formatCode>0.0</c:formatCode>
                <c:ptCount val="7"/>
                <c:pt idx="0">
                  <c:v>12.297504438636539</c:v>
                </c:pt>
                <c:pt idx="1">
                  <c:v>23.791162284531982</c:v>
                </c:pt>
                <c:pt idx="2">
                  <c:v>12.434339595283655</c:v>
                </c:pt>
                <c:pt idx="3">
                  <c:v>11.69855578089871</c:v>
                </c:pt>
                <c:pt idx="4">
                  <c:v>9.492087190206032</c:v>
                </c:pt>
                <c:pt idx="5">
                  <c:v>8.1058877436255834</c:v>
                </c:pt>
                <c:pt idx="6">
                  <c:v>3.6075964660383333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0BA-4534-8810-2E3C481D05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8895176"/>
        <c:axId val="418896160"/>
      </c:lineChart>
      <c:catAx>
        <c:axId val="418895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18896160"/>
        <c:crosses val="autoZero"/>
        <c:auto val="1"/>
        <c:lblAlgn val="ctr"/>
        <c:lblOffset val="100"/>
        <c:noMultiLvlLbl val="0"/>
      </c:catAx>
      <c:valAx>
        <c:axId val="418896160"/>
        <c:scaling>
          <c:orientation val="minMax"/>
          <c:max val="2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418895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4E8E"/>
      </a:solidFill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he-I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E62458B-681D-495A-859A-2DD89DC6A75F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6EB5BD7-3622-445F-BEA9-43792CE3059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6583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אתם לא לבד! הרוב המוחלט של הציבור מרגיש חוסר אמון במערכת הפוליטית ותחושת חוסר השפעה.</a:t>
            </a:r>
            <a:br>
              <a:rPr lang="en-US" dirty="0"/>
            </a:br>
            <a:br>
              <a:rPr lang="en-US" b="0" u="none" dirty="0"/>
            </a:b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7665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הבעיה היא שאנחנו נמצאים במעגל שלילי של חוסר מעורבות.</a:t>
            </a:r>
            <a:br>
              <a:rPr lang="en-US" dirty="0"/>
            </a:br>
            <a:br>
              <a:rPr lang="en-US" dirty="0"/>
            </a:br>
            <a:r>
              <a:rPr lang="he-IL" dirty="0"/>
              <a:t>כאשר אנחנו מרגישים </a:t>
            </a:r>
            <a:r>
              <a:rPr lang="he-IL" b="1" dirty="0"/>
              <a:t>חוסר </a:t>
            </a:r>
            <a:r>
              <a:rPr lang="he-IL" b="0" dirty="0"/>
              <a:t>באמון ובתחושת השפעה – אנחנו מעורבים פחות.</a:t>
            </a:r>
            <a:br>
              <a:rPr lang="en-US" b="0" dirty="0"/>
            </a:br>
            <a:br>
              <a:rPr lang="en-US" dirty="0"/>
            </a:br>
            <a:r>
              <a:rPr lang="he-IL" dirty="0"/>
              <a:t>כאשר אנחנו מעורבים פחות, הכוח הפוליטי שלנו נלקח על ידי בעלי אינטרס. לא רק שלנבחרי הציבור אין תמריץ לעבוד בשבילנו, בעלי האינטרס משתמשים ב-''שטח ההפקר'' כדי לקדם את האינטרסים שלהם -&gt; מה שגורם לנו לבעיות חברתיות וכלכליות כמו תחבורה ציבורית לא מספיק טובה, סביבה יותר מזוהמת, יוקר מחייה גבוה ועוד.</a:t>
            </a:r>
            <a:br>
              <a:rPr lang="en-US" dirty="0"/>
            </a:br>
            <a:br>
              <a:rPr lang="en-US" dirty="0"/>
            </a:br>
            <a:r>
              <a:rPr lang="he-IL" dirty="0"/>
              <a:t>בעיות אלו גורמות לנו להשקיע בלסגור את החודש, וגורמות לנו להרגיש שלא משנה מה נעשה תמיד נדפק, ולכן מובילות לפחות מעורבות.</a:t>
            </a:r>
            <a:br>
              <a:rPr lang="en-US" dirty="0"/>
            </a:br>
            <a:br>
              <a:rPr lang="en-US" dirty="0"/>
            </a:br>
            <a:r>
              <a:rPr lang="he-IL" dirty="0"/>
              <a:t>מה שמוביל לחוסר אמון ותחושת השפעה – </a:t>
            </a:r>
            <a:r>
              <a:rPr lang="he-IL" b="1" dirty="0"/>
              <a:t>כי אי אפשר להשפיע כשאתה לא במשחק.</a:t>
            </a:r>
            <a:br>
              <a:rPr lang="en-US" b="0" dirty="0"/>
            </a:br>
            <a:br>
              <a:rPr lang="en-US" b="0" dirty="0"/>
            </a:br>
            <a:r>
              <a:rPr lang="he-IL" b="0" dirty="0"/>
              <a:t>וכך זה נמשך שוב ושוב – אנחנו חייבים לשבור את המעגל הזה לפני שיהיה מאוחר מידי (כלומר לפני שכבר נהיה כל כך אדישים ולא מעורבים שהמדינה תנוהל רק על ידי עסקנים מעורבים).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01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 latinLnBrk="0"/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לפני שממשיכים למעורבות אזרחית, אני רוצה שניה להדגיש למה המצב הזה כל כך בעייתי!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המצב פה לא רע בכלל! מבחינת מדדי אושר מדינת ישראל מדורגת בטופ העולמי.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אבל יכול להיות פה כל כך הרבה יותר טוב ולכן צריך להיות אכפת לנו.. בואו נבין איך יכול להיות לנו יותר טוב – ונדבר על כלכלת ישראל.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488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/>
              <a:t>נתחיל בלדבר על כלכלת ישראל – אז שתדעו, כלכלת ישראל מבחינת מאקרו כלכלה נמצאת במצב מאוד טוב – אולי הכי טוב בהיסטוריה של המדינה. איפה זה מתבטא:</a:t>
            </a:r>
            <a:br>
              <a:rPr lang="en-US" b="0" dirty="0"/>
            </a:br>
            <a:br>
              <a:rPr lang="en-US" b="0" dirty="0"/>
            </a:br>
            <a:r>
              <a:rPr lang="he-IL" b="0" dirty="0"/>
              <a:t>1. תוצר מקומי גולמי – הדרך למדוד ולהשוות בין כלכלות שונות: ישראל במקום ה26 מתוך 50 המדינות החזקות כלכלית, לא רע.</a:t>
            </a:r>
            <a:br>
              <a:rPr lang="en-US" b="0" dirty="0"/>
            </a:br>
            <a:br>
              <a:rPr lang="en-US" b="0" dirty="0"/>
            </a:br>
            <a:r>
              <a:rPr lang="he-IL" b="0" dirty="0"/>
              <a:t>2. צמיחה כלכלית – מדינת ישראל מקום 6 מכל המדינות ב</a:t>
            </a:r>
            <a:r>
              <a:rPr lang="en-US" b="0" dirty="0"/>
              <a:t>OECD</a:t>
            </a:r>
            <a:r>
              <a:rPr lang="he-IL" b="0" dirty="0"/>
              <a:t>, ארגון המדינות המפותחות. יותר מכך, יש צמיחה חיובית כבר 13 שנים ברצף!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he-IL" b="1" dirty="0"/>
              <a:t>מקורות-</a:t>
            </a:r>
            <a:br>
              <a:rPr lang="en-US" b="1" dirty="0"/>
            </a:br>
            <a:r>
              <a:rPr lang="he-IL" b="0" dirty="0"/>
              <a:t>אתר ה-</a:t>
            </a:r>
            <a:r>
              <a:rPr lang="en-US" b="0" dirty="0"/>
              <a:t>OECD</a:t>
            </a:r>
            <a:r>
              <a:rPr lang="he-IL" b="0" dirty="0"/>
              <a:t>: </a:t>
            </a:r>
            <a:r>
              <a:rPr lang="en-US" b="0" dirty="0"/>
              <a:t>https://data.oecd.org/</a:t>
            </a:r>
            <a:br>
              <a:rPr lang="en-US" b="0" dirty="0"/>
            </a:br>
            <a:r>
              <a:rPr lang="he-IL" b="0" dirty="0"/>
              <a:t>צמיחה: </a:t>
            </a:r>
            <a:r>
              <a:rPr lang="en-US" b="0" dirty="0"/>
              <a:t>http://www.ynet.co.il/articles/0,7340,L-4953682,00.html</a:t>
            </a:r>
            <a:endParaRPr lang="he-IL" b="1" dirty="0"/>
          </a:p>
          <a:p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06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/>
              <a:t>שיעורי אבטלה: מהקטנים בעולם – מדד טוב לחוסן הכלכלי.</a:t>
            </a:r>
            <a:br>
              <a:rPr lang="en-US" b="0" dirty="0"/>
            </a:br>
            <a:br>
              <a:rPr lang="en-US" b="0" dirty="0"/>
            </a:br>
            <a:r>
              <a:rPr lang="he-IL" b="0" dirty="0"/>
              <a:t>יחס חוב תוצר:</a:t>
            </a:r>
            <a:r>
              <a:rPr lang="en-US" b="0" dirty="0"/>
              <a:t> </a:t>
            </a:r>
            <a:r>
              <a:rPr lang="he-IL" b="0" dirty="0"/>
              <a:t>כמה כסף המדינה חייבת ביחס לכמה היא מייצרת בשנה. אנחנו כבר 10 שנים במגמת ירידה ונמצאים כעט ב60.5 אחוז! הכי נמוך בהיסטוריה.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he-IL" b="1" dirty="0"/>
              <a:t>מקורות-</a:t>
            </a:r>
            <a:br>
              <a:rPr lang="en-US" b="1" dirty="0"/>
            </a:br>
            <a:r>
              <a:rPr lang="he-IL" b="0" dirty="0"/>
              <a:t>אתר ה-</a:t>
            </a:r>
            <a:r>
              <a:rPr lang="en-US" b="0" dirty="0"/>
              <a:t>OECD</a:t>
            </a:r>
            <a:r>
              <a:rPr lang="he-IL" b="0" dirty="0"/>
              <a:t>: </a:t>
            </a:r>
            <a:r>
              <a:rPr lang="en-US" b="0" dirty="0"/>
              <a:t>https://data.oecd.org/</a:t>
            </a:r>
            <a:endParaRPr lang="he-IL" b="1" dirty="0"/>
          </a:p>
          <a:p>
            <a:r>
              <a:rPr lang="he-IL" b="0" dirty="0"/>
              <a:t>החוב של המדינה קטן: </a:t>
            </a:r>
            <a:r>
              <a:rPr lang="en-US" b="0" dirty="0"/>
              <a:t>http://www.davar1.co.il/71701/</a:t>
            </a: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568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dirty="0"/>
              <a:t>אז אנחנו רואים שלפי המדדים הכלכליים המרכזיים, מדינת ישראל במצב מעולה!</a:t>
            </a:r>
            <a:br>
              <a:rPr lang="en-US" b="0" dirty="0"/>
            </a:br>
            <a:br>
              <a:rPr lang="en-US" b="0" dirty="0"/>
            </a:br>
            <a:r>
              <a:rPr lang="he-IL" b="0" dirty="0"/>
              <a:t>האם הצמיחה והחוזק של הכלכלה הישראלית מגיעה לאזרחים?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2257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b="0" dirty="0"/>
              <a:t>שעות עבודה – אנחנו עובדים הרבה, המדינה התשיעית בכמות שעות העבודה השנתיות.</a:t>
            </a:r>
            <a:br>
              <a:rPr lang="en-US" b="0" dirty="0"/>
            </a:br>
            <a:br>
              <a:rPr lang="en-US" b="0" dirty="0"/>
            </a:br>
            <a:r>
              <a:rPr lang="he-IL" b="0" dirty="0"/>
              <a:t>שיעורי עוני – מקום אחרון!!! מקום אחרון באחוז עוני.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he-IL" b="1" dirty="0"/>
              <a:t>מקורות</a:t>
            </a:r>
            <a:r>
              <a:rPr lang="en-US" b="1" dirty="0"/>
              <a:t>-</a:t>
            </a:r>
            <a:br>
              <a:rPr lang="en-US" b="1" dirty="0"/>
            </a:br>
            <a:r>
              <a:rPr lang="he-IL" b="0" dirty="0"/>
              <a:t>אתר ה-</a:t>
            </a:r>
            <a:r>
              <a:rPr lang="en-US" b="0" dirty="0"/>
              <a:t>OECD</a:t>
            </a:r>
            <a:r>
              <a:rPr lang="he-IL" b="0" dirty="0"/>
              <a:t>: </a:t>
            </a:r>
            <a:r>
              <a:rPr lang="en-US" b="0" dirty="0"/>
              <a:t>https://data.oecd.org/</a:t>
            </a:r>
            <a:endParaRPr lang="he-IL" b="1" dirty="0"/>
          </a:p>
          <a:p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084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dirty="0"/>
              <a:t>שכר ממוצע שנתי – אנחנו נמצאים במקום ה23 מתוך 35 המדינות של ה-</a:t>
            </a:r>
            <a:r>
              <a:rPr lang="en-US" b="0" dirty="0" err="1"/>
              <a:t>oecd</a:t>
            </a:r>
            <a:br>
              <a:rPr lang="en-US" b="0" dirty="0"/>
            </a:br>
            <a:br>
              <a:rPr lang="en-US" b="0" dirty="0"/>
            </a:br>
            <a:r>
              <a:rPr lang="he-IL" b="0" dirty="0"/>
              <a:t>רמת מחירים – אנחנו המדינה העשירית הכי יקרה.</a:t>
            </a:r>
            <a:br>
              <a:rPr lang="en-US" b="0" dirty="0"/>
            </a:br>
            <a:br>
              <a:rPr lang="en-US" b="0" dirty="0"/>
            </a:br>
            <a:r>
              <a:rPr lang="he-IL" b="0" dirty="0"/>
              <a:t>בעייתי..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he-IL" b="1" dirty="0"/>
              <a:t>מקורות-</a:t>
            </a:r>
            <a:br>
              <a:rPr lang="en-US" b="1" dirty="0"/>
            </a:br>
            <a:r>
              <a:rPr lang="he-IL" b="0" dirty="0"/>
              <a:t>אתר ה-</a:t>
            </a:r>
            <a:r>
              <a:rPr lang="en-US" b="0" dirty="0"/>
              <a:t>OECD</a:t>
            </a:r>
            <a:r>
              <a:rPr lang="he-IL" b="0" dirty="0"/>
              <a:t>: </a:t>
            </a:r>
            <a:r>
              <a:rPr lang="en-US" b="0" dirty="0"/>
              <a:t>https://data.oecd.org/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9291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dirty="0"/>
              <a:t>מחירי </a:t>
            </a:r>
            <a:r>
              <a:rPr lang="he-IL" b="0" dirty="0" err="1"/>
              <a:t>הנדל''ן</a:t>
            </a:r>
            <a:r>
              <a:rPr lang="he-IL" b="0" dirty="0"/>
              <a:t> – עלו הכי הרבה בעולם בעשור האחרון!! תראו איזו עלייה מוגזמת ביחס למדינות אחרות.</a:t>
            </a:r>
            <a:br>
              <a:rPr lang="en-US" b="0" dirty="0"/>
            </a:br>
            <a:br>
              <a:rPr lang="en-US" b="0" dirty="0"/>
            </a:br>
            <a:r>
              <a:rPr lang="he-IL" b="0" dirty="0"/>
              <a:t>חוב משקי בית – אפשר לראות שכאשר החוב של המדינה יורד זה קורה בתיאום עם כך שהחוב של הציבור עצמו עולה!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he-IL" b="1" dirty="0"/>
              <a:t>מקורות-</a:t>
            </a:r>
            <a:br>
              <a:rPr lang="en-US" b="1" dirty="0"/>
            </a:br>
            <a:r>
              <a:rPr lang="he-IL" b="0" dirty="0"/>
              <a:t>חוב – כלים שלובים: </a:t>
            </a:r>
            <a:r>
              <a:rPr lang="en-US" b="0" dirty="0"/>
              <a:t>http://www.davar1.co.il/73895/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196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0" dirty="0"/>
              <a:t>ניתן לראות שלמרות שכלכלת ישראל נהנית מצמיחה וחוסן כלכלי יפה מאוד, הציבור לא מרגיש את כל זה בכיס שלו – ולהפך בהמון מדדים כלכליים כמו חוב, מחירים ועוני המצב רק הולך ומתדרדר. </a:t>
            </a:r>
            <a:br>
              <a:rPr lang="en-US" b="0" dirty="0"/>
            </a:br>
            <a:br>
              <a:rPr lang="en-US" b="0" dirty="0"/>
            </a:br>
            <a:r>
              <a:rPr lang="he-IL" b="0" dirty="0"/>
              <a:t>פה מורגשת חוסר הגישה של הציבור לנבחרים שלו.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40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אז בואו נחשוב על מצב אחר, מה יקרה אם פתחתם את פנקס הבוחרים שלכם ואתם רואים 200 אלף ומתוכם 80 אחוז מצביעים?</a:t>
            </a:r>
            <a:br>
              <a:rPr lang="en-US" dirty="0"/>
            </a:br>
            <a:r>
              <a:rPr lang="he-IL" dirty="0"/>
              <a:t>אז קהל הבוחרים שלכם הוא 160 אלף איש, וקבוצות האינטרס מהוות רק רבע מחברי המפלגה? </a:t>
            </a:r>
            <a:br>
              <a:rPr lang="en-US" dirty="0"/>
            </a:br>
            <a:br>
              <a:rPr lang="en-US" dirty="0"/>
            </a:br>
            <a:r>
              <a:rPr lang="he-IL" dirty="0"/>
              <a:t>אתם מבינים שהכי נכון בשבילכם הוא ללכת לרצות את ''המתפקדים החופשיים''– הציבור. איך אתם מרצים ציבור שלם של אנשים שונים עם אינטרסים שונים?</a:t>
            </a:r>
            <a:br>
              <a:rPr lang="en-US" dirty="0"/>
            </a:br>
            <a:br>
              <a:rPr lang="en-US" dirty="0"/>
            </a:br>
            <a:r>
              <a:rPr lang="he-IL" b="0" dirty="0"/>
              <a:t>אתם הולכים ודואגים לאינטרס הציבורי הרחב – יוקר המחייה, תחבורה ציבורית, איכות סביבה ורפורמות בבנקאות/נמלים/חשמל.</a:t>
            </a:r>
            <a:br>
              <a:rPr lang="en-US" b="0" dirty="0"/>
            </a:br>
            <a:br>
              <a:rPr lang="en-US" b="1" dirty="0"/>
            </a:br>
            <a:r>
              <a:rPr lang="he-IL" b="1" dirty="0"/>
              <a:t>אנחנו רוצים לגרום לכך שכל נבחר ציבור יקום בבוקר וילך להילחם למען הציבור!! אנחנו לא צריכים נבחרי ציבור ''מושלמים'', אנחנו צריכים </a:t>
            </a:r>
            <a:r>
              <a:rPr lang="he-IL" b="1" dirty="0" err="1"/>
              <a:t>נחברי</a:t>
            </a:r>
            <a:r>
              <a:rPr lang="he-IL" b="1" dirty="0"/>
              <a:t> ציבור שהתמריץ שלהם הוא לעבוד בשבילנו.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44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בואו נדבר על נבחרי הציבור שלנו. 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כחברי כנסת, ראש ועדות וכמובן שרים – נבחרינו מקבלים החלטות משמעותיות וכבדות </a:t>
            </a:r>
            <a:r>
              <a:rPr lang="he-IL" sz="1200" b="1" dirty="0">
                <a:latin typeface="Fb Tolia" panose="02020503050405020304" pitchFamily="18" charset="-79"/>
                <a:cs typeface="Fb Tolia" panose="02020503050405020304" pitchFamily="18" charset="-79"/>
              </a:rPr>
              <a:t>בכל יום</a:t>
            </a:r>
            <a:r>
              <a:rPr lang="he-IL" sz="1200" b="0" dirty="0">
                <a:latin typeface="Fb Tolia" panose="02020503050405020304" pitchFamily="18" charset="-79"/>
                <a:cs typeface="Fb Tolia" panose="02020503050405020304" pitchFamily="18" charset="-79"/>
              </a:rPr>
              <a:t>. שמשפיעות עלינו ועל חיינו – למשל רפורמה בחינוך, החלטות על תחבורה ציבורית, שיעורי מיסים, מערכת הבריאות ועוד </a:t>
            </a:r>
            <a:r>
              <a:rPr lang="he-IL" sz="1200" b="0" dirty="0" err="1">
                <a:latin typeface="Fb Tolia" panose="02020503050405020304" pitchFamily="18" charset="-79"/>
                <a:cs typeface="Fb Tolia" panose="02020503050405020304" pitchFamily="18" charset="-79"/>
              </a:rPr>
              <a:t>ועוד</a:t>
            </a:r>
            <a:r>
              <a:rPr lang="he-IL" sz="1200" b="0" dirty="0">
                <a:latin typeface="Fb Tolia" panose="02020503050405020304" pitchFamily="18" charset="-79"/>
                <a:cs typeface="Fb Tolia" panose="02020503050405020304" pitchFamily="18" charset="-79"/>
              </a:rPr>
              <a:t> </a:t>
            </a:r>
            <a:r>
              <a:rPr lang="he-IL" sz="1200" b="0" dirty="0" err="1">
                <a:latin typeface="Fb Tolia" panose="02020503050405020304" pitchFamily="18" charset="-79"/>
                <a:cs typeface="Fb Tolia" panose="02020503050405020304" pitchFamily="18" charset="-79"/>
              </a:rPr>
              <a:t>ועוד</a:t>
            </a:r>
            <a:r>
              <a:rPr lang="he-IL" sz="1200" b="0" dirty="0">
                <a:latin typeface="Fb Tolia" panose="02020503050405020304" pitchFamily="18" charset="-79"/>
                <a:cs typeface="Fb Tolia" panose="02020503050405020304" pitchFamily="18" charset="-79"/>
              </a:rPr>
              <a:t>.</a:t>
            </a:r>
            <a:br>
              <a:rPr lang="en-US" sz="1200" b="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b="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b="0" dirty="0">
                <a:latin typeface="Fb Tolia" panose="02020503050405020304" pitchFamily="18" charset="-79"/>
                <a:cs typeface="Fb Tolia" panose="02020503050405020304" pitchFamily="18" charset="-79"/>
              </a:rPr>
              <a:t>דמיינו עכשיו שנבחרתם להיות נבחרי ציבור – ברמה האישית, יום אחרי הבחירות אתם מגיעים לכנסת ומתחילים לעבוד כדי להישאר בקריירה החדשה ולהתקדם בה – בדיוק כפי שכולנו עושים כשמתחילים קריירה.</a:t>
            </a:r>
            <a:br>
              <a:rPr lang="en-US" sz="1200" b="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b="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b="1" dirty="0">
                <a:latin typeface="Fb Tolia" panose="02020503050405020304" pitchFamily="18" charset="-79"/>
                <a:cs typeface="Fb Tolia" panose="02020503050405020304" pitchFamily="18" charset="-79"/>
              </a:rPr>
              <a:t>מי משפיע על האם נבחר ציבור יקודם או יפוטר?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1320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כאשר אנחנו, כציבור, נהיה מעורבים – נבחרי הציבור ילחמו אחד עם השני מי עושה יותר טוב לציבור – כי ככה הוא יבחר שוב ויתקדם.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נבחרי הציבור יעבדו בשבילנו וישפרו תחומים כמו: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חינוך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תחבורה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סביבה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תעסוקה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6204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עזבו רק את התחומים שנוכל לשפר היום, תחשבו על כך שההחלטות על תחומים עתידיים יהיו גם לטובת הציבור!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כלומר כשנדבר על: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רכבים אוטונומיים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בינה מלאכותית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אנרגיה מתחדשת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 err="1">
                <a:latin typeface="Fb Tolia" panose="02020503050405020304" pitchFamily="18" charset="-79"/>
                <a:cs typeface="Fb Tolia" panose="02020503050405020304" pitchFamily="18" charset="-79"/>
              </a:rPr>
              <a:t>וגלוביזציה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ההחלטות יתקבלו בהתאם לרצונות הציבור!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9796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701042" y="4415797"/>
            <a:ext cx="5608279" cy="4183392"/>
          </a:xfrm>
          <a:prstGeom prst="rect">
            <a:avLst/>
          </a:prstGeom>
          <a:noFill/>
          <a:ln>
            <a:noFill/>
          </a:ln>
        </p:spPr>
        <p:txBody>
          <a:bodyPr wrap="square" lIns="90392" tIns="45183" rIns="90392" bIns="45183" anchor="t" anchorCtr="0">
            <a:noAutofit/>
          </a:bodyPr>
          <a:lstStyle/>
          <a:p>
            <a:pPr marL="0" indent="0">
              <a:buClr>
                <a:schemeClr val="dk1"/>
              </a:buClr>
              <a:buSzPts val="300"/>
            </a:pPr>
            <a:r>
              <a:rPr lang="he-IL" dirty="0"/>
              <a:t>בבחינה – פרופ' דן בן-דויד,</a:t>
            </a:r>
            <a:r>
              <a:rPr lang="he-IL" baseline="0" dirty="0"/>
              <a:t> אלוף במיל יעקב </a:t>
            </a:r>
            <a:r>
              <a:rPr lang="he-IL" baseline="0" dirty="0" err="1"/>
              <a:t>עמידרור</a:t>
            </a:r>
            <a:r>
              <a:rPr lang="he-IL" baseline="0" dirty="0"/>
              <a:t>, מר יוחנן </a:t>
            </a:r>
            <a:r>
              <a:rPr lang="he-IL" baseline="0" dirty="0" err="1"/>
              <a:t>פלסנר</a:t>
            </a:r>
            <a:r>
              <a:rPr lang="he-IL" baseline="0" dirty="0"/>
              <a:t>, מר אורני </a:t>
            </a:r>
            <a:r>
              <a:rPr lang="he-IL" baseline="0" dirty="0" err="1"/>
              <a:t>פטרושקה</a:t>
            </a:r>
            <a:endParaRPr lang="he-IL" dirty="0"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1625" y="8829969"/>
            <a:ext cx="3037882" cy="464695"/>
          </a:xfrm>
          <a:prstGeom prst="rect">
            <a:avLst/>
          </a:prstGeom>
          <a:noFill/>
          <a:ln>
            <a:noFill/>
          </a:ln>
        </p:spPr>
        <p:txBody>
          <a:bodyPr wrap="square" lIns="90392" tIns="45183" rIns="90392" bIns="45183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Tx/>
                <a:buNone/>
                <a:tabLst/>
                <a:defRPr/>
              </a:pPr>
              <a:t>40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hdr" idx="3"/>
          </p:nvPr>
        </p:nvSpPr>
        <p:spPr>
          <a:xfrm>
            <a:off x="3972560" y="1"/>
            <a:ext cx="3037882" cy="466382"/>
          </a:xfrm>
          <a:prstGeom prst="rect">
            <a:avLst/>
          </a:prstGeom>
          <a:noFill/>
          <a:ln>
            <a:noFill/>
          </a:ln>
        </p:spPr>
        <p:txBody>
          <a:bodyPr wrap="square" lIns="90392" tIns="45183" rIns="90392" bIns="45183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type="dt" idx="10"/>
          </p:nvPr>
        </p:nvSpPr>
        <p:spPr>
          <a:xfrm>
            <a:off x="1624" y="1"/>
            <a:ext cx="3037882" cy="466382"/>
          </a:xfrm>
          <a:prstGeom prst="rect">
            <a:avLst/>
          </a:prstGeom>
          <a:noFill/>
          <a:ln>
            <a:noFill/>
          </a:ln>
        </p:spPr>
        <p:txBody>
          <a:bodyPr wrap="square" lIns="90392" tIns="45183" rIns="90392" bIns="45183" anchor="t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81E60A3B-4A9E-48A8-9755-35D1555F952B}" type="datetime1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8/8/2018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3765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701042" y="4415797"/>
            <a:ext cx="5608279" cy="4183392"/>
          </a:xfrm>
          <a:prstGeom prst="rect">
            <a:avLst/>
          </a:prstGeom>
          <a:noFill/>
          <a:ln>
            <a:noFill/>
          </a:ln>
        </p:spPr>
        <p:txBody>
          <a:bodyPr wrap="square" lIns="90392" tIns="45183" rIns="90392" bIns="45183" anchor="t" anchorCtr="0">
            <a:noAutofit/>
          </a:bodyPr>
          <a:lstStyle/>
          <a:p>
            <a:pPr marL="0" indent="0">
              <a:buClr>
                <a:schemeClr val="dk1"/>
              </a:buClr>
              <a:buSzPts val="300"/>
            </a:pPr>
            <a:r>
              <a:rPr lang="he-IL" dirty="0"/>
              <a:t>בבחינה – פרופ' דן בן-דויד,</a:t>
            </a:r>
            <a:r>
              <a:rPr lang="he-IL" baseline="0" dirty="0"/>
              <a:t> אלוף במיל יעקב </a:t>
            </a:r>
            <a:r>
              <a:rPr lang="he-IL" baseline="0" dirty="0" err="1"/>
              <a:t>עמידרור</a:t>
            </a:r>
            <a:r>
              <a:rPr lang="he-IL" baseline="0" dirty="0"/>
              <a:t>, מר יוחנן </a:t>
            </a:r>
            <a:r>
              <a:rPr lang="he-IL" baseline="0" dirty="0" err="1"/>
              <a:t>פלסנר</a:t>
            </a:r>
            <a:r>
              <a:rPr lang="he-IL" baseline="0" dirty="0"/>
              <a:t>, מר אורני </a:t>
            </a:r>
            <a:r>
              <a:rPr lang="he-IL" baseline="0" dirty="0" err="1"/>
              <a:t>פטרושקה</a:t>
            </a:r>
            <a:endParaRPr lang="he-IL" dirty="0"/>
          </a:p>
        </p:txBody>
      </p:sp>
      <p:sp>
        <p:nvSpPr>
          <p:cNvPr id="243" name="Shape 243"/>
          <p:cNvSpPr txBox="1">
            <a:spLocks noGrp="1"/>
          </p:cNvSpPr>
          <p:nvPr>
            <p:ph type="sldNum" idx="12"/>
          </p:nvPr>
        </p:nvSpPr>
        <p:spPr>
          <a:xfrm>
            <a:off x="1625" y="8829969"/>
            <a:ext cx="3037882" cy="464695"/>
          </a:xfrm>
          <a:prstGeom prst="rect">
            <a:avLst/>
          </a:prstGeom>
          <a:noFill/>
          <a:ln>
            <a:noFill/>
          </a:ln>
        </p:spPr>
        <p:txBody>
          <a:bodyPr wrap="square" lIns="90392" tIns="45183" rIns="90392" bIns="45183" anchor="b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Tx/>
                <a:buNone/>
                <a:tabLst/>
                <a:defRPr/>
              </a:pPr>
              <a:t>41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>
            <a:spLocks noGrp="1"/>
          </p:cNvSpPr>
          <p:nvPr>
            <p:ph type="hdr" idx="3"/>
          </p:nvPr>
        </p:nvSpPr>
        <p:spPr>
          <a:xfrm>
            <a:off x="3972560" y="1"/>
            <a:ext cx="3037882" cy="466382"/>
          </a:xfrm>
          <a:prstGeom prst="rect">
            <a:avLst/>
          </a:prstGeom>
          <a:noFill/>
          <a:ln>
            <a:noFill/>
          </a:ln>
        </p:spPr>
        <p:txBody>
          <a:bodyPr wrap="square" lIns="90392" tIns="45183" rIns="90392" bIns="45183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245" name="Shape 245"/>
          <p:cNvSpPr txBox="1">
            <a:spLocks noGrp="1"/>
          </p:cNvSpPr>
          <p:nvPr>
            <p:ph type="dt" idx="10"/>
          </p:nvPr>
        </p:nvSpPr>
        <p:spPr>
          <a:xfrm>
            <a:off x="1624" y="1"/>
            <a:ext cx="3037882" cy="466382"/>
          </a:xfrm>
          <a:prstGeom prst="rect">
            <a:avLst/>
          </a:prstGeom>
          <a:noFill/>
          <a:ln>
            <a:noFill/>
          </a:ln>
        </p:spPr>
        <p:txBody>
          <a:bodyPr wrap="square" lIns="90392" tIns="45183" rIns="90392" bIns="45183" anchor="t" anchorCtr="0">
            <a:noAutofit/>
          </a:bodyPr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81E60A3B-4A9E-48A8-9755-35D1555F952B}" type="datetime1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8/8/2018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2919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הערות 1">
            <a:extLst>
              <a:ext uri="{FF2B5EF4-FFF2-40B4-BE49-F238E27FC236}">
                <a16:creationId xmlns:a16="http://schemas.microsoft.com/office/drawing/2014/main" id="{E3EB2C67-44A4-484B-A27C-B812CA24A6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לכל אדם יש בחירה – בחירה בין לבחור לעשות או לבחור לא לעשות.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היו''</a:t>
            </a:r>
            <a:r>
              <a:rPr lang="he-I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רים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שיושבים פה, מאות אנשים ברחבי הארץ ואני – כולנו בחרנו </a:t>
            </a: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לבחור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להשפיע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ואנחנו רוצים שתבחרו ככה גם.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e-I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(מאוד חשוב לדבר בשיח חיובי ורותם ולא ממורמר)</a:t>
            </a:r>
            <a:endParaRPr lang="he-I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2167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 latinLnBrk="0"/>
            <a:r>
              <a:rPr lang="he-IL" b="1" dirty="0"/>
              <a:t>קהילות קמפוס- 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המהות של קהילות אלו היא כפולה: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מקור ידע אמין, מקצועי וממלכתי בקמפוס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אנחנו רוצים להיות מקור ידע מקצועי, נגיש ואמין בקמפוס כך שסטודנטים </a:t>
            </a:r>
            <a:r>
              <a:rPr lang="he-I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יכולו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לגשת אלינו, </a:t>
            </a:r>
            <a:r>
              <a:rPr lang="he-I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להתסקרן</a:t>
            </a: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לאתגר ולנו יהיה תשובות עבורם.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he-I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העברת תהליך לסטודנטים שבקמפוס – סיפור על ההתחלה שלי בהתפקדות, לא ניתן לשכנע מישהו לשינוי כזה גדול ברגע אחד – דורש כמה דברים. שינוי זה דבר מצרפי. אנחנו רוצים להעביר תהליך על ידי אירועים, חוגי בית, דוכנים ושיתופי פעולה עם האגודה וארגונים אחרים.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0308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e-IL" sz="1200" b="1" dirty="0">
                <a:solidFill>
                  <a:srgbClr val="B22848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1. גודל - </a:t>
            </a:r>
            <a:r>
              <a:rPr lang="he-IL" sz="1200" b="0" dirty="0">
                <a:solidFill>
                  <a:srgbClr val="B22848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ציבור הסטודנטים בלבד מונה מעל 330 אלף איש, בלי לדבר על כל שאר הקהלים הצעירים.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e-IL" sz="1200" b="1" dirty="0">
              <a:solidFill>
                <a:srgbClr val="B22848"/>
              </a:solidFill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e-IL" sz="1200" b="1" dirty="0">
                <a:solidFill>
                  <a:srgbClr val="B22848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2. נגישות – </a:t>
            </a:r>
            <a:r>
              <a:rPr lang="he-IL" sz="1200" b="0" dirty="0">
                <a:solidFill>
                  <a:srgbClr val="B22848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קהלים אלו פרוסים לאורך כל הארץ.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e-IL" sz="1200" b="1" dirty="0">
              <a:solidFill>
                <a:srgbClr val="B22848"/>
              </a:solidFill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e-IL" sz="1200" b="1" dirty="0">
                <a:solidFill>
                  <a:srgbClr val="B22848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3. אינטרס – </a:t>
            </a:r>
            <a:r>
              <a:rPr lang="he-IL" sz="1200" b="0" dirty="0">
                <a:solidFill>
                  <a:srgbClr val="B22848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לצעירים יש את האינטרס הכי מובהק לדאוג למציאות ולעתיד שלו – הכל עוד לפניו.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sz="1200" b="1" dirty="0">
              <a:solidFill>
                <a:srgbClr val="B22848"/>
              </a:solidFill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he-IL" sz="1200" b="1" dirty="0">
                <a:solidFill>
                  <a:srgbClr val="B22848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4. כוח - </a:t>
            </a:r>
            <a:r>
              <a:rPr lang="he-IL" sz="1200" b="0" dirty="0">
                <a:solidFill>
                  <a:srgbClr val="B22848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ברחבי העולם, ציבור הסטודנטים תמיד היה הגורם העיקרי בשינויים משמעותיים.</a:t>
            </a:r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3246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24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בואו נדבר על נבחרי הציבור שלנו. </a:t>
            </a: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dirty="0">
                <a:latin typeface="Fb Tolia" panose="02020503050405020304" pitchFamily="18" charset="-79"/>
                <a:cs typeface="Fb Tolia" panose="02020503050405020304" pitchFamily="18" charset="-79"/>
              </a:rPr>
              <a:t>כחברי כנסת, ראש ועדות וכמובן שרים – נבחרינו מקבלים החלטות משמעותיות וכבדות </a:t>
            </a:r>
            <a:r>
              <a:rPr lang="he-IL" sz="1200" b="1" dirty="0">
                <a:latin typeface="Fb Tolia" panose="02020503050405020304" pitchFamily="18" charset="-79"/>
                <a:cs typeface="Fb Tolia" panose="02020503050405020304" pitchFamily="18" charset="-79"/>
              </a:rPr>
              <a:t>בכל יום</a:t>
            </a:r>
            <a:r>
              <a:rPr lang="he-IL" sz="1200" b="0" dirty="0">
                <a:latin typeface="Fb Tolia" panose="02020503050405020304" pitchFamily="18" charset="-79"/>
                <a:cs typeface="Fb Tolia" panose="02020503050405020304" pitchFamily="18" charset="-79"/>
              </a:rPr>
              <a:t>. שמשפיעות עלינו ועל חיינו – למשל רפורמה בחינוך, החלטות על תחבורה ציבורית, שיעורי מיסים, מערכת הבריאות ועוד </a:t>
            </a:r>
            <a:r>
              <a:rPr lang="he-IL" sz="1200" b="0" dirty="0" err="1">
                <a:latin typeface="Fb Tolia" panose="02020503050405020304" pitchFamily="18" charset="-79"/>
                <a:cs typeface="Fb Tolia" panose="02020503050405020304" pitchFamily="18" charset="-79"/>
              </a:rPr>
              <a:t>ועוד</a:t>
            </a:r>
            <a:r>
              <a:rPr lang="he-IL" sz="1200" b="0" dirty="0">
                <a:latin typeface="Fb Tolia" panose="02020503050405020304" pitchFamily="18" charset="-79"/>
                <a:cs typeface="Fb Tolia" panose="02020503050405020304" pitchFamily="18" charset="-79"/>
              </a:rPr>
              <a:t> </a:t>
            </a:r>
            <a:r>
              <a:rPr lang="he-IL" sz="1200" b="0" dirty="0" err="1">
                <a:latin typeface="Fb Tolia" panose="02020503050405020304" pitchFamily="18" charset="-79"/>
                <a:cs typeface="Fb Tolia" panose="02020503050405020304" pitchFamily="18" charset="-79"/>
              </a:rPr>
              <a:t>ועוד</a:t>
            </a:r>
            <a:r>
              <a:rPr lang="he-IL" sz="1200" b="0" dirty="0">
                <a:latin typeface="Fb Tolia" panose="02020503050405020304" pitchFamily="18" charset="-79"/>
                <a:cs typeface="Fb Tolia" panose="02020503050405020304" pitchFamily="18" charset="-79"/>
              </a:rPr>
              <a:t>.</a:t>
            </a:r>
            <a:br>
              <a:rPr lang="en-US" sz="1200" b="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b="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b="0" dirty="0">
                <a:latin typeface="Fb Tolia" panose="02020503050405020304" pitchFamily="18" charset="-79"/>
                <a:cs typeface="Fb Tolia" panose="02020503050405020304" pitchFamily="18" charset="-79"/>
              </a:rPr>
              <a:t>דמיינו עכשיו שנבחרתם להיות נבחרי ציבור – ברמה האישית, יום אחרי הבחירות אתם מגיעים לכנסת ומתחילים לעבוד כדי להישאר בקריירה החדשה ולהתקדם בה – בדיוק כפי שכולנו עושים כשמתחילים קריירה.</a:t>
            </a:r>
            <a:br>
              <a:rPr lang="en-US" sz="1200" b="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b="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b="1" dirty="0">
                <a:latin typeface="Fb Tolia" panose="02020503050405020304" pitchFamily="18" charset="-79"/>
                <a:cs typeface="Fb Tolia" panose="02020503050405020304" pitchFamily="18" charset="-79"/>
              </a:rPr>
              <a:t>מי משפיע על האם נבחר ציבור יקודם או יפוטר?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266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יום אחרי הבחירות, כל נבחר ציבור מקבל תקליטור שנקרא ''פנקס הבוחרים‘’.</a:t>
            </a:r>
            <a:br>
              <a:rPr lang="en-US" dirty="0"/>
            </a:br>
            <a:br>
              <a:rPr lang="en-US" dirty="0"/>
            </a:br>
            <a:r>
              <a:rPr lang="he-IL" dirty="0"/>
              <a:t>בפנקס זה רשומים כל האנשים שחברים במפלגתו. כלומר כל האנשים שיקבעו אם הוא יבחר שוב, יתקדם או </a:t>
            </a:r>
            <a:r>
              <a:rPr lang="he-IL" dirty="0" err="1"/>
              <a:t>יפול</a:t>
            </a:r>
            <a:r>
              <a:rPr lang="he-IL" dirty="0"/>
              <a:t>.</a:t>
            </a:r>
            <a:br>
              <a:rPr lang="en-US" dirty="0"/>
            </a:br>
            <a:br>
              <a:rPr lang="en-US" b="1" dirty="0"/>
            </a:br>
            <a:r>
              <a:rPr lang="he-IL" b="1" dirty="0"/>
              <a:t>חברי המפלגה הם קהל הבוחרים </a:t>
            </a:r>
            <a:r>
              <a:rPr lang="he-IL" b="1" dirty="0" err="1"/>
              <a:t>האמיתי</a:t>
            </a:r>
            <a:r>
              <a:rPr lang="he-IL" b="1" dirty="0"/>
              <a:t> של רוב נבחרי הציבור שלנו!!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36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1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רוב רובם של המתפקדים למפלגות כיום הם קבוצות אינטרס צר</a:t>
            </a:r>
            <a:r>
              <a:rPr lang="he-IL" sz="1200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, בעיקר ועדים גדולים, שהבינו איך השיטה עובדת ומשתמשים בה בחוכמה כדי לדאוג לאינטרס שלהם.</a:t>
            </a:r>
          </a:p>
          <a:p>
            <a:br>
              <a:rPr lang="en-US" dirty="0"/>
            </a:br>
            <a:r>
              <a:rPr lang="he-IL" dirty="0"/>
              <a:t>כמו שאמרנו, הם עושים משהו מאוד הגיוני ודואגים לעצמם דרך השיטה הקיימת.</a:t>
            </a:r>
            <a:br>
              <a:rPr lang="en-US" dirty="0"/>
            </a:br>
            <a:br>
              <a:rPr lang="en-US" dirty="0"/>
            </a:br>
            <a:r>
              <a:rPr lang="he-IL" dirty="0"/>
              <a:t>וזה עובד להם טוב.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9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בפנקס זה רשומים כל האנשים שחברים במפלגה שלכם. אתם מסתכלים על המספר, ונניח שאתם רואים 70 אלף איש.</a:t>
            </a: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he-IL" dirty="0"/>
              <a:t>מתוך ה70, אתם יודעים שבערך רק 60 אחוז מצביעים, אז אתם באזור ה50. </a:t>
            </a:r>
            <a:br>
              <a:rPr lang="en-US" dirty="0"/>
            </a:br>
            <a:r>
              <a:rPr lang="he-IL" dirty="0"/>
              <a:t>כמובן כנבחרי ציבור רציניים, אתם יודעים מה מספר האנשים מקבוצות האינטרס, ובחשבון פשוט הבנתם שהם הרוב.</a:t>
            </a:r>
            <a:br>
              <a:rPr lang="en-US" dirty="0"/>
            </a:br>
            <a:br>
              <a:rPr lang="en-US" dirty="0"/>
            </a:br>
            <a:r>
              <a:rPr lang="he-IL" b="1" dirty="0"/>
              <a:t>כמו כל בן אדם רציונלי אתם מבינים שאם רוב הבוחרים שלכם הם קבוצות אינטרס – אז אתם צריכים לרצות אותם כדי שיבחרו בכם שוב.</a:t>
            </a:r>
            <a:br>
              <a:rPr lang="en-US" b="1" dirty="0"/>
            </a:br>
            <a:br>
              <a:rPr lang="en-US" dirty="0"/>
            </a:br>
            <a:r>
              <a:rPr lang="he-IL" dirty="0"/>
              <a:t>אז אתם הולכים </a:t>
            </a:r>
            <a:r>
              <a:rPr lang="he-IL" dirty="0" err="1"/>
              <a:t>לועד</a:t>
            </a:r>
            <a:r>
              <a:rPr lang="he-IL" dirty="0"/>
              <a:t> חברת חשמל, נמל אשדוד, איגוד המוניות וכו' ושואלים אותם איך תוכלו לעזור – ולהם יש תשובה ברורה (תקבור רפורמה, תארגן חסינות מפיטורים וכו') ואתם הולכים לעבוד על זה.</a:t>
            </a:r>
            <a:br>
              <a:rPr lang="en-US" dirty="0"/>
            </a:br>
            <a:br>
              <a:rPr lang="en-US" dirty="0"/>
            </a:br>
            <a:r>
              <a:rPr lang="he-IL" dirty="0"/>
              <a:t>זו המציאות כיום. מבאס לא? </a:t>
            </a:r>
            <a:br>
              <a:rPr lang="en-US" dirty="0"/>
            </a:b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95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1200" b="0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הפירוש של מצב זה הוא שה-2 אחוז האלו הם קהל הבוחרים האמיתי של רוב </a:t>
            </a:r>
            <a:r>
              <a:rPr lang="he-IL" sz="1200" b="0" dirty="0" err="1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נחברי</a:t>
            </a:r>
            <a:r>
              <a:rPr lang="he-IL" sz="1200" b="0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 הציבור שלנו!</a:t>
            </a:r>
            <a:br>
              <a:rPr lang="en-US" sz="1200" b="0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b="0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 ביניהם גם ראש הממשלה, ראש </a:t>
            </a:r>
            <a:r>
              <a:rPr lang="he-IL" sz="1200" b="0" dirty="0" err="1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האופזיציה</a:t>
            </a:r>
            <a:r>
              <a:rPr lang="he-IL" sz="1200" b="0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 ומרבית השרים וראשי ועדות.</a:t>
            </a:r>
            <a:br>
              <a:rPr lang="en-US" sz="1200" b="0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b="0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b="1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אם נבחר ציבור רוצה להיבחר שוב, וכולם רוצים, הוא חייב לרצות קהל זה.</a:t>
            </a:r>
            <a:br>
              <a:rPr lang="en-US" sz="1200" b="1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</a:br>
            <a:br>
              <a:rPr lang="en-US" sz="1200" b="1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1200" b="1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אתם מבינים את האבסורד? </a:t>
            </a:r>
            <a:r>
              <a:rPr lang="he-IL" sz="1200" b="0" dirty="0">
                <a:solidFill>
                  <a:srgbClr val="004E8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ומי הם ה-2 אחוז האלו?</a:t>
            </a: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137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הנה מספר דוגמאות קטנות לאיך עובד להם.</a:t>
            </a:r>
          </a:p>
          <a:p>
            <a:br>
              <a:rPr lang="en-US" dirty="0"/>
            </a:br>
            <a:r>
              <a:rPr lang="he-IL" dirty="0"/>
              <a:t>מוניות – 'אובר' חברה שפועלת ב64 מדינות ברחבי העולם, מוזילה בצורה משמעותית את עלות התחבורה וחוסכת הרבה פקקים – לא נכנסה לארץ בגלל לחץ של כ-1500 עובדי איגוד המוניות.</a:t>
            </a:r>
            <a:br>
              <a:rPr lang="en-US" dirty="0"/>
            </a:br>
            <a:br>
              <a:rPr lang="en-US" dirty="0"/>
            </a:br>
            <a:r>
              <a:rPr lang="he-IL" dirty="0"/>
              <a:t>נמל אשדוד – לפני מספר חודשים קיבלו חסינות לפיטורים ל-15 שנים!! דבר חריג מאוד ביחס לישראל ובטוח ביחס לעולם.</a:t>
            </a:r>
          </a:p>
          <a:p>
            <a:endParaRPr lang="he-IL" dirty="0"/>
          </a:p>
          <a:p>
            <a:r>
              <a:rPr lang="he-IL" dirty="0"/>
              <a:t>תעשייה אווירית – פרשייה שהתפוצצה ובה התגלה כי במשך עשרות שנים בכירים בתעשייה אווירית היו מכריחים אנשים להתפקד לליכוד (בלי קשר לדעה הפוליטית שלהם) כדי לקדם את הועד.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he-IL" b="1" u="sng" dirty="0"/>
              <a:t>מקורות:</a:t>
            </a:r>
            <a:br>
              <a:rPr lang="en-US" dirty="0"/>
            </a:br>
            <a:r>
              <a:rPr lang="he-IL" dirty="0"/>
              <a:t>ישראל כץ נגד אובר: </a:t>
            </a:r>
            <a:r>
              <a:rPr lang="en-US" dirty="0"/>
              <a:t>http://www.globes.co.il/news/article.aspx?did=1000949339</a:t>
            </a:r>
            <a:r>
              <a:rPr lang="he-IL" dirty="0"/>
              <a:t> </a:t>
            </a:r>
            <a:br>
              <a:rPr lang="en-US" dirty="0"/>
            </a:br>
            <a:r>
              <a:rPr lang="he-IL" dirty="0"/>
              <a:t>המדינה נכנעה לעובדי הנמלים: </a:t>
            </a:r>
            <a:r>
              <a:rPr lang="en-US" dirty="0"/>
              <a:t>https://www.themarker.com/dynamo/1.4173710</a:t>
            </a:r>
            <a:br>
              <a:rPr lang="en-US" dirty="0"/>
            </a:br>
            <a:r>
              <a:rPr lang="he-IL" dirty="0"/>
              <a:t>חגיגות שכר בחברת החשמל - </a:t>
            </a:r>
            <a:r>
              <a:rPr lang="en-US" dirty="0"/>
              <a:t>https://www.themarker.com/dynamo/1.4217069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64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b="1" dirty="0"/>
              <a:t>מקורות-</a:t>
            </a:r>
            <a:br>
              <a:rPr lang="en-US" b="1" dirty="0"/>
            </a:br>
            <a:r>
              <a:rPr lang="he-IL" b="0" dirty="0"/>
              <a:t>שכר ברוטו ממוצע: </a:t>
            </a:r>
            <a:r>
              <a:rPr lang="en-US" b="0" dirty="0"/>
              <a:t>https://www.themarker.com/career/1.2891238</a:t>
            </a:r>
            <a:endParaRPr lang="he-IL" b="0" dirty="0"/>
          </a:p>
          <a:p>
            <a:r>
              <a:rPr lang="he-IL" b="0" dirty="0"/>
              <a:t>מנותקים: </a:t>
            </a:r>
            <a:r>
              <a:rPr lang="en-US" b="0" dirty="0"/>
              <a:t>https://www.themarker.com/dynamo/1.4217069</a:t>
            </a: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E6EFB1-05B6-4EDC-9B04-60DA3C961F7E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44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B4117C2-F985-4863-9301-8E3FCFC9C0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465CEF0E-5F12-4510-901B-CBB868997B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36FF29C-3ADE-47D1-8E6A-3F9FE6F2C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CE0B1F6-EBDC-4134-A546-322E1DA3D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85D41D4-BDA3-4D8E-AFA1-98348E9C2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00528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622849-7CE7-4D6D-8E64-FB7D349C5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EFDD1B4-C9A1-46FA-A79B-BA8BDE75C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70CE000-838D-4786-AA2C-7A016B5BE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CB081AE-8B24-413A-AE02-7E6CDA969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502C2A9-739E-4FB6-B643-31C216AF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772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85BACE08-C026-4E0F-BDA0-7F20CAB0C8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4D7519E-D532-40A5-91D6-3C581F0F0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7719285-37E1-4490-BB24-C89078772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B92F2B5-EC52-4E03-BB5C-A6AE3B099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6797876-5E75-4192-9853-513857C8D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26497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4753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506064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1628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51029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83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12356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9285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012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0CBEDA-D5AA-4492-B856-DF9AD105E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8E39712-45D6-48FC-9EB4-520730264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7573AB9-456F-481A-9A83-694B809AE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33DFC29-0BC4-42F2-912B-C689C85BE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C89DA25-00DC-4962-A88F-72138AC3B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921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465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99688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15891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2743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4591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206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2041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9687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712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3759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C0C29F9-6231-46A1-98E4-E2BD06226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566B8C0-20EA-4A51-93FB-91EBEB2E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8AD80F1-B6CF-461B-8F61-B761FE308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DA54921-0807-4E79-A1F5-269275C90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D9CF632-692F-412C-A21F-6D23581FA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6276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02888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86664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8999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53882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שקופית כותרת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Shape 19"/>
          <p:cNvSpPr txBox="1"/>
          <p:nvPr/>
        </p:nvSpPr>
        <p:spPr>
          <a:xfrm>
            <a:off x="1031425" y="501600"/>
            <a:ext cx="7315200" cy="853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Shape 20"/>
          <p:cNvPicPr preferRelativeResize="0"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88900" y="5932487"/>
            <a:ext cx="1190625" cy="847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11068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כותרת מקטע עליונה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5100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שני תכנים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2031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השוואה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3807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כותרת בלבד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11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ריק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150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0BDA004-E942-4DC2-8D8D-284CF9446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E71208E-3F46-493B-A38B-9443DD672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9C230B1C-A0D2-4E91-94C7-5B9814E7B5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CEE2093-1CAA-41AC-87A4-EE1F12F63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8A0E502F-B0D6-4A1D-9C48-3EF73123C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91492FA1-4AF5-4965-A749-DB82FD2D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45467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תוכן עם כיתוב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7915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תמונה עם כיתוב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38278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כותרת וטקסט אנכי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5156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כותרת אנכית וטקסט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30580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2660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31800" algn="r" rtl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1pPr>
            <a:lvl2pPr marL="914400" marR="0" lvl="1" indent="-406400" algn="r" rtl="1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2pPr>
            <a:lvl3pPr marL="1371600" marR="0" lvl="2" indent="-381000" algn="r" rtl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3pPr>
            <a:lvl4pPr marL="1828800" marR="0" lvl="3" indent="-355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4pPr>
            <a:lvl5pPr marL="2286000" marR="0" lvl="4" indent="-355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lef"/>
                <a:ea typeface="Alef"/>
                <a:cs typeface="Alef"/>
                <a:sym typeface="Alef"/>
              </a:defRPr>
            </a:lvl5pPr>
            <a:lvl6pPr marL="2743200" marR="0" lvl="5" indent="-355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r" rtl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609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12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CA8532C-ECF0-400E-81C7-8F9D07DED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8A8B889-E3B9-449D-AC45-314BF2966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0EB3E4AA-2816-493A-B468-67ECE0573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17455FBF-982D-4BB2-BADA-0917B57A98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1F1FBE4-EE6B-4B64-8704-8FD322AD2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1D31BC56-5969-471C-98DF-BAEF2A00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684C066-2FEE-46DB-8194-3C1B0EDFD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2C2E36F5-CD9C-4713-9375-B7ADB6288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390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DDA6945-C7EB-419D-BFDB-0611D4D70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DACD75B5-D771-44CF-AAD5-E94515E7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64975BD-E2A7-4645-AB1A-C7C55B1AE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1EF8CAE5-5378-4B29-BFBF-56078D7BE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2611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ED385BAC-112F-4A4B-874E-A5E412383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58D5DF8-DBF7-4BF8-9070-F9A6B885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A1556E8-CEA5-4231-B3EB-A6D6937F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288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BF928B9-FD6E-4046-AFF3-1BAE956F2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98CFA2F-65FB-40F7-AF61-E96312A97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28C03B1-E6F0-49C1-BB0E-2EEBFD886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200DA8A-15FF-4E88-B198-4203A781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C5BC79A-8214-486A-8F4C-128026AC1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D5523C5-C45F-425E-98E4-F1CC49149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664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360D84B-E33C-4DB4-B10B-14456BF7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8F0DB5DA-3D90-4EB2-9B57-2F0A40EC59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3E685E0-250A-4838-9747-28CE30C55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CE168F2-F0EC-44B4-AAFB-4D441CE42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4EA11F9-5745-4FE2-B45E-CC4258C75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C3DAEF41-84AD-4760-9AF9-860ABB25A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9824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46E87E3-B70E-4054-A13E-F4A2FBD97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B020C359-D0BB-43D2-89CB-1F8C0CD32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43EEAB5-E5D0-4401-B2D7-52270D624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BF123-E220-4B69-A9D9-7383ECD7961C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1A616B8-D92A-4F6E-816D-098E0A3B9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218CFF5-D2F8-46E2-B9EF-402DEEB8BF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D0B52-4A27-4814-9B91-2498549CCCF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864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90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0870B-0529-4F3E-A668-45740C39BF00}" type="datetimeFigureOut">
              <a:rPr lang="he-IL" smtClean="0"/>
              <a:t>כ"ז/אב/תשע"ח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DFC5A1-3126-4C65-B3B7-C7D5C4A47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106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 t="-16997" b="-16998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44446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image" Target="../media/image4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2.jpeg"/><Relationship Id="rId3" Type="http://schemas.openxmlformats.org/officeDocument/2006/relationships/image" Target="../media/image17.jpeg"/><Relationship Id="rId7" Type="http://schemas.openxmlformats.org/officeDocument/2006/relationships/image" Target="../media/image19.jpeg"/><Relationship Id="rId12" Type="http://schemas.openxmlformats.org/officeDocument/2006/relationships/image" Target="../media/image21.jpeg"/><Relationship Id="rId2" Type="http://schemas.openxmlformats.org/officeDocument/2006/relationships/image" Target="../media/image26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16.jpeg"/><Relationship Id="rId5" Type="http://schemas.openxmlformats.org/officeDocument/2006/relationships/image" Target="../media/image23.jpeg"/><Relationship Id="rId15" Type="http://schemas.openxmlformats.org/officeDocument/2006/relationships/image" Target="../media/image14.jpeg"/><Relationship Id="rId10" Type="http://schemas.openxmlformats.org/officeDocument/2006/relationships/image" Target="../media/image15.jpeg"/><Relationship Id="rId4" Type="http://schemas.openxmlformats.org/officeDocument/2006/relationships/image" Target="../media/image18.png"/><Relationship Id="rId9" Type="http://schemas.openxmlformats.org/officeDocument/2006/relationships/image" Target="../media/image22.jpeg"/><Relationship Id="rId1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jp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gif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1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jpeg"/><Relationship Id="rId18" Type="http://schemas.openxmlformats.org/officeDocument/2006/relationships/image" Target="../media/image15.jpeg"/><Relationship Id="rId26" Type="http://schemas.openxmlformats.org/officeDocument/2006/relationships/image" Target="../media/image23.jpeg"/><Relationship Id="rId39" Type="http://schemas.openxmlformats.org/officeDocument/2006/relationships/image" Target="../media/image92.png"/><Relationship Id="rId3" Type="http://schemas.openxmlformats.org/officeDocument/2006/relationships/image" Target="../media/image70.png"/><Relationship Id="rId21" Type="http://schemas.openxmlformats.org/officeDocument/2006/relationships/image" Target="../media/image18.png"/><Relationship Id="rId34" Type="http://schemas.openxmlformats.org/officeDocument/2006/relationships/image" Target="../media/image87.jpeg"/><Relationship Id="rId42" Type="http://schemas.openxmlformats.org/officeDocument/2006/relationships/image" Target="../media/image95.pn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14.jpeg"/><Relationship Id="rId25" Type="http://schemas.openxmlformats.org/officeDocument/2006/relationships/image" Target="../media/image22.jpeg"/><Relationship Id="rId33" Type="http://schemas.openxmlformats.org/officeDocument/2006/relationships/image" Target="../media/image86.png"/><Relationship Id="rId38" Type="http://schemas.openxmlformats.org/officeDocument/2006/relationships/image" Target="../media/image91.png"/><Relationship Id="rId2" Type="http://schemas.openxmlformats.org/officeDocument/2006/relationships/image" Target="../media/image69.jpg"/><Relationship Id="rId16" Type="http://schemas.openxmlformats.org/officeDocument/2006/relationships/image" Target="../media/image13.jpeg"/><Relationship Id="rId20" Type="http://schemas.openxmlformats.org/officeDocument/2006/relationships/image" Target="../media/image17.jpeg"/><Relationship Id="rId29" Type="http://schemas.openxmlformats.org/officeDocument/2006/relationships/image" Target="../media/image82.png"/><Relationship Id="rId41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11" Type="http://schemas.openxmlformats.org/officeDocument/2006/relationships/image" Target="../media/image78.png"/><Relationship Id="rId24" Type="http://schemas.openxmlformats.org/officeDocument/2006/relationships/image" Target="../media/image21.jpeg"/><Relationship Id="rId32" Type="http://schemas.openxmlformats.org/officeDocument/2006/relationships/image" Target="../media/image85.jpeg"/><Relationship Id="rId37" Type="http://schemas.openxmlformats.org/officeDocument/2006/relationships/image" Target="../media/image90.png"/><Relationship Id="rId40" Type="http://schemas.openxmlformats.org/officeDocument/2006/relationships/image" Target="../media/image93.png"/><Relationship Id="rId5" Type="http://schemas.openxmlformats.org/officeDocument/2006/relationships/image" Target="../media/image72.png"/><Relationship Id="rId15" Type="http://schemas.openxmlformats.org/officeDocument/2006/relationships/image" Target="../media/image12.jpeg"/><Relationship Id="rId23" Type="http://schemas.openxmlformats.org/officeDocument/2006/relationships/image" Target="../media/image20.jpeg"/><Relationship Id="rId28" Type="http://schemas.openxmlformats.org/officeDocument/2006/relationships/image" Target="../media/image25.png"/><Relationship Id="rId36" Type="http://schemas.openxmlformats.org/officeDocument/2006/relationships/image" Target="../media/image89.png"/><Relationship Id="rId10" Type="http://schemas.openxmlformats.org/officeDocument/2006/relationships/image" Target="../media/image77.jpeg"/><Relationship Id="rId19" Type="http://schemas.openxmlformats.org/officeDocument/2006/relationships/image" Target="../media/image16.jpeg"/><Relationship Id="rId31" Type="http://schemas.openxmlformats.org/officeDocument/2006/relationships/image" Target="../media/image84.jpe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Relationship Id="rId22" Type="http://schemas.openxmlformats.org/officeDocument/2006/relationships/image" Target="../media/image19.jpeg"/><Relationship Id="rId27" Type="http://schemas.openxmlformats.org/officeDocument/2006/relationships/image" Target="../media/image24.png"/><Relationship Id="rId30" Type="http://schemas.openxmlformats.org/officeDocument/2006/relationships/image" Target="../media/image83.png"/><Relationship Id="rId35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97.pn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59CBE6C-C02C-4E89-824D-93D4244BEB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-47599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98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תמונה קשורה">
            <a:extLst>
              <a:ext uri="{FF2B5EF4-FFF2-40B4-BE49-F238E27FC236}">
                <a16:creationId xmlns:a16="http://schemas.microsoft.com/office/drawing/2014/main" id="{99C657CB-90E1-4E70-995B-9A4436E0C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662" y="2320427"/>
            <a:ext cx="4183693" cy="302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encrypted-tbn0.gstatic.com/images?q=tbn:ANd9GcToXeah7DaLqcM4w5-g6H6nqdoA5KmxTRd-uSkcfk38ec4XDoabuTii15Mc">
            <a:extLst>
              <a:ext uri="{FF2B5EF4-FFF2-40B4-BE49-F238E27FC236}">
                <a16:creationId xmlns:a16="http://schemas.microsoft.com/office/drawing/2014/main" id="{278F7621-87D1-42DF-914E-F9AD1C822EE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96" y="2301657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תוצאת תמונה עבור העבודה">
            <a:extLst>
              <a:ext uri="{FF2B5EF4-FFF2-40B4-BE49-F238E27FC236}">
                <a16:creationId xmlns:a16="http://schemas.microsoft.com/office/drawing/2014/main" id="{A84EB50C-954C-4252-BD65-0E531537926F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09" y="4175956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תוצאת תמונה עבור הבית היהודי">
            <a:extLst>
              <a:ext uri="{FF2B5EF4-FFF2-40B4-BE49-F238E27FC236}">
                <a16:creationId xmlns:a16="http://schemas.microsoft.com/office/drawing/2014/main" id="{234D4754-9F65-400B-93AD-C8CD6B5A4B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09" y="3190442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תוצאת תמונה עבור מרצ">
            <a:extLst>
              <a:ext uri="{FF2B5EF4-FFF2-40B4-BE49-F238E27FC236}">
                <a16:creationId xmlns:a16="http://schemas.microsoft.com/office/drawing/2014/main" id="{BB11F25F-54D3-4DA4-9AAC-1223A879AB4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310" y="2301657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תוצאת תמונה עבור לוגו חד''ש">
            <a:extLst>
              <a:ext uri="{FF2B5EF4-FFF2-40B4-BE49-F238E27FC236}">
                <a16:creationId xmlns:a16="http://schemas.microsoft.com/office/drawing/2014/main" id="{7335D8A8-18FD-4A2A-828B-80CA2733921F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44" y="3190442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תוצאת תמונה עבור לוגו יש עתיד">
            <a:extLst>
              <a:ext uri="{FF2B5EF4-FFF2-40B4-BE49-F238E27FC236}">
                <a16:creationId xmlns:a16="http://schemas.microsoft.com/office/drawing/2014/main" id="{055D7FEE-B2F5-497E-A183-0777B91FD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4732" y="2795642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AutoShape 14" descr="תוצאת תמונה עבור לוגו יש עתיד">
            <a:extLst>
              <a:ext uri="{FF2B5EF4-FFF2-40B4-BE49-F238E27FC236}">
                <a16:creationId xmlns:a16="http://schemas.microsoft.com/office/drawing/2014/main" id="{34AFA75D-86C6-47F5-9C37-B048997EF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6952" y="2588674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AutoShape 16" descr="תוצאת תמונה עבור לוגו יש עתיד">
            <a:extLst>
              <a:ext uri="{FF2B5EF4-FFF2-40B4-BE49-F238E27FC236}">
                <a16:creationId xmlns:a16="http://schemas.microsoft.com/office/drawing/2014/main" id="{CE6AF28D-70D7-4AFC-ADFD-548FC82EB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1303" y="3100442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0" descr="תוצאת תמונה עבור לוגו יש עתיד">
            <a:extLst>
              <a:ext uri="{FF2B5EF4-FFF2-40B4-BE49-F238E27FC236}">
                <a16:creationId xmlns:a16="http://schemas.microsoft.com/office/drawing/2014/main" id="{9A4C9EA7-1E70-445E-A33F-E03A72D44F85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6" y="2320427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תוצאת תמונה עבור לוגו כולנו">
            <a:extLst>
              <a:ext uri="{FF2B5EF4-FFF2-40B4-BE49-F238E27FC236}">
                <a16:creationId xmlns:a16="http://schemas.microsoft.com/office/drawing/2014/main" id="{81525553-8E7B-472D-92CB-B605215A7EB2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2" y="3231803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4" descr="תוצאת תמונה עבור יהדות התורה">
            <a:extLst>
              <a:ext uri="{FF2B5EF4-FFF2-40B4-BE49-F238E27FC236}">
                <a16:creationId xmlns:a16="http://schemas.microsoft.com/office/drawing/2014/main" id="{B098093E-4472-49D7-8014-B3FB6F2D066C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678" y="2306415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6" descr="תוצאת תמונה עבור רע''מ תע''ל">
            <a:extLst>
              <a:ext uri="{FF2B5EF4-FFF2-40B4-BE49-F238E27FC236}">
                <a16:creationId xmlns:a16="http://schemas.microsoft.com/office/drawing/2014/main" id="{CC24564A-2E7D-4CCA-8647-0037885BEE9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26" y="4175956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8" descr="תוצאת תמונה עבור בל''ד">
            <a:extLst>
              <a:ext uri="{FF2B5EF4-FFF2-40B4-BE49-F238E27FC236}">
                <a16:creationId xmlns:a16="http://schemas.microsoft.com/office/drawing/2014/main" id="{C94EE3E1-9275-439E-B592-4792E4CF7C9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1944" y="4175956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0" descr="תוצאת תמונה עבור ש''ס">
            <a:extLst>
              <a:ext uri="{FF2B5EF4-FFF2-40B4-BE49-F238E27FC236}">
                <a16:creationId xmlns:a16="http://schemas.microsoft.com/office/drawing/2014/main" id="{772A40AA-1D8C-4B5D-B4DF-7116BB171FC2}"/>
              </a:ext>
            </a:extLst>
          </p:cNvPr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26" y="3227217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2" descr="תוצאת תמונה עבור התנועה">
            <a:extLst>
              <a:ext uri="{FF2B5EF4-FFF2-40B4-BE49-F238E27FC236}">
                <a16:creationId xmlns:a16="http://schemas.microsoft.com/office/drawing/2014/main" id="{5CEBF631-75B5-4FA4-B9EA-D0C7A20096F9}"/>
              </a:ext>
            </a:extLst>
          </p:cNvPr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16" y="4180758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תוצאת תמונה עבור ישראל ביתנו לוגו">
            <a:extLst>
              <a:ext uri="{FF2B5EF4-FFF2-40B4-BE49-F238E27FC236}">
                <a16:creationId xmlns:a16="http://schemas.microsoft.com/office/drawing/2014/main" id="{5179CB6A-7049-462E-AF69-DF116AB9100F}"/>
              </a:ext>
            </a:extLst>
          </p:cNvPr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2" y="5092134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תוצאת תמונה עבור זהות לוגו">
            <a:extLst>
              <a:ext uri="{FF2B5EF4-FFF2-40B4-BE49-F238E27FC236}">
                <a16:creationId xmlns:a16="http://schemas.microsoft.com/office/drawing/2014/main" id="{9B5F192C-F976-4F79-9AAC-B59B63A149DE}"/>
              </a:ext>
            </a:extLst>
          </p:cNvPr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409" y="5033019"/>
            <a:ext cx="82800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חץ: שמאלה 19">
            <a:extLst>
              <a:ext uri="{FF2B5EF4-FFF2-40B4-BE49-F238E27FC236}">
                <a16:creationId xmlns:a16="http://schemas.microsoft.com/office/drawing/2014/main" id="{4B560DF8-1EF5-40AB-A0A7-EEC5A5E54951}"/>
              </a:ext>
            </a:extLst>
          </p:cNvPr>
          <p:cNvSpPr/>
          <p:nvPr/>
        </p:nvSpPr>
        <p:spPr>
          <a:xfrm>
            <a:off x="5937418" y="3184072"/>
            <a:ext cx="1093940" cy="948739"/>
          </a:xfrm>
          <a:prstGeom prst="leftArrow">
            <a:avLst/>
          </a:prstGeom>
          <a:solidFill>
            <a:srgbClr val="3B409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Shape 227">
            <a:extLst>
              <a:ext uri="{FF2B5EF4-FFF2-40B4-BE49-F238E27FC236}">
                <a16:creationId xmlns:a16="http://schemas.microsoft.com/office/drawing/2014/main" id="{57347868-D31A-41DD-9F2A-348EA8FE3E5D}"/>
              </a:ext>
            </a:extLst>
          </p:cNvPr>
          <p:cNvSpPr/>
          <p:nvPr/>
        </p:nvSpPr>
        <p:spPr>
          <a:xfrm>
            <a:off x="3549041" y="402278"/>
            <a:ext cx="5093918" cy="611151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בחירות כלליות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18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תוצאת תמונה עבור לוגו יש עתיד">
            <a:extLst>
              <a:ext uri="{FF2B5EF4-FFF2-40B4-BE49-F238E27FC236}">
                <a16:creationId xmlns:a16="http://schemas.microsoft.com/office/drawing/2014/main" id="{9CDDBC83-6EB9-4725-A550-E4EA77420620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871" y="2046853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2" descr="תוצאת תמונה עבור לוגו כולנו">
            <a:extLst>
              <a:ext uri="{FF2B5EF4-FFF2-40B4-BE49-F238E27FC236}">
                <a16:creationId xmlns:a16="http://schemas.microsoft.com/office/drawing/2014/main" id="{77412698-3AB2-4A3F-86F0-9D6DE29C53A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397" y="2958229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2" descr="תוצאת תמונה עבור התנועה">
            <a:extLst>
              <a:ext uri="{FF2B5EF4-FFF2-40B4-BE49-F238E27FC236}">
                <a16:creationId xmlns:a16="http://schemas.microsoft.com/office/drawing/2014/main" id="{4171E3BB-ED02-465B-898D-9AEAE00D915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6871" y="3907184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hape 108">
            <a:extLst>
              <a:ext uri="{FF2B5EF4-FFF2-40B4-BE49-F238E27FC236}">
                <a16:creationId xmlns:a16="http://schemas.microsoft.com/office/drawing/2014/main" id="{6DD6DF42-139E-4A51-A07D-2CE222DE9813}"/>
              </a:ext>
            </a:extLst>
          </p:cNvPr>
          <p:cNvSpPr txBox="1">
            <a:spLocks/>
          </p:cNvSpPr>
          <p:nvPr/>
        </p:nvSpPr>
        <p:spPr>
          <a:xfrm>
            <a:off x="10058700" y="234946"/>
            <a:ext cx="2133300" cy="1121615"/>
          </a:xfrm>
          <a:prstGeom prst="rect">
            <a:avLst/>
          </a:prstGeom>
        </p:spPr>
        <p:txBody>
          <a:bodyPr vert="horz" lIns="91425" tIns="91425" rIns="91425" bIns="91425" rtlCol="1" anchor="b" anchorCtr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אדם אחד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יו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''</a:t>
            </a: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ר המפלגה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קובע את הרשימה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  <p:pic>
        <p:nvPicPr>
          <p:cNvPr id="6" name="Picture 2" descr="תוצאת תמונה עבור ישראל ביתנו לוגו">
            <a:extLst>
              <a:ext uri="{FF2B5EF4-FFF2-40B4-BE49-F238E27FC236}">
                <a16:creationId xmlns:a16="http://schemas.microsoft.com/office/drawing/2014/main" id="{96E3A327-E14B-4DF9-A1C5-04F1A9B7B60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397" y="4818560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108">
            <a:extLst>
              <a:ext uri="{FF2B5EF4-FFF2-40B4-BE49-F238E27FC236}">
                <a16:creationId xmlns:a16="http://schemas.microsoft.com/office/drawing/2014/main" id="{A9C5ED85-6FB1-4FCE-814E-59CE2D75D649}"/>
              </a:ext>
            </a:extLst>
          </p:cNvPr>
          <p:cNvSpPr txBox="1">
            <a:spLocks/>
          </p:cNvSpPr>
          <p:nvPr/>
        </p:nvSpPr>
        <p:spPr>
          <a:xfrm>
            <a:off x="7807473" y="234946"/>
            <a:ext cx="2286018" cy="1121615"/>
          </a:xfrm>
          <a:prstGeom prst="rect">
            <a:avLst/>
          </a:prstGeom>
        </p:spPr>
        <p:txBody>
          <a:bodyPr vert="horz" lIns="91425" tIns="91425" rIns="91425" bIns="91425" rtlCol="1" anchor="b" anchorCtr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ועדה מסדרת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B22848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</a:b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ועדה מסדרת קובע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ת</a:t>
            </a: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את </a:t>
            </a:r>
            <a:r>
              <a:rPr kumimoji="0" lang="he-I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היו''ר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ואת הרשימה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  <p:pic>
        <p:nvPicPr>
          <p:cNvPr id="8" name="Picture 24" descr="תוצאת תמונה עבור יהדות התורה">
            <a:extLst>
              <a:ext uri="{FF2B5EF4-FFF2-40B4-BE49-F238E27FC236}">
                <a16:creationId xmlns:a16="http://schemas.microsoft.com/office/drawing/2014/main" id="{465D4106-6463-4476-9814-74C471F4120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75" y="2046853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תוצאת תמונה עבור רע''מ תע''ל">
            <a:extLst>
              <a:ext uri="{FF2B5EF4-FFF2-40B4-BE49-F238E27FC236}">
                <a16:creationId xmlns:a16="http://schemas.microsoft.com/office/drawing/2014/main" id="{00149622-A3F4-4B69-B8CB-062160EB511E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323" y="3916394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0" descr="תוצאת תמונה עבור ש''ס">
            <a:extLst>
              <a:ext uri="{FF2B5EF4-FFF2-40B4-BE49-F238E27FC236}">
                <a16:creationId xmlns:a16="http://schemas.microsoft.com/office/drawing/2014/main" id="{3F930939-E69C-4C0C-9B5A-859230F2C70D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323" y="2967655"/>
            <a:ext cx="1080000" cy="74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112">
            <a:extLst>
              <a:ext uri="{FF2B5EF4-FFF2-40B4-BE49-F238E27FC236}">
                <a16:creationId xmlns:a16="http://schemas.microsoft.com/office/drawing/2014/main" id="{E44AFB9A-4B38-4FBE-88FB-5FE2F88763A5}"/>
              </a:ext>
            </a:extLst>
          </p:cNvPr>
          <p:cNvSpPr txBox="1">
            <a:spLocks/>
          </p:cNvSpPr>
          <p:nvPr/>
        </p:nvSpPr>
        <p:spPr>
          <a:xfrm>
            <a:off x="5020010" y="153551"/>
            <a:ext cx="2329278" cy="1442200"/>
          </a:xfrm>
          <a:prstGeom prst="rect">
            <a:avLst/>
          </a:prstGeom>
        </p:spPr>
        <p:txBody>
          <a:bodyPr vert="horz" lIns="91425" tIns="91425" rIns="91425" bIns="91425" rtlCol="1" anchor="b" anchorCtr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מרכז מפלגה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חברי המפלגה </a:t>
            </a: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בוחרים מרכז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, </a:t>
            </a:r>
            <a:r>
              <a:rPr kumimoji="0" lang="he-I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המ</a:t>
            </a: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רכז בוחר את </a:t>
            </a:r>
            <a:r>
              <a:rPr kumimoji="0" lang="he-IL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היו''ר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והרשימה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  <p:pic>
        <p:nvPicPr>
          <p:cNvPr id="12" name="Picture 8" descr="תוצאת תמונה עבור מרצ">
            <a:extLst>
              <a:ext uri="{FF2B5EF4-FFF2-40B4-BE49-F238E27FC236}">
                <a16:creationId xmlns:a16="http://schemas.microsoft.com/office/drawing/2014/main" id="{18E6174F-5948-4823-8554-B02CFFC72A70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68" y="4896239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תוצאת תמונה עבור לוגו חד''ש">
            <a:extLst>
              <a:ext uri="{FF2B5EF4-FFF2-40B4-BE49-F238E27FC236}">
                <a16:creationId xmlns:a16="http://schemas.microsoft.com/office/drawing/2014/main" id="{72AF13A7-0CDF-428D-BC79-8E04AD6744F9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182" y="2046853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8" descr="תוצאת תמונה עבור בל''ד">
            <a:extLst>
              <a:ext uri="{FF2B5EF4-FFF2-40B4-BE49-F238E27FC236}">
                <a16:creationId xmlns:a16="http://schemas.microsoft.com/office/drawing/2014/main" id="{E1580A98-148F-4737-AA2B-8EC1554F7789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182" y="2995592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encrypted-tbn0.gstatic.com/images?q=tbn:ANd9GcToXeah7DaLqcM4w5-g6H6nqdoA5KmxTRd-uSkcfk38ec4XDoabuTii15Mc">
            <a:extLst>
              <a:ext uri="{FF2B5EF4-FFF2-40B4-BE49-F238E27FC236}">
                <a16:creationId xmlns:a16="http://schemas.microsoft.com/office/drawing/2014/main" id="{F7439809-AC32-4982-8F21-811B964A4E57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855" y="203642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תוצאת תמונה עבור העבודה">
            <a:extLst>
              <a:ext uri="{FF2B5EF4-FFF2-40B4-BE49-F238E27FC236}">
                <a16:creationId xmlns:a16="http://schemas.microsoft.com/office/drawing/2014/main" id="{1AA4C0E1-6B4B-4EC5-B9BE-9599E56682C9}"/>
              </a:ext>
            </a:extLst>
          </p:cNvPr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68" y="3910725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תוצאת תמונה עבור הבית היהודי">
            <a:extLst>
              <a:ext uri="{FF2B5EF4-FFF2-40B4-BE49-F238E27FC236}">
                <a16:creationId xmlns:a16="http://schemas.microsoft.com/office/drawing/2014/main" id="{520EC7AC-D980-49D7-8FFC-5DFE870B1125}"/>
              </a:ext>
            </a:extLst>
          </p:cNvPr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68" y="2925211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hape 113">
            <a:extLst>
              <a:ext uri="{FF2B5EF4-FFF2-40B4-BE49-F238E27FC236}">
                <a16:creationId xmlns:a16="http://schemas.microsoft.com/office/drawing/2014/main" id="{536DF042-9DB8-4F08-A6B6-AFFD0E5688B4}"/>
              </a:ext>
            </a:extLst>
          </p:cNvPr>
          <p:cNvSpPr txBox="1">
            <a:spLocks/>
          </p:cNvSpPr>
          <p:nvPr/>
        </p:nvSpPr>
        <p:spPr>
          <a:xfrm>
            <a:off x="2579700" y="458107"/>
            <a:ext cx="2440310" cy="896242"/>
          </a:xfrm>
          <a:prstGeom prst="rect">
            <a:avLst/>
          </a:prstGeom>
        </p:spPr>
        <p:txBody>
          <a:bodyPr vert="horz" lIns="91425" tIns="91425" rIns="91425" bIns="91425" rtlCol="1" anchor="b" anchorCtr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עם פריימריז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חברי מפלגה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</a:t>
            </a:r>
            <a:r>
              <a:rPr kumimoji="0" 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צביעים בפריימריז</a:t>
            </a:r>
          </a:p>
        </p:txBody>
      </p:sp>
      <p:sp>
        <p:nvSpPr>
          <p:cNvPr id="19" name="Shape 113">
            <a:extLst>
              <a:ext uri="{FF2B5EF4-FFF2-40B4-BE49-F238E27FC236}">
                <a16:creationId xmlns:a16="http://schemas.microsoft.com/office/drawing/2014/main" id="{BBC6BAB8-B19C-4CBF-9F37-B0188B69EE4E}"/>
              </a:ext>
            </a:extLst>
          </p:cNvPr>
          <p:cNvSpPr txBox="1">
            <a:spLocks/>
          </p:cNvSpPr>
          <p:nvPr/>
        </p:nvSpPr>
        <p:spPr>
          <a:xfrm>
            <a:off x="211702" y="289538"/>
            <a:ext cx="2260083" cy="834857"/>
          </a:xfrm>
          <a:prstGeom prst="rect">
            <a:avLst/>
          </a:prstGeom>
        </p:spPr>
        <p:txBody>
          <a:bodyPr vert="horz" lIns="91425" tIns="91425" rIns="91425" bIns="91425" rtlCol="1" anchor="b" anchorCtr="0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פריימריז פתוחים</a:t>
            </a:r>
            <a:endParaRPr kumimoji="0" lang="x-none" sz="24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כולם יכולים להצביע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  <p:pic>
        <p:nvPicPr>
          <p:cNvPr id="20" name="Picture 4" descr="תוצאת תמונה עבור זהות לוגו">
            <a:extLst>
              <a:ext uri="{FF2B5EF4-FFF2-40B4-BE49-F238E27FC236}">
                <a16:creationId xmlns:a16="http://schemas.microsoft.com/office/drawing/2014/main" id="{218E2F73-380C-44E5-9157-93D88F75FED0}"/>
              </a:ext>
            </a:extLst>
          </p:cNvPr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5" y="2112871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57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11" grpId="0"/>
      <p:bldP spid="11" grpId="1"/>
      <p:bldP spid="18" grpId="0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B2C926-0BBF-4B5E-8186-E0EFCD5222D1}"/>
              </a:ext>
            </a:extLst>
          </p:cNvPr>
          <p:cNvSpPr txBox="1"/>
          <p:nvPr/>
        </p:nvSpPr>
        <p:spPr>
          <a:xfrm>
            <a:off x="103909" y="4775200"/>
            <a:ext cx="4084782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t"/>
            <a:r>
              <a:rPr lang="he-IL" sz="20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מס' מצביעים בבחירות: </a:t>
            </a:r>
            <a:r>
              <a:rPr lang="he-IL" sz="2400" b="1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כ-284 אלף</a:t>
            </a:r>
          </a:p>
          <a:p>
            <a:pPr fontAlgn="t"/>
            <a:r>
              <a:rPr lang="he-IL" sz="20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מס' מצביעים בפריימריז: </a:t>
            </a:r>
            <a:r>
              <a:rPr lang="he-IL" sz="2400" b="1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כ-42 אלף</a:t>
            </a:r>
            <a:br>
              <a:rPr lang="en-US" sz="20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</a:br>
            <a:endParaRPr lang="he-IL" sz="2000" dirty="0">
              <a:solidFill>
                <a:schemeClr val="bg1"/>
              </a:solidFill>
              <a:latin typeface="Fb Tolia" panose="02020503050405020304" pitchFamily="18" charset="-79"/>
              <a:cs typeface="Fb Tolia" panose="02020503050405020304" pitchFamily="18" charset="-79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695EA6-5A2F-4191-B537-DB8C97159DEC}"/>
              </a:ext>
            </a:extLst>
          </p:cNvPr>
          <p:cNvSpPr txBox="1"/>
          <p:nvPr/>
        </p:nvSpPr>
        <p:spPr>
          <a:xfrm>
            <a:off x="4188691" y="4775200"/>
            <a:ext cx="3999345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t"/>
            <a:r>
              <a:rPr lang="he-IL" sz="20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מס' מצביעים בבחירות: </a:t>
            </a:r>
            <a:r>
              <a:rPr lang="he-IL" sz="2400" b="1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כ-786 אלף</a:t>
            </a:r>
            <a:br>
              <a:rPr lang="en-US" sz="20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20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מס' מצביעים בפריימריז: </a:t>
            </a:r>
            <a:r>
              <a:rPr lang="he-IL" sz="2400" b="1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כ-28 אלף</a:t>
            </a:r>
            <a:br>
              <a:rPr lang="en-US" sz="20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</a:br>
            <a:endParaRPr lang="he-IL" sz="2400" dirty="0">
              <a:solidFill>
                <a:schemeClr val="bg1"/>
              </a:solidFill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endParaRPr lang="he-IL" sz="2000" dirty="0">
              <a:solidFill>
                <a:schemeClr val="bg1"/>
              </a:solidFill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endParaRPr lang="he-IL" sz="2000" dirty="0">
              <a:solidFill>
                <a:schemeClr val="bg1"/>
              </a:solidFill>
              <a:latin typeface="Fb Tolia" panose="02020503050405020304" pitchFamily="18" charset="-79"/>
              <a:cs typeface="Fb Tolia" panose="02020503050405020304" pitchFamily="18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8DCAF-AB7A-4DF7-A5C7-3DBB1CE62B65}"/>
              </a:ext>
            </a:extLst>
          </p:cNvPr>
          <p:cNvSpPr txBox="1"/>
          <p:nvPr/>
        </p:nvSpPr>
        <p:spPr>
          <a:xfrm>
            <a:off x="8052180" y="4775199"/>
            <a:ext cx="4139820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fontAlgn="t"/>
            <a:r>
              <a:rPr lang="he-IL" sz="20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מס' מצביעים בבחירות: </a:t>
            </a:r>
            <a:r>
              <a:rPr lang="he-IL" sz="2400" b="1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כ-985 אלף</a:t>
            </a:r>
            <a:br>
              <a:rPr lang="en-US" sz="2400" b="1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</a:br>
            <a:r>
              <a:rPr lang="he-IL" sz="20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מס' מצביעים בפריימריז: </a:t>
            </a:r>
            <a:r>
              <a:rPr lang="he-IL" sz="2400" b="1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כ-53 אלף</a:t>
            </a:r>
            <a:endParaRPr lang="he-IL" sz="2400" dirty="0">
              <a:solidFill>
                <a:schemeClr val="bg1"/>
              </a:solidFill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pPr fontAlgn="t"/>
            <a:br>
              <a:rPr lang="en-US" sz="20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</a:br>
            <a:endParaRPr lang="he-IL" sz="2000" dirty="0">
              <a:solidFill>
                <a:schemeClr val="bg1"/>
              </a:solidFill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endParaRPr lang="he-IL" sz="2000" dirty="0">
              <a:solidFill>
                <a:schemeClr val="bg1"/>
              </a:solidFill>
              <a:latin typeface="Fb Tolia" panose="02020503050405020304" pitchFamily="18" charset="-79"/>
              <a:cs typeface="Fb Tolia" panose="02020503050405020304" pitchFamily="18" charset="-79"/>
            </a:endParaRPr>
          </a:p>
        </p:txBody>
      </p:sp>
      <p:sp>
        <p:nvSpPr>
          <p:cNvPr id="7" name="Shape 227">
            <a:extLst>
              <a:ext uri="{FF2B5EF4-FFF2-40B4-BE49-F238E27FC236}">
                <a16:creationId xmlns:a16="http://schemas.microsoft.com/office/drawing/2014/main" id="{A4ADE752-D7B3-4F4B-A16F-97915C1BDAC3}"/>
              </a:ext>
            </a:extLst>
          </p:cNvPr>
          <p:cNvSpPr/>
          <p:nvPr/>
        </p:nvSpPr>
        <p:spPr>
          <a:xfrm>
            <a:off x="3442545" y="400035"/>
            <a:ext cx="5306910" cy="611151"/>
          </a:xfrm>
          <a:prstGeom prst="rect">
            <a:avLst/>
          </a:prstGeom>
          <a:solidFill>
            <a:schemeClr val="bg1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he-IL" sz="4800" b="1" i="0" u="none" strike="noStrike" cap="none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תמונת מצב פריימריז</a:t>
            </a:r>
            <a:endParaRPr lang="iw-IL" sz="4800" b="1" i="0" u="none" strike="noStrike" cap="none" dirty="0">
              <a:solidFill>
                <a:srgbClr val="3B409B"/>
              </a:solidFill>
              <a:latin typeface="Fb Tolia" panose="02020503050405020304" pitchFamily="18" charset="-79"/>
              <a:cs typeface="Fb Tolia" panose="02020503050405020304" pitchFamily="18" charset="-79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CD355-026A-4E21-BDF6-28C25EBCD702}"/>
              </a:ext>
            </a:extLst>
          </p:cNvPr>
          <p:cNvSpPr txBox="1"/>
          <p:nvPr/>
        </p:nvSpPr>
        <p:spPr>
          <a:xfrm>
            <a:off x="8527248" y="1691862"/>
            <a:ext cx="339484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 sz="2000" b="1" i="0" u="none" strike="noStrike" kern="1200" spc="0" baseline="0">
                <a:solidFill>
                  <a:prstClr val="black"/>
                </a:solidFill>
                <a:latin typeface="Fb Tolia" panose="02020503050405020304" pitchFamily="18" charset="-79"/>
                <a:ea typeface="+mn-ea"/>
                <a:cs typeface="Fb Tolia" panose="02020503050405020304" pitchFamily="18" charset="-79"/>
              </a:defRPr>
            </a:pPr>
            <a:r>
              <a:rPr lang="he-IL" b="1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אחוז תומכי הליכוד בפריימריז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239EDD01-45D1-4849-A933-0E55A153FF1D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9185" t="41848" r="61277" b="37500"/>
          <a:stretch/>
        </p:blipFill>
        <p:spPr>
          <a:xfrm>
            <a:off x="8424669" y="2353586"/>
            <a:ext cx="3600000" cy="216000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BA16A436-4030-4008-AE07-DF415B59EB3F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l="18046" t="42523" r="72005" b="37640"/>
          <a:stretch/>
        </p:blipFill>
        <p:spPr>
          <a:xfrm>
            <a:off x="4452180" y="2353586"/>
            <a:ext cx="3600000" cy="216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A6EB25-7964-4836-BF08-5166F5EAE5C8}"/>
              </a:ext>
            </a:extLst>
          </p:cNvPr>
          <p:cNvSpPr txBox="1"/>
          <p:nvPr/>
        </p:nvSpPr>
        <p:spPr>
          <a:xfrm>
            <a:off x="4657338" y="1691862"/>
            <a:ext cx="339484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 sz="2000" b="1" i="0" u="none" strike="noStrike" kern="1200" spc="0" baseline="0">
                <a:solidFill>
                  <a:prstClr val="black"/>
                </a:solidFill>
                <a:latin typeface="Fb Tolia" panose="02020503050405020304" pitchFamily="18" charset="-79"/>
                <a:ea typeface="+mn-ea"/>
                <a:cs typeface="Fb Tolia" panose="02020503050405020304" pitchFamily="18" charset="-79"/>
              </a:defRPr>
            </a:pPr>
            <a:r>
              <a:rPr lang="he-IL" b="1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אחוז תומכי העבודה בפריימריז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47B02B-33B2-461B-AF9E-A0EDE3736953}"/>
              </a:ext>
            </a:extLst>
          </p:cNvPr>
          <p:cNvSpPr txBox="1"/>
          <p:nvPr/>
        </p:nvSpPr>
        <p:spPr>
          <a:xfrm>
            <a:off x="346300" y="1691862"/>
            <a:ext cx="373981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defRPr sz="2000" b="1" i="0" u="none" strike="noStrike" kern="1200" spc="0" baseline="0">
                <a:solidFill>
                  <a:prstClr val="black"/>
                </a:solidFill>
                <a:latin typeface="Fb Tolia" panose="02020503050405020304" pitchFamily="18" charset="-79"/>
                <a:ea typeface="+mn-ea"/>
                <a:cs typeface="Fb Tolia" panose="02020503050405020304" pitchFamily="18" charset="-79"/>
              </a:defRPr>
            </a:pPr>
            <a:r>
              <a:rPr lang="he-IL" b="1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אחוז תומכי הבית היהודי בפריימריז</a:t>
            </a:r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81483E7E-3475-499D-9AB9-E15970252C34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l="14827" t="41308" r="76121" b="39152"/>
          <a:stretch/>
        </p:blipFill>
        <p:spPr>
          <a:xfrm>
            <a:off x="346300" y="2353586"/>
            <a:ext cx="3600000" cy="21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F09838D-A259-429E-AC0C-B64E7C6E9C97}"/>
              </a:ext>
            </a:extLst>
          </p:cNvPr>
          <p:cNvSpPr txBox="1"/>
          <p:nvPr/>
        </p:nvSpPr>
        <p:spPr>
          <a:xfrm>
            <a:off x="1632212" y="5729307"/>
            <a:ext cx="859245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r>
              <a:rPr lang="he-IL" sz="2800" b="1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124,000 איש בחרו את הזהות והמיקום של 62 נבחרי ציבור!</a:t>
            </a:r>
          </a:p>
        </p:txBody>
      </p:sp>
    </p:spTree>
    <p:extLst>
      <p:ext uri="{BB962C8B-B14F-4D97-AF65-F5344CB8AC3E}">
        <p14:creationId xmlns:p14="http://schemas.microsoft.com/office/powerpoint/2010/main" val="241285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9" grpId="0"/>
      <p:bldP spid="12" grpId="0"/>
      <p:bldP spid="13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A6CA38ED-B9CF-4C04-A201-928BDB53BCCE}"/>
              </a:ext>
            </a:extLst>
          </p:cNvPr>
          <p:cNvSpPr/>
          <p:nvPr/>
        </p:nvSpPr>
        <p:spPr>
          <a:xfrm>
            <a:off x="2293856" y="2133991"/>
            <a:ext cx="7604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69850" algn="ctr">
              <a:buClr>
                <a:prstClr val="white"/>
              </a:buClr>
              <a:buSzPts val="1100"/>
              <a:defRPr/>
            </a:pP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מי </a:t>
            </a:r>
            <a:r>
              <a:rPr lang="he-IL" sz="7200" b="1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בוחר</a:t>
            </a: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 את נבחרי הציבור?</a:t>
            </a:r>
            <a:endParaRPr lang="iw-IL" sz="7200" b="1" dirty="0">
              <a:solidFill>
                <a:srgbClr val="3B409B"/>
              </a:solidFill>
              <a:latin typeface="Fb Tolia" panose="02020503050405020304" pitchFamily="18" charset="-79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9868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27">
            <a:extLst>
              <a:ext uri="{FF2B5EF4-FFF2-40B4-BE49-F238E27FC236}">
                <a16:creationId xmlns:a16="http://schemas.microsoft.com/office/drawing/2014/main" id="{DEB25E9F-571D-479F-9EE1-CC7FBC881751}"/>
              </a:ext>
            </a:extLst>
          </p:cNvPr>
          <p:cNvSpPr/>
          <p:nvPr/>
        </p:nvSpPr>
        <p:spPr>
          <a:xfrm>
            <a:off x="3753585" y="299078"/>
            <a:ext cx="4684830" cy="589198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איך מתקדמים?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22530" name="Picture 2" descr="תמונה קשורה">
            <a:extLst>
              <a:ext uri="{FF2B5EF4-FFF2-40B4-BE49-F238E27FC236}">
                <a16:creationId xmlns:a16="http://schemas.microsoft.com/office/drawing/2014/main" id="{1190B03D-1C77-4919-8564-131893E03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831" y="1991826"/>
            <a:ext cx="2876550" cy="406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479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/>
        </p:nvSpPr>
        <p:spPr>
          <a:xfrm>
            <a:off x="3427492" y="197315"/>
            <a:ext cx="61332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 Black" panose="02020503050405020304" pitchFamily="18" charset="-79"/>
                <a:ea typeface="+mn-ea"/>
                <a:cs typeface="Fb Tolia Black" panose="02020503050405020304" pitchFamily="18" charset="-79"/>
                <a:sym typeface="Alef"/>
              </a:rPr>
              <a:t>הליכוד כ -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ea typeface="+mn-ea"/>
                <a:cs typeface="+mn-cs"/>
                <a:sym typeface="Alef"/>
              </a:rPr>
              <a:t>Case study</a:t>
            </a:r>
            <a:endParaRPr kumimoji="0" lang="he-IL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sha" panose="020B0502040204020203" pitchFamily="34" charset="-79"/>
              <a:ea typeface="+mn-ea"/>
              <a:cs typeface="Arial" panose="020B0604020202020204" pitchFamily="34" charset="0"/>
              <a:sym typeface="Alef"/>
            </a:endParaRPr>
          </a:p>
        </p:txBody>
      </p:sp>
      <p:sp>
        <p:nvSpPr>
          <p:cNvPr id="27" name="Shape 227">
            <a:extLst>
              <a:ext uri="{FF2B5EF4-FFF2-40B4-BE49-F238E27FC236}">
                <a16:creationId xmlns:a16="http://schemas.microsoft.com/office/drawing/2014/main" id="{2AA1013D-72DF-4271-A461-945223DE7992}"/>
              </a:ext>
            </a:extLst>
          </p:cNvPr>
          <p:cNvSpPr/>
          <p:nvPr/>
        </p:nvSpPr>
        <p:spPr>
          <a:xfrm>
            <a:off x="3685641" y="339648"/>
            <a:ext cx="4820717" cy="611151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המעורבים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sp>
        <p:nvSpPr>
          <p:cNvPr id="29" name="Shape 246">
            <a:extLst>
              <a:ext uri="{FF2B5EF4-FFF2-40B4-BE49-F238E27FC236}">
                <a16:creationId xmlns:a16="http://schemas.microsoft.com/office/drawing/2014/main" id="{9BAB44DC-B0E5-407E-8352-CAD3F0732F70}"/>
              </a:ext>
            </a:extLst>
          </p:cNvPr>
          <p:cNvSpPr/>
          <p:nvPr/>
        </p:nvSpPr>
        <p:spPr>
          <a:xfrm>
            <a:off x="2016757" y="1800586"/>
            <a:ext cx="7972736" cy="7013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חלק מקבוצות האינטרס החזקות במפלגות כיום: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w-IL" sz="32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Arial"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-698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AutoShape 2" descr="תוצאת תמונה עבור ‪GOOGLE‬‏">
            <a:extLst>
              <a:ext uri="{FF2B5EF4-FFF2-40B4-BE49-F238E27FC236}">
                <a16:creationId xmlns:a16="http://schemas.microsoft.com/office/drawing/2014/main" id="{A2A9B248-7630-4803-9EED-833CC6EA10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80430" y="23965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14" descr="תוצאת תמונה עבור דקסל פארמה לוגו">
            <a:extLst>
              <a:ext uri="{FF2B5EF4-FFF2-40B4-BE49-F238E27FC236}">
                <a16:creationId xmlns:a16="http://schemas.microsoft.com/office/drawing/2014/main" id="{6666DFC3-BB89-4697-8F24-8B7AE0D727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32830" y="254899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Picture 50" descr="תוצאת תמונה עבור חברת החשמל לוגו">
            <a:extLst>
              <a:ext uri="{FF2B5EF4-FFF2-40B4-BE49-F238E27FC236}">
                <a16:creationId xmlns:a16="http://schemas.microsoft.com/office/drawing/2014/main" id="{6652245A-F873-4728-97DC-273A933357F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196" y="2977731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8" descr="תמונה קשורה">
            <a:extLst>
              <a:ext uri="{FF2B5EF4-FFF2-40B4-BE49-F238E27FC236}">
                <a16:creationId xmlns:a16="http://schemas.microsoft.com/office/drawing/2014/main" id="{004D7AB6-3FF6-4AE1-A244-E9B66F5F164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213" y="2977731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0" descr="תוצאת תמונה עבור נמל אשדוד לוגו">
            <a:extLst>
              <a:ext uri="{FF2B5EF4-FFF2-40B4-BE49-F238E27FC236}">
                <a16:creationId xmlns:a16="http://schemas.microsoft.com/office/drawing/2014/main" id="{281E42E9-6644-4977-910C-BFC7AEE985D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059" y="2927645"/>
            <a:ext cx="1272341" cy="80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6" descr="תוצאת תמונה עבור אגד לוגו">
            <a:extLst>
              <a:ext uri="{FF2B5EF4-FFF2-40B4-BE49-F238E27FC236}">
                <a16:creationId xmlns:a16="http://schemas.microsoft.com/office/drawing/2014/main" id="{3E4AF3DB-4515-4368-B7EF-72D5CE4887BD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644" y="404268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74" descr="תמונה קשורה">
            <a:extLst>
              <a:ext uri="{FF2B5EF4-FFF2-40B4-BE49-F238E27FC236}">
                <a16:creationId xmlns:a16="http://schemas.microsoft.com/office/drawing/2014/main" id="{46159A2C-9CB6-4059-8DCE-01A0E3D80FD0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131" y="397059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76" descr="תוצאת תמונה עבור תעשייה אווירית לוגו שקוף">
            <a:extLst>
              <a:ext uri="{FF2B5EF4-FFF2-40B4-BE49-F238E27FC236}">
                <a16:creationId xmlns:a16="http://schemas.microsoft.com/office/drawing/2014/main" id="{B688F5C2-D206-4F6F-832D-1E8EF8214809}"/>
              </a:ext>
            </a:extLst>
          </p:cNvPr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329" y="404268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תמונה קשורה">
            <a:extLst>
              <a:ext uri="{FF2B5EF4-FFF2-40B4-BE49-F238E27FC236}">
                <a16:creationId xmlns:a16="http://schemas.microsoft.com/office/drawing/2014/main" id="{444E470F-88B9-4940-A22D-824645FE581E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30" y="4036299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תוצאת תמונה עבור ההסתדרות לוגו שקוף">
            <a:extLst>
              <a:ext uri="{FF2B5EF4-FFF2-40B4-BE49-F238E27FC236}">
                <a16:creationId xmlns:a16="http://schemas.microsoft.com/office/drawing/2014/main" id="{001953A6-925C-449D-B367-00AF87CA37D8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17" y="3010246"/>
            <a:ext cx="108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66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תוצאת תמונה עבור ‪OPEN BOOK‬‏">
            <a:extLst>
              <a:ext uri="{FF2B5EF4-FFF2-40B4-BE49-F238E27FC236}">
                <a16:creationId xmlns:a16="http://schemas.microsoft.com/office/drawing/2014/main" id="{D03ADC2E-C344-4747-B107-FDC950A7D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4291" r="4103" b="4728"/>
          <a:stretch/>
        </p:blipFill>
        <p:spPr bwMode="auto">
          <a:xfrm>
            <a:off x="2900134" y="1917003"/>
            <a:ext cx="6391732" cy="399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227">
            <a:extLst>
              <a:ext uri="{FF2B5EF4-FFF2-40B4-BE49-F238E27FC236}">
                <a16:creationId xmlns:a16="http://schemas.microsoft.com/office/drawing/2014/main" id="{DEB25E9F-571D-479F-9EE1-CC7FBC881751}"/>
              </a:ext>
            </a:extLst>
          </p:cNvPr>
          <p:cNvSpPr/>
          <p:nvPr/>
        </p:nvSpPr>
        <p:spPr>
          <a:xfrm>
            <a:off x="3089608" y="298933"/>
            <a:ext cx="6012784" cy="595487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מה אתם הייתם עושים?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F9EEB1-54CF-444B-9947-90A505674466}"/>
              </a:ext>
            </a:extLst>
          </p:cNvPr>
          <p:cNvSpPr txBox="1"/>
          <p:nvPr/>
        </p:nvSpPr>
        <p:spPr>
          <a:xfrm>
            <a:off x="6454987" y="2195989"/>
            <a:ext cx="23909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מספר חברי מפלגה: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70,000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745F97-2080-4BAD-A06D-38B83E3595B2}"/>
              </a:ext>
            </a:extLst>
          </p:cNvPr>
          <p:cNvSpPr txBox="1"/>
          <p:nvPr/>
        </p:nvSpPr>
        <p:spPr>
          <a:xfrm>
            <a:off x="6204373" y="3059750"/>
            <a:ext cx="264159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אחוז מצביעים בפריימריז: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60%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E8F28-DC7F-4824-B64C-2DAD49D468C5}"/>
              </a:ext>
            </a:extLst>
          </p:cNvPr>
          <p:cNvSpPr txBox="1"/>
          <p:nvPr/>
        </p:nvSpPr>
        <p:spPr>
          <a:xfrm>
            <a:off x="6204373" y="4530018"/>
            <a:ext cx="26415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קהל הבוחרים של המפלגה: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42,000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3FC99-EF62-4645-B56A-75035DF0783A}"/>
              </a:ext>
            </a:extLst>
          </p:cNvPr>
          <p:cNvSpPr txBox="1"/>
          <p:nvPr/>
        </p:nvSpPr>
        <p:spPr>
          <a:xfrm>
            <a:off x="3217333" y="2108879"/>
            <a:ext cx="2791761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ועד חברת חשמל: 4,000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עובדי אגד: 1,500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עובדי נמלים: 4,000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איגוד המוניות: 1,500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תעשייה אווירית: 8,000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רשות שדות התעופה: 1,500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נאמני שומרון: 15,000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ההסתדרות הלאומית: 1,200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ועד רכבת ישראל: 800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98DB2-E06F-49CE-99F2-F01390E81322}"/>
              </a:ext>
            </a:extLst>
          </p:cNvPr>
          <p:cNvSpPr txBox="1"/>
          <p:nvPr/>
        </p:nvSpPr>
        <p:spPr>
          <a:xfrm>
            <a:off x="3217333" y="4530018"/>
            <a:ext cx="28786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סה''כ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קולות של קבוצות הלחץ: 34,500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</a:rPr>
            </a:b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4EF60-243A-457E-A1DE-ADC4BEF037C0}"/>
              </a:ext>
            </a:extLst>
          </p:cNvPr>
          <p:cNvSpPr txBox="1"/>
          <p:nvPr/>
        </p:nvSpPr>
        <p:spPr>
          <a:xfrm>
            <a:off x="2900134" y="5320105"/>
            <a:ext cx="25411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82.1 אחוז</a:t>
            </a:r>
          </a:p>
        </p:txBody>
      </p:sp>
    </p:spTree>
    <p:extLst>
      <p:ext uri="{BB962C8B-B14F-4D97-AF65-F5344CB8AC3E}">
        <p14:creationId xmlns:p14="http://schemas.microsoft.com/office/powerpoint/2010/main" val="248682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3" grpId="0"/>
      <p:bldP spid="4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27">
            <a:extLst>
              <a:ext uri="{FF2B5EF4-FFF2-40B4-BE49-F238E27FC236}">
                <a16:creationId xmlns:a16="http://schemas.microsoft.com/office/drawing/2014/main" id="{7636431A-C6BF-49C2-9E03-0B80281EFAEE}"/>
              </a:ext>
            </a:extLst>
          </p:cNvPr>
          <p:cNvSpPr/>
          <p:nvPr/>
        </p:nvSpPr>
        <p:spPr>
          <a:xfrm>
            <a:off x="4104969" y="395717"/>
            <a:ext cx="3982059" cy="611151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שלטון העם?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4098" name="Picture 2" descr="תמונה קשורה">
            <a:extLst>
              <a:ext uri="{FF2B5EF4-FFF2-40B4-BE49-F238E27FC236}">
                <a16:creationId xmlns:a16="http://schemas.microsoft.com/office/drawing/2014/main" id="{C10813D1-E43F-457E-B3B5-0EFCE930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640" y="2182310"/>
            <a:ext cx="6403745" cy="400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30F239DF-E513-4835-8BB9-5FC7709AAD1B}"/>
              </a:ext>
            </a:extLst>
          </p:cNvPr>
          <p:cNvSpPr/>
          <p:nvPr/>
        </p:nvSpPr>
        <p:spPr>
          <a:xfrm>
            <a:off x="356870" y="1516961"/>
            <a:ext cx="114782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2% בלבד מבעלי זכות ההצבעה, הם קהל הבוחרים האמיתי של רוב נבחרי הציבור!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				</a:t>
            </a:r>
            <a:endParaRPr kumimoji="0" lang="he-IL" sz="28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0655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Taxis - Ben Gurion Airport">
            <a:extLst>
              <a:ext uri="{FF2B5EF4-FFF2-40B4-BE49-F238E27FC236}">
                <a16:creationId xmlns:a16="http://schemas.microsoft.com/office/drawing/2014/main" id="{1587320E-FFCA-4AFE-A353-F46B5DFEE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6" y="1296008"/>
            <a:ext cx="1384921" cy="6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תוצאת תמונה עבור נמל אשדוד לוגו">
            <a:extLst>
              <a:ext uri="{FF2B5EF4-FFF2-40B4-BE49-F238E27FC236}">
                <a16:creationId xmlns:a16="http://schemas.microsoft.com/office/drawing/2014/main" id="{3766D434-4484-4161-BA61-96C503F22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6" y="2782772"/>
            <a:ext cx="1384921" cy="73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מלבן 23">
            <a:extLst>
              <a:ext uri="{FF2B5EF4-FFF2-40B4-BE49-F238E27FC236}">
                <a16:creationId xmlns:a16="http://schemas.microsoft.com/office/drawing/2014/main" id="{62CA75A9-B3E4-4BFC-B307-17D0CA23DC15}"/>
              </a:ext>
            </a:extLst>
          </p:cNvPr>
          <p:cNvSpPr/>
          <p:nvPr/>
        </p:nvSpPr>
        <p:spPr>
          <a:xfrm>
            <a:off x="2408908" y="2752684"/>
            <a:ext cx="95649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המדינה נכנעה לעובדי הנמלים: תעניק להם חסינות מפיטורים ל-15 שנה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משרדי התחבורה והאוצר חזרו בהם מכל הצהרותיהם – והסכימו לפרוש עבור 1,200 עובדי הנמלים רשת ביטחון תעסוקתית מפני תחרות.</a:t>
            </a:r>
            <a:b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</a:br>
            <a:r>
              <a:rPr kumimoji="0" lang="he-IL" sz="1600" b="0" i="0" u="none" strike="noStrike" kern="0" cap="none" spc="0" normalizeH="0" baseline="0" noProof="0" dirty="0">
                <a:ln>
                  <a:noFill/>
                </a:ln>
                <a:solidFill>
                  <a:srgbClr val="B22848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דה-מרקר 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B22848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14.06.2017 00:05</a:t>
            </a:r>
            <a:endParaRPr kumimoji="0" lang="he-IL" sz="1600" b="0" i="0" u="none" strike="noStrike" kern="0" cap="none" spc="0" normalizeH="0" baseline="0" noProof="0" dirty="0">
              <a:ln>
                <a:noFill/>
              </a:ln>
              <a:solidFill>
                <a:srgbClr val="B22848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0522810-61FA-450F-BDE3-D181547554DD}"/>
              </a:ext>
            </a:extLst>
          </p:cNvPr>
          <p:cNvSpPr txBox="1"/>
          <p:nvPr/>
        </p:nvSpPr>
        <p:spPr>
          <a:xfrm>
            <a:off x="2557670" y="1324023"/>
            <a:ext cx="9416206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ישראל כץ נגד אובר: "לא נאפשר פגיעה בענף המוניות"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</a:br>
            <a:r>
              <a:rPr kumimoji="0" lang="he-I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שר התחבורה מערים קשיים על כניסת מתחרה לאפליקציית גט טקסי: "לא ייתכן שתגיע חברה </a:t>
            </a:r>
            <a:r>
              <a:rPr kumimoji="0" lang="he-IL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מחו''ל</a:t>
            </a:r>
            <a:r>
              <a:rPr kumimoji="0" lang="he-IL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 ויינתן לה אישור לפעול כאן ללא אותם כללים וחוקים המוחלים על כלל ציבור נהגי המוניות ועל כולם.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</a:br>
            <a:r>
              <a:rPr kumimoji="0" lang="he-IL" sz="1600" b="0" i="0" u="none" strike="noStrike" kern="0" cap="none" spc="0" normalizeH="0" baseline="0" noProof="0" dirty="0">
                <a:ln>
                  <a:noFill/>
                </a:ln>
                <a:solidFill>
                  <a:srgbClr val="B22848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גלובס 2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B22848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6/06/2014, 12:15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srgbClr val="B22848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sp>
        <p:nvSpPr>
          <p:cNvPr id="36" name="Shape 227">
            <a:extLst>
              <a:ext uri="{FF2B5EF4-FFF2-40B4-BE49-F238E27FC236}">
                <a16:creationId xmlns:a16="http://schemas.microsoft.com/office/drawing/2014/main" id="{58F86EA8-9C90-4867-843D-BE6D9C23BFED}"/>
              </a:ext>
            </a:extLst>
          </p:cNvPr>
          <p:cNvSpPr/>
          <p:nvPr/>
        </p:nvSpPr>
        <p:spPr>
          <a:xfrm>
            <a:off x="1653653" y="239885"/>
            <a:ext cx="8884693" cy="611151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דוגמאות להצלחת קבוצות האינטרס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12" name="Shape 257" descr="תוצאת תמונה עבור חברת החשמל לוגו">
            <a:extLst>
              <a:ext uri="{FF2B5EF4-FFF2-40B4-BE49-F238E27FC236}">
                <a16:creationId xmlns:a16="http://schemas.microsoft.com/office/drawing/2014/main" id="{58FEE89B-246F-47B4-9E5D-6EB9F818F81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5366" y="4381340"/>
            <a:ext cx="1384921" cy="84612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964FDBAB-89F5-477A-94B5-5D94A635881C}"/>
              </a:ext>
            </a:extLst>
          </p:cNvPr>
          <p:cNvSpPr/>
          <p:nvPr/>
        </p:nvSpPr>
        <p:spPr>
          <a:xfrm>
            <a:off x="2753676" y="4300276"/>
            <a:ext cx="9220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14 משכורות בשנה, 52 אלף שקל בחודש: חגיגת השכר שלא תיאמן בחברת החשמל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הסכסוך בחברת החשמל אילץ את המדינה לחשוף בבג"ץ את חגיגת השכר ■ בונוסים בסך 176 מיליון שקל, חשמל חינם בשווי 121 מיליון שקל - ומשכורת שנכנסת 10 ימים לפני כולם.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</a:b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srgbClr val="B22848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דה מרקר 03.07.2017 07:17</a:t>
            </a:r>
            <a:endParaRPr kumimoji="0" lang="he-IL" sz="1400" b="0" i="0" u="none" strike="noStrike" kern="1200" cap="none" spc="0" normalizeH="0" baseline="0" noProof="0" dirty="0">
              <a:ln>
                <a:noFill/>
              </a:ln>
              <a:solidFill>
                <a:srgbClr val="B22848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62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1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04E3C98-0FB6-41F0-AD7E-04E406A2D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32" t="29874" r="27500" b="21009"/>
          <a:stretch/>
        </p:blipFill>
        <p:spPr>
          <a:xfrm>
            <a:off x="729689" y="1717910"/>
            <a:ext cx="5047655" cy="3920837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6F33E6D2-FB96-41A1-BFC0-0A0CDCF0A3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11" b="2089"/>
          <a:stretch/>
        </p:blipFill>
        <p:spPr>
          <a:xfrm>
            <a:off x="6558988" y="1717909"/>
            <a:ext cx="5047655" cy="3920837"/>
          </a:xfrm>
          <a:prstGeom prst="rect">
            <a:avLst/>
          </a:prstGeom>
        </p:spPr>
      </p:pic>
      <p:sp>
        <p:nvSpPr>
          <p:cNvPr id="6" name="Shape 227">
            <a:extLst>
              <a:ext uri="{FF2B5EF4-FFF2-40B4-BE49-F238E27FC236}">
                <a16:creationId xmlns:a16="http://schemas.microsoft.com/office/drawing/2014/main" id="{3709DC3E-F0F4-47F3-81CA-65CE2D33DEA8}"/>
              </a:ext>
            </a:extLst>
          </p:cNvPr>
          <p:cNvSpPr/>
          <p:nvPr/>
        </p:nvSpPr>
        <p:spPr>
          <a:xfrm>
            <a:off x="1653653" y="239885"/>
            <a:ext cx="8884693" cy="611151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דוגמאות להצלחת קבוצות האינטרס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38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4A8E955B-C153-41AA-B9DD-12C26FFD0240}"/>
              </a:ext>
            </a:extLst>
          </p:cNvPr>
          <p:cNvSpPr/>
          <p:nvPr/>
        </p:nvSpPr>
        <p:spPr>
          <a:xfrm>
            <a:off x="2293856" y="1502620"/>
            <a:ext cx="7604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69850" algn="ctr">
              <a:buClr>
                <a:prstClr val="white"/>
              </a:buClr>
              <a:buSzPts val="1100"/>
              <a:defRPr/>
            </a:pP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האם אתם </a:t>
            </a:r>
            <a:r>
              <a:rPr lang="he-IL" sz="7200" b="1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מאמינים</a:t>
            </a: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 בנבחרי הציבור שלכם?</a:t>
            </a:r>
            <a:endParaRPr lang="iw-IL" sz="7200" dirty="0">
              <a:solidFill>
                <a:srgbClr val="3B409B"/>
              </a:solidFill>
              <a:latin typeface="Fb Tolia" panose="02020503050405020304" pitchFamily="18" charset="-79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390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11E6AA2C-FA94-41A8-8E5D-0533EFCFC740}"/>
              </a:ext>
            </a:extLst>
          </p:cNvPr>
          <p:cNvSpPr/>
          <p:nvPr/>
        </p:nvSpPr>
        <p:spPr>
          <a:xfrm>
            <a:off x="1526132" y="417486"/>
            <a:ext cx="921276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69850" algn="ctr">
              <a:buClr>
                <a:prstClr val="white"/>
              </a:buClr>
              <a:buSzPts val="1100"/>
              <a:defRPr/>
            </a:pP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הצבענו! </a:t>
            </a:r>
            <a:br>
              <a:rPr lang="en-US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</a:b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אבל לא עבדו בשבילנו.</a:t>
            </a:r>
          </a:p>
          <a:p>
            <a:pPr lvl="0" indent="-69850" algn="ctr">
              <a:buClr>
                <a:prstClr val="white"/>
              </a:buClr>
              <a:buSzPts val="1100"/>
              <a:defRPr/>
            </a:pPr>
            <a:endParaRPr lang="he-IL" sz="7200" b="1" dirty="0">
              <a:solidFill>
                <a:srgbClr val="3B409B"/>
              </a:solidFill>
              <a:latin typeface="Fb Tolia" panose="02020503050405020304" pitchFamily="18" charset="-79"/>
              <a:cs typeface="Fb Tolia" panose="02020503050405020304" pitchFamily="18" charset="-79"/>
              <a:sym typeface="Arial"/>
            </a:endParaRPr>
          </a:p>
          <a:p>
            <a:pPr lvl="0" indent="-69850" algn="ctr">
              <a:buClr>
                <a:prstClr val="white"/>
              </a:buClr>
              <a:buSzPts val="1100"/>
              <a:defRPr/>
            </a:pPr>
            <a:r>
              <a:rPr lang="he-IL" sz="7200" b="1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למה זה מוביל?</a:t>
            </a:r>
            <a:endParaRPr lang="iw-IL" sz="7200" b="1" dirty="0">
              <a:solidFill>
                <a:srgbClr val="3B409B"/>
              </a:solidFill>
              <a:latin typeface="Fb Tolia" panose="02020503050405020304" pitchFamily="18" charset="-79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315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תרשים 1">
            <a:extLst>
              <a:ext uri="{FF2B5EF4-FFF2-40B4-BE49-F238E27FC236}">
                <a16:creationId xmlns:a16="http://schemas.microsoft.com/office/drawing/2014/main" id="{5CDE2693-DF2F-40CF-B510-C53902E1AB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570732"/>
              </p:ext>
            </p:extLst>
          </p:nvPr>
        </p:nvGraphicFramePr>
        <p:xfrm>
          <a:off x="183232" y="268973"/>
          <a:ext cx="5499248" cy="2986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תרשים 2">
            <a:extLst>
              <a:ext uri="{FF2B5EF4-FFF2-40B4-BE49-F238E27FC236}">
                <a16:creationId xmlns:a16="http://schemas.microsoft.com/office/drawing/2014/main" id="{71C20BF0-766B-4013-B6D7-B16C080718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3684616"/>
              </p:ext>
            </p:extLst>
          </p:nvPr>
        </p:nvGraphicFramePr>
        <p:xfrm>
          <a:off x="6503341" y="268973"/>
          <a:ext cx="5499248" cy="3007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תרשים 3">
            <a:extLst>
              <a:ext uri="{FF2B5EF4-FFF2-40B4-BE49-F238E27FC236}">
                <a16:creationId xmlns:a16="http://schemas.microsoft.com/office/drawing/2014/main" id="{94E9DA8C-B7BA-4925-ADA6-DBC5530B0A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551363"/>
              </p:ext>
            </p:extLst>
          </p:nvPr>
        </p:nvGraphicFramePr>
        <p:xfrm>
          <a:off x="1634734" y="3486736"/>
          <a:ext cx="4046715" cy="23042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תרשים 4">
            <a:extLst>
              <a:ext uri="{FF2B5EF4-FFF2-40B4-BE49-F238E27FC236}">
                <a16:creationId xmlns:a16="http://schemas.microsoft.com/office/drawing/2014/main" id="{27AACA31-9A89-40C6-8FDB-7A23BCBEE2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6390227"/>
              </p:ext>
            </p:extLst>
          </p:nvPr>
        </p:nvGraphicFramePr>
        <p:xfrm>
          <a:off x="6502782" y="3512862"/>
          <a:ext cx="3829092" cy="226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9988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3" grpId="0">
        <p:bldAsOne/>
      </p:bldGraphic>
      <p:bldGraphic spid="4" grpId="0">
        <p:bldAsOne/>
      </p:bldGraphic>
      <p:bldGraphic spid="5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245" descr="תוצאת תמונה עבור ‪GOOGLE‬‏">
            <a:extLst>
              <a:ext uri="{FF2B5EF4-FFF2-40B4-BE49-F238E27FC236}">
                <a16:creationId xmlns:a16="http://schemas.microsoft.com/office/drawing/2014/main" id="{EE0C98BA-9EE5-4C14-B4EA-7A740DC736B8}"/>
              </a:ext>
            </a:extLst>
          </p:cNvPr>
          <p:cNvSpPr/>
          <p:nvPr/>
        </p:nvSpPr>
        <p:spPr>
          <a:xfrm>
            <a:off x="-105889" y="418039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93350C-5F55-41E9-B298-99AD30ECA8EC}"/>
              </a:ext>
            </a:extLst>
          </p:cNvPr>
          <p:cNvSpPr txBox="1"/>
          <p:nvPr/>
        </p:nvSpPr>
        <p:spPr>
          <a:xfrm>
            <a:off x="8053128" y="3213544"/>
            <a:ext cx="16652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חוסר מעורבות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71D32F-C965-4C0E-84B6-82B59123F4A8}"/>
              </a:ext>
            </a:extLst>
          </p:cNvPr>
          <p:cNvSpPr txBox="1"/>
          <p:nvPr/>
        </p:nvSpPr>
        <p:spPr>
          <a:xfrm>
            <a:off x="2478826" y="3235224"/>
            <a:ext cx="187848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2400" b="1" dirty="0">
                <a:solidFill>
                  <a:prstClr val="white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קבלת החלטות לא למען הציבור</a:t>
            </a:r>
            <a:endParaRPr kumimoji="0" lang="he-I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19CE20-4DCF-4639-878E-C4E3D1891900}"/>
              </a:ext>
            </a:extLst>
          </p:cNvPr>
          <p:cNvSpPr txBox="1"/>
          <p:nvPr/>
        </p:nvSpPr>
        <p:spPr>
          <a:xfrm>
            <a:off x="4867344" y="5806783"/>
            <a:ext cx="253033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ייצוג עודף לבעלי אינטרס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A4EC7D-256C-4F68-93DD-33B7AEF77C59}"/>
              </a:ext>
            </a:extLst>
          </p:cNvPr>
          <p:cNvSpPr txBox="1"/>
          <p:nvPr/>
        </p:nvSpPr>
        <p:spPr>
          <a:xfrm>
            <a:off x="5001326" y="1256798"/>
            <a:ext cx="227991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חוסר אמון ותחושת השפעה</a:t>
            </a:r>
          </a:p>
        </p:txBody>
      </p:sp>
      <p:pic>
        <p:nvPicPr>
          <p:cNvPr id="15" name="Picture 23" descr="https://d30y9cdsu7xlg0.cloudfront.net/png/1223810-200.png">
            <a:extLst>
              <a:ext uri="{FF2B5EF4-FFF2-40B4-BE49-F238E27FC236}">
                <a16:creationId xmlns:a16="http://schemas.microsoft.com/office/drawing/2014/main" id="{AAB65A0D-8208-41DA-91A9-B8153CBE2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307" y="2122776"/>
            <a:ext cx="3686589" cy="359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d30y9cdsu7xlg0.cloudfront.net/png/577177-200.png">
            <a:extLst>
              <a:ext uri="{FF2B5EF4-FFF2-40B4-BE49-F238E27FC236}">
                <a16:creationId xmlns:a16="http://schemas.microsoft.com/office/drawing/2014/main" id="{FAE316D7-C5DC-4D81-93E6-AADF2A2C9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734">
            <a:off x="3985636" y="2064387"/>
            <a:ext cx="1030645" cy="103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d30y9cdsu7xlg0.cloudfront.net/png/577177-200.png">
            <a:extLst>
              <a:ext uri="{FF2B5EF4-FFF2-40B4-BE49-F238E27FC236}">
                <a16:creationId xmlns:a16="http://schemas.microsoft.com/office/drawing/2014/main" id="{B2DEC245-9119-4034-B7B4-F97C3D21A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10132">
            <a:off x="7483247" y="2064389"/>
            <a:ext cx="1030645" cy="103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d30y9cdsu7xlg0.cloudfront.net/png/577177-200.png">
            <a:extLst>
              <a:ext uri="{FF2B5EF4-FFF2-40B4-BE49-F238E27FC236}">
                <a16:creationId xmlns:a16="http://schemas.microsoft.com/office/drawing/2014/main" id="{986CE58D-57BE-4683-9C22-F8BD6E0BC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97839">
            <a:off x="7297998" y="4978739"/>
            <a:ext cx="1030645" cy="103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d30y9cdsu7xlg0.cloudfront.net/png/577177-200.png">
            <a:extLst>
              <a:ext uri="{FF2B5EF4-FFF2-40B4-BE49-F238E27FC236}">
                <a16:creationId xmlns:a16="http://schemas.microsoft.com/office/drawing/2014/main" id="{B55BB883-9073-424C-9AC3-D98CB813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94987">
            <a:off x="4072837" y="4978461"/>
            <a:ext cx="1030645" cy="103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Shape 227">
            <a:extLst>
              <a:ext uri="{FF2B5EF4-FFF2-40B4-BE49-F238E27FC236}">
                <a16:creationId xmlns:a16="http://schemas.microsoft.com/office/drawing/2014/main" id="{E8BB20EB-2B44-4ADE-ABEE-7D86F2E5CD13}"/>
              </a:ext>
            </a:extLst>
          </p:cNvPr>
          <p:cNvSpPr/>
          <p:nvPr/>
        </p:nvSpPr>
        <p:spPr>
          <a:xfrm>
            <a:off x="2980509" y="234896"/>
            <a:ext cx="6230981" cy="727152"/>
          </a:xfrm>
          <a:prstGeom prst="rect">
            <a:avLst/>
          </a:prstGeom>
          <a:solidFill>
            <a:schemeClr val="bg1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מעגל (החוסר) מעורבות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314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22C104-7098-432C-A7B8-330F3588F8FA}"/>
              </a:ext>
            </a:extLst>
          </p:cNvPr>
          <p:cNvSpPr txBox="1"/>
          <p:nvPr/>
        </p:nvSpPr>
        <p:spPr>
          <a:xfrm>
            <a:off x="444137" y="2176999"/>
            <a:ext cx="11599817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2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המצב פה לא רע בכלל, אז מה </a:t>
            </a:r>
            <a:r>
              <a:rPr kumimoji="0" lang="he-IL" sz="72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אכפת לנו</a:t>
            </a:r>
            <a:r>
              <a:rPr kumimoji="0" lang="he-IL" sz="72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4737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27">
            <a:extLst>
              <a:ext uri="{FF2B5EF4-FFF2-40B4-BE49-F238E27FC236}">
                <a16:creationId xmlns:a16="http://schemas.microsoft.com/office/drawing/2014/main" id="{EA5AD41A-D0CC-4871-BEDA-5D1C454E54D2}"/>
              </a:ext>
            </a:extLst>
          </p:cNvPr>
          <p:cNvSpPr/>
          <p:nvPr/>
        </p:nvSpPr>
        <p:spPr>
          <a:xfrm>
            <a:off x="2164837" y="349422"/>
            <a:ext cx="7862325" cy="588903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מאקרו כלכלת ישראל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F02DA2E0-1074-4A1E-AA16-0749636E71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73" t="24040" r="5455" b="5657"/>
          <a:stretch/>
        </p:blipFill>
        <p:spPr>
          <a:xfrm>
            <a:off x="6463797" y="2229371"/>
            <a:ext cx="5497356" cy="323155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B2786AD-1CBA-4413-85D8-65573F5180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91" t="23031" r="10113" b="9293"/>
          <a:stretch/>
        </p:blipFill>
        <p:spPr>
          <a:xfrm>
            <a:off x="482766" y="2235204"/>
            <a:ext cx="5497356" cy="32257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8268C1-F2AD-4B6E-8B72-DB826B4B48D1}"/>
              </a:ext>
            </a:extLst>
          </p:cNvPr>
          <p:cNvSpPr txBox="1"/>
          <p:nvPr/>
        </p:nvSpPr>
        <p:spPr>
          <a:xfrm>
            <a:off x="7323478" y="1770573"/>
            <a:ext cx="3468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תוצר מקומי גולמי 2016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51A057-6AFB-41F0-A2C0-AC7DB27E33CC}"/>
              </a:ext>
            </a:extLst>
          </p:cNvPr>
          <p:cNvSpPr txBox="1"/>
          <p:nvPr/>
        </p:nvSpPr>
        <p:spPr>
          <a:xfrm>
            <a:off x="1226408" y="1770573"/>
            <a:ext cx="3468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צמיחה כלכלית 2016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58675-5081-4E51-8AE0-F04B8EECC048}"/>
              </a:ext>
            </a:extLst>
          </p:cNvPr>
          <p:cNvSpPr txBox="1"/>
          <p:nvPr/>
        </p:nvSpPr>
        <p:spPr>
          <a:xfrm>
            <a:off x="7455361" y="5460925"/>
            <a:ext cx="32051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מקום 26 מ-50 הגדולות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8B4C61-D5E1-4130-BF45-1DA55F997701}"/>
              </a:ext>
            </a:extLst>
          </p:cNvPr>
          <p:cNvSpPr txBox="1"/>
          <p:nvPr/>
        </p:nvSpPr>
        <p:spPr>
          <a:xfrm>
            <a:off x="1628870" y="5460925"/>
            <a:ext cx="32051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מקום 6 מ-35 מדינות ה-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</a:rPr>
              <a:t>OECD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83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8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27">
            <a:extLst>
              <a:ext uri="{FF2B5EF4-FFF2-40B4-BE49-F238E27FC236}">
                <a16:creationId xmlns:a16="http://schemas.microsoft.com/office/drawing/2014/main" id="{EA5AD41A-D0CC-4871-BEDA-5D1C454E54D2}"/>
              </a:ext>
            </a:extLst>
          </p:cNvPr>
          <p:cNvSpPr/>
          <p:nvPr/>
        </p:nvSpPr>
        <p:spPr>
          <a:xfrm>
            <a:off x="2164837" y="349422"/>
            <a:ext cx="7862325" cy="588903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מאקרו כלכלת ישראל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268C1-F2AD-4B6E-8B72-DB826B4B48D1}"/>
              </a:ext>
            </a:extLst>
          </p:cNvPr>
          <p:cNvSpPr txBox="1"/>
          <p:nvPr/>
        </p:nvSpPr>
        <p:spPr>
          <a:xfrm>
            <a:off x="7281059" y="1767706"/>
            <a:ext cx="3468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שיעורי אבטלה 2016</a:t>
            </a:r>
          </a:p>
        </p:txBody>
      </p: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A58BA117-FEEC-4D64-A7B5-4958969046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387" t="31312" r="16932" b="13430"/>
          <a:stretch/>
        </p:blipFill>
        <p:spPr>
          <a:xfrm>
            <a:off x="6463797" y="2229371"/>
            <a:ext cx="5497356" cy="3130029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BF51EF0-61D3-48B0-96C2-C7C758169F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136" t="37576" r="9887" b="7851"/>
          <a:stretch/>
        </p:blipFill>
        <p:spPr>
          <a:xfrm>
            <a:off x="914399" y="2229371"/>
            <a:ext cx="4599999" cy="31300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EB31F53-729A-419A-8103-59B6947CFB8C}"/>
              </a:ext>
            </a:extLst>
          </p:cNvPr>
          <p:cNvSpPr txBox="1"/>
          <p:nvPr/>
        </p:nvSpPr>
        <p:spPr>
          <a:xfrm>
            <a:off x="1265341" y="1764303"/>
            <a:ext cx="3468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יחס חוב תוצר 2017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6E1730-00FE-4B5C-9B6A-7EFB9A20DB40}"/>
              </a:ext>
            </a:extLst>
          </p:cNvPr>
          <p:cNvSpPr txBox="1"/>
          <p:nvPr/>
        </p:nvSpPr>
        <p:spPr>
          <a:xfrm>
            <a:off x="6818086" y="5359400"/>
            <a:ext cx="346891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מקום 8 הכי נמוך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BC61C1-101B-4F63-BA7B-9EE087AA576B}"/>
              </a:ext>
            </a:extLst>
          </p:cNvPr>
          <p:cNvSpPr txBox="1"/>
          <p:nvPr/>
        </p:nvSpPr>
        <p:spPr>
          <a:xfrm>
            <a:off x="485199" y="5366205"/>
            <a:ext cx="502919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10 שנים במגמת ירידה, הכי נמוך בהיסטוריה</a:t>
            </a:r>
          </a:p>
        </p:txBody>
      </p:sp>
    </p:spTree>
    <p:extLst>
      <p:ext uri="{BB962C8B-B14F-4D97-AF65-F5344CB8AC3E}">
        <p14:creationId xmlns:p14="http://schemas.microsoft.com/office/powerpoint/2010/main" val="1560877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תוצאת תמונה עבור ‪strong economy‬‏">
            <a:extLst>
              <a:ext uri="{FF2B5EF4-FFF2-40B4-BE49-F238E27FC236}">
                <a16:creationId xmlns:a16="http://schemas.microsoft.com/office/drawing/2014/main" id="{3EC06030-240A-4AFB-BCE7-09A3EFA13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077" y="2064911"/>
            <a:ext cx="6394855" cy="399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227">
            <a:extLst>
              <a:ext uri="{FF2B5EF4-FFF2-40B4-BE49-F238E27FC236}">
                <a16:creationId xmlns:a16="http://schemas.microsoft.com/office/drawing/2014/main" id="{908DA4BD-9AD8-4AC0-B456-A589D3F6243B}"/>
              </a:ext>
            </a:extLst>
          </p:cNvPr>
          <p:cNvSpPr/>
          <p:nvPr/>
        </p:nvSpPr>
        <p:spPr>
          <a:xfrm>
            <a:off x="2164837" y="349422"/>
            <a:ext cx="7862325" cy="588903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מאקרו כלכלת ישראל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90613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27">
            <a:extLst>
              <a:ext uri="{FF2B5EF4-FFF2-40B4-BE49-F238E27FC236}">
                <a16:creationId xmlns:a16="http://schemas.microsoft.com/office/drawing/2014/main" id="{90E19165-7F5D-4E60-8F6D-E1A61DC21E45}"/>
              </a:ext>
            </a:extLst>
          </p:cNvPr>
          <p:cNvSpPr/>
          <p:nvPr/>
        </p:nvSpPr>
        <p:spPr>
          <a:xfrm>
            <a:off x="2164837" y="349422"/>
            <a:ext cx="7862325" cy="588903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מיקרו כלכלת ישראל</a:t>
            </a:r>
            <a:endParaRPr kumimoji="0" lang="iw-IL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C8F37AEB-C55E-4A65-996C-4A66124EC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72" t="24848" r="16818" b="18990"/>
          <a:stretch/>
        </p:blipFill>
        <p:spPr>
          <a:xfrm>
            <a:off x="6424608" y="2229372"/>
            <a:ext cx="5497356" cy="32314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C3820-6080-48C9-8396-B3A17E9637B8}"/>
              </a:ext>
            </a:extLst>
          </p:cNvPr>
          <p:cNvSpPr txBox="1"/>
          <p:nvPr/>
        </p:nvSpPr>
        <p:spPr>
          <a:xfrm>
            <a:off x="7042133" y="1838335"/>
            <a:ext cx="3468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שעות עבודה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64AB57-6696-4A29-94F5-A833C3AEA81D}"/>
              </a:ext>
            </a:extLst>
          </p:cNvPr>
          <p:cNvSpPr txBox="1"/>
          <p:nvPr/>
        </p:nvSpPr>
        <p:spPr>
          <a:xfrm>
            <a:off x="7038604" y="5460814"/>
            <a:ext cx="44888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המדינה התשיעית בכמות שעות עבודה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21746FF5-F80E-49FF-A928-BFB8460741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72" t="32929" r="16818" b="10101"/>
          <a:stretch/>
        </p:blipFill>
        <p:spPr>
          <a:xfrm>
            <a:off x="322764" y="2229372"/>
            <a:ext cx="5497357" cy="3231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B71F68-8057-49DE-A5A9-B0EF0DD62BAA}"/>
              </a:ext>
            </a:extLst>
          </p:cNvPr>
          <p:cNvSpPr txBox="1"/>
          <p:nvPr/>
        </p:nvSpPr>
        <p:spPr>
          <a:xfrm>
            <a:off x="1153361" y="1767707"/>
            <a:ext cx="3468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שכר ממוצע שנתי 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4803079-AD7E-4E22-A805-42B2D7C837F9}"/>
              </a:ext>
            </a:extLst>
          </p:cNvPr>
          <p:cNvSpPr txBox="1"/>
          <p:nvPr/>
        </p:nvSpPr>
        <p:spPr>
          <a:xfrm>
            <a:off x="1035795" y="5448300"/>
            <a:ext cx="287020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מקום 23 מ-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Fb Tolia" panose="02020503050405020304" pitchFamily="18" charset="-79"/>
              </a:rPr>
              <a:t>OECD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Fb Toli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9009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27">
            <a:extLst>
              <a:ext uri="{FF2B5EF4-FFF2-40B4-BE49-F238E27FC236}">
                <a16:creationId xmlns:a16="http://schemas.microsoft.com/office/drawing/2014/main" id="{90E19165-7F5D-4E60-8F6D-E1A61DC21E45}"/>
              </a:ext>
            </a:extLst>
          </p:cNvPr>
          <p:cNvSpPr/>
          <p:nvPr/>
        </p:nvSpPr>
        <p:spPr>
          <a:xfrm>
            <a:off x="2164837" y="349422"/>
            <a:ext cx="7862325" cy="588903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מיקרו כלכלת ישראל</a:t>
            </a:r>
            <a:endParaRPr kumimoji="0" lang="iw-IL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5F32EFB-C983-43EA-8268-3F2ADDCCB8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73" t="24850" r="16818" b="19649"/>
          <a:stretch/>
        </p:blipFill>
        <p:spPr>
          <a:xfrm>
            <a:off x="336196" y="2216858"/>
            <a:ext cx="5497356" cy="32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1A6654-48BF-41DD-A102-6B93FAE625FE}"/>
              </a:ext>
            </a:extLst>
          </p:cNvPr>
          <p:cNvSpPr txBox="1"/>
          <p:nvPr/>
        </p:nvSpPr>
        <p:spPr>
          <a:xfrm>
            <a:off x="931059" y="1825821"/>
            <a:ext cx="3468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שיעורי עוני 2016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CFA404-2B8E-40D6-A2F2-F0A93A57D31B}"/>
              </a:ext>
            </a:extLst>
          </p:cNvPr>
          <p:cNvSpPr txBox="1"/>
          <p:nvPr/>
        </p:nvSpPr>
        <p:spPr>
          <a:xfrm>
            <a:off x="1221678" y="5448300"/>
            <a:ext cx="356949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מקום אחרון באחוז העוני ב-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Fb Tolia" panose="02020503050405020304" pitchFamily="18" charset="-79"/>
              </a:rPr>
              <a:t>OECD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Fb Tolia" panose="02020503050405020304" pitchFamily="18" charset="-79"/>
            </a:endParaRP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6B81AA10-63CF-4F01-9ABF-BF4B9B94AB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272" t="33939" r="16932" b="10351"/>
          <a:stretch/>
        </p:blipFill>
        <p:spPr>
          <a:xfrm>
            <a:off x="6471133" y="2255498"/>
            <a:ext cx="5497356" cy="32189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6B4E8F2-ED6C-4AE5-918C-086675DD69FE}"/>
              </a:ext>
            </a:extLst>
          </p:cNvPr>
          <p:cNvSpPr txBox="1"/>
          <p:nvPr/>
        </p:nvSpPr>
        <p:spPr>
          <a:xfrm>
            <a:off x="7104885" y="1793832"/>
            <a:ext cx="3468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רמת מחירים 2016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33C738-3EF7-4AB6-9BC4-477A50171BA0}"/>
              </a:ext>
            </a:extLst>
          </p:cNvPr>
          <p:cNvSpPr txBox="1"/>
          <p:nvPr/>
        </p:nvSpPr>
        <p:spPr>
          <a:xfrm>
            <a:off x="7570322" y="5474426"/>
            <a:ext cx="329897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המדינה ה-עשירית הכי יקרה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Fb Toli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155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hape 506" descr="תמונה קשורה">
            <a:extLst>
              <a:ext uri="{FF2B5EF4-FFF2-40B4-BE49-F238E27FC236}">
                <a16:creationId xmlns:a16="http://schemas.microsoft.com/office/drawing/2014/main" id="{CEC7D7A2-AD44-464A-9204-AE556E9DA83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5765"/>
          <a:stretch/>
        </p:blipFill>
        <p:spPr>
          <a:xfrm>
            <a:off x="6466969" y="1764984"/>
            <a:ext cx="5050846" cy="406216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27">
            <a:extLst>
              <a:ext uri="{FF2B5EF4-FFF2-40B4-BE49-F238E27FC236}">
                <a16:creationId xmlns:a16="http://schemas.microsoft.com/office/drawing/2014/main" id="{ED099009-A7A0-4EC7-8FCE-98E98F4C8B1E}"/>
              </a:ext>
            </a:extLst>
          </p:cNvPr>
          <p:cNvSpPr/>
          <p:nvPr/>
        </p:nvSpPr>
        <p:spPr>
          <a:xfrm>
            <a:off x="2164837" y="349422"/>
            <a:ext cx="7862325" cy="588903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מיקרו כלכלת ישראל</a:t>
            </a:r>
            <a:endParaRPr kumimoji="0" lang="iw-IL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60CD08-4C9D-4021-9069-C73E260E9DD5}"/>
              </a:ext>
            </a:extLst>
          </p:cNvPr>
          <p:cNvSpPr txBox="1"/>
          <p:nvPr/>
        </p:nvSpPr>
        <p:spPr>
          <a:xfrm>
            <a:off x="1038927" y="1259609"/>
            <a:ext cx="3468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חוב משקי הבית 2016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6D544-FAFF-408D-BE12-817BDE2B1524}"/>
              </a:ext>
            </a:extLst>
          </p:cNvPr>
          <p:cNvSpPr txBox="1"/>
          <p:nvPr/>
        </p:nvSpPr>
        <p:spPr>
          <a:xfrm>
            <a:off x="1318068" y="5827150"/>
            <a:ext cx="329897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הציבור הישראלי בחובות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Fb Tolia" panose="02020503050405020304" pitchFamily="18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8CC7B0-30DF-497C-8442-654EB6C885A6}"/>
              </a:ext>
            </a:extLst>
          </p:cNvPr>
          <p:cNvSpPr txBox="1"/>
          <p:nvPr/>
        </p:nvSpPr>
        <p:spPr>
          <a:xfrm>
            <a:off x="6818086" y="1303319"/>
            <a:ext cx="34689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מחירי 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נדל''ן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2016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4577F56-3305-4272-9A0D-4D33DD8EAB5A}"/>
              </a:ext>
            </a:extLst>
          </p:cNvPr>
          <p:cNvSpPr txBox="1"/>
          <p:nvPr/>
        </p:nvSpPr>
        <p:spPr>
          <a:xfrm>
            <a:off x="6866559" y="5827150"/>
            <a:ext cx="423239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0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עלו הכי הרבה בעולם בעשור האחרון</a:t>
            </a:r>
            <a:endParaRPr kumimoji="0" lang="he-IL" sz="20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Fb Tolia" panose="02020503050405020304" pitchFamily="18" charset="-79"/>
            </a:endParaRPr>
          </a:p>
        </p:txBody>
      </p:sp>
      <p:pic>
        <p:nvPicPr>
          <p:cNvPr id="5122" name="Picture 2" descr="http://www.davar1.co.il/wp-content/uploads/2017/06/hov_totsar-01.png">
            <a:extLst>
              <a:ext uri="{FF2B5EF4-FFF2-40B4-BE49-F238E27FC236}">
                <a16:creationId xmlns:a16="http://schemas.microsoft.com/office/drawing/2014/main" id="{923DA0B2-859C-4C0D-A0AE-3FC8C4D89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66" y="1721274"/>
            <a:ext cx="5050846" cy="406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תוצאת תמונה עבור ישראל 2050 לוגו שקוף">
            <a:extLst>
              <a:ext uri="{FF2B5EF4-FFF2-40B4-BE49-F238E27FC236}">
                <a16:creationId xmlns:a16="http://schemas.microsoft.com/office/drawing/2014/main" id="{5EF07335-9F31-44C2-AA5F-4C60B392C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/>
          <a:stretch/>
        </p:blipFill>
        <p:spPr bwMode="auto">
          <a:xfrm>
            <a:off x="11511181" y="6074227"/>
            <a:ext cx="680819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77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93455604-7CEF-4C03-9EF7-933F0AB04EDB}"/>
              </a:ext>
            </a:extLst>
          </p:cNvPr>
          <p:cNvSpPr/>
          <p:nvPr/>
        </p:nvSpPr>
        <p:spPr>
          <a:xfrm>
            <a:off x="2293856" y="1894506"/>
            <a:ext cx="7604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69850" algn="ctr">
              <a:buClr>
                <a:prstClr val="white"/>
              </a:buClr>
              <a:buSzPts val="1100"/>
              <a:defRPr/>
            </a:pP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האם אתם מרגישים תחושת </a:t>
            </a:r>
            <a:r>
              <a:rPr lang="he-IL" sz="7200" b="1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השפעה?</a:t>
            </a:r>
            <a:endParaRPr lang="iw-IL" sz="7200" b="1" dirty="0">
              <a:solidFill>
                <a:srgbClr val="3B409B"/>
              </a:solidFill>
              <a:latin typeface="Fb Tolia" panose="02020503050405020304" pitchFamily="18" charset="-79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0513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27">
            <a:extLst>
              <a:ext uri="{FF2B5EF4-FFF2-40B4-BE49-F238E27FC236}">
                <a16:creationId xmlns:a16="http://schemas.microsoft.com/office/drawing/2014/main" id="{ED099009-A7A0-4EC7-8FCE-98E98F4C8B1E}"/>
              </a:ext>
            </a:extLst>
          </p:cNvPr>
          <p:cNvSpPr/>
          <p:nvPr/>
        </p:nvSpPr>
        <p:spPr>
          <a:xfrm>
            <a:off x="2164837" y="349422"/>
            <a:ext cx="7862325" cy="588903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מיקרו כלכלת ישראל</a:t>
            </a:r>
            <a:endParaRPr kumimoji="0" lang="iw-IL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5" name="Picture 2" descr="תוצאת תמונה עבור ישראל 2050 לוגו שקוף">
            <a:extLst>
              <a:ext uri="{FF2B5EF4-FFF2-40B4-BE49-F238E27FC236}">
                <a16:creationId xmlns:a16="http://schemas.microsoft.com/office/drawing/2014/main" id="{D044C8D2-6EDE-445D-9DD1-CCE761428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/>
          <a:stretch/>
        </p:blipFill>
        <p:spPr bwMode="auto">
          <a:xfrm>
            <a:off x="11511181" y="6074227"/>
            <a:ext cx="680819" cy="783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תמונה קשורה">
            <a:extLst>
              <a:ext uri="{FF2B5EF4-FFF2-40B4-BE49-F238E27FC236}">
                <a16:creationId xmlns:a16="http://schemas.microsoft.com/office/drawing/2014/main" id="{B3E763F4-A7B9-4B2A-B8EC-BF3C0DBAB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265" y="1548035"/>
            <a:ext cx="6390495" cy="399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189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6F5550-99D4-409C-BE22-9C6F998E545B}"/>
              </a:ext>
            </a:extLst>
          </p:cNvPr>
          <p:cNvSpPr txBox="1"/>
          <p:nvPr/>
        </p:nvSpPr>
        <p:spPr>
          <a:xfrm>
            <a:off x="444137" y="2176999"/>
            <a:ext cx="1159981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72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מה עושים?</a:t>
            </a:r>
          </a:p>
        </p:txBody>
      </p:sp>
    </p:spTree>
    <p:extLst>
      <p:ext uri="{BB962C8B-B14F-4D97-AF65-F5344CB8AC3E}">
        <p14:creationId xmlns:p14="http://schemas.microsoft.com/office/powerpoint/2010/main" val="3785588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תוצאת תמונה עבור ‪OPEN BOOK‬‏">
            <a:extLst>
              <a:ext uri="{FF2B5EF4-FFF2-40B4-BE49-F238E27FC236}">
                <a16:creationId xmlns:a16="http://schemas.microsoft.com/office/drawing/2014/main" id="{D03ADC2E-C344-4747-B107-FDC950A7D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4291" r="4103" b="4728"/>
          <a:stretch/>
        </p:blipFill>
        <p:spPr bwMode="auto">
          <a:xfrm>
            <a:off x="2900134" y="1917003"/>
            <a:ext cx="6391732" cy="399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hape 227">
            <a:extLst>
              <a:ext uri="{FF2B5EF4-FFF2-40B4-BE49-F238E27FC236}">
                <a16:creationId xmlns:a16="http://schemas.microsoft.com/office/drawing/2014/main" id="{DEB25E9F-571D-479F-9EE1-CC7FBC881751}"/>
              </a:ext>
            </a:extLst>
          </p:cNvPr>
          <p:cNvSpPr/>
          <p:nvPr/>
        </p:nvSpPr>
        <p:spPr>
          <a:xfrm>
            <a:off x="3914987" y="271499"/>
            <a:ext cx="4362026" cy="595487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אפשר אחרת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F9EEB1-54CF-444B-9947-90A505674466}"/>
              </a:ext>
            </a:extLst>
          </p:cNvPr>
          <p:cNvSpPr txBox="1"/>
          <p:nvPr/>
        </p:nvSpPr>
        <p:spPr>
          <a:xfrm>
            <a:off x="6454987" y="2195989"/>
            <a:ext cx="239098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מספר חברי מפלגה: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200,000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745F97-2080-4BAD-A06D-38B83E3595B2}"/>
              </a:ext>
            </a:extLst>
          </p:cNvPr>
          <p:cNvSpPr txBox="1"/>
          <p:nvPr/>
        </p:nvSpPr>
        <p:spPr>
          <a:xfrm>
            <a:off x="6204373" y="3059750"/>
            <a:ext cx="264159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אחוז מצביעים בפריימריז: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80%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E8F28-DC7F-4824-B64C-2DAD49D468C5}"/>
              </a:ext>
            </a:extLst>
          </p:cNvPr>
          <p:cNvSpPr txBox="1"/>
          <p:nvPr/>
        </p:nvSpPr>
        <p:spPr>
          <a:xfrm>
            <a:off x="6204373" y="4530018"/>
            <a:ext cx="264159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קהל הבוחרים של המפלגה: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160,000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3FC99-EF62-4645-B56A-75035DF0783A}"/>
              </a:ext>
            </a:extLst>
          </p:cNvPr>
          <p:cNvSpPr txBox="1"/>
          <p:nvPr/>
        </p:nvSpPr>
        <p:spPr>
          <a:xfrm>
            <a:off x="3217333" y="2108879"/>
            <a:ext cx="2791761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ועד חברת חשמל: 4,000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עובדי אגד: 1,500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עובדי נמלים: 4,000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איגוד המוניות: 1,500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תעשייה אווירית: 8,000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רשות שדות התעופה: 1,500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נאמני שומרון: 15,000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ההסתדרות הלאומית: 1,200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cs typeface="Fb Tolia" panose="02020503050405020304" pitchFamily="18" charset="-79"/>
              </a:rPr>
              <a:t>ועד רכבת ישראל: 800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98DB2-E06F-49CE-99F2-F01390E81322}"/>
              </a:ext>
            </a:extLst>
          </p:cNvPr>
          <p:cNvSpPr txBox="1"/>
          <p:nvPr/>
        </p:nvSpPr>
        <p:spPr>
          <a:xfrm>
            <a:off x="3217333" y="4530018"/>
            <a:ext cx="287866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סה''כ</a:t>
            </a: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קולות של קבוצות הלחץ: 34,500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</a:rPr>
            </a:br>
            <a:endParaRPr kumimoji="0" lang="he-IL" sz="1800" b="0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04EF60-243A-457E-A1DE-ADC4BEF037C0}"/>
              </a:ext>
            </a:extLst>
          </p:cNvPr>
          <p:cNvSpPr txBox="1"/>
          <p:nvPr/>
        </p:nvSpPr>
        <p:spPr>
          <a:xfrm>
            <a:off x="2900134" y="5320105"/>
            <a:ext cx="254114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21.5 אחוז</a:t>
            </a:r>
          </a:p>
        </p:txBody>
      </p:sp>
    </p:spTree>
    <p:extLst>
      <p:ext uri="{BB962C8B-B14F-4D97-AF65-F5344CB8AC3E}">
        <p14:creationId xmlns:p14="http://schemas.microsoft.com/office/powerpoint/2010/main" val="151347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3" grpId="0"/>
      <p:bldP spid="4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27">
            <a:extLst>
              <a:ext uri="{FF2B5EF4-FFF2-40B4-BE49-F238E27FC236}">
                <a16:creationId xmlns:a16="http://schemas.microsoft.com/office/drawing/2014/main" id="{2C471D99-3360-4F39-BC4F-25006AD93495}"/>
              </a:ext>
            </a:extLst>
          </p:cNvPr>
          <p:cNvSpPr/>
          <p:nvPr/>
        </p:nvSpPr>
        <p:spPr>
          <a:xfrm>
            <a:off x="2717076" y="274320"/>
            <a:ext cx="6703422" cy="621937"/>
          </a:xfrm>
          <a:prstGeom prst="rect">
            <a:avLst/>
          </a:prstGeom>
          <a:solidFill>
            <a:schemeClr val="bg1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תחומים שמעורבות תשפר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4098" name="Picture 2" descr="stock photo, education, learning, reading, school, kids, classroom, storybook, teacher, kindergarten, educator">
            <a:extLst>
              <a:ext uri="{FF2B5EF4-FFF2-40B4-BE49-F238E27FC236}">
                <a16:creationId xmlns:a16="http://schemas.microsoft.com/office/drawing/2014/main" id="{6BDE9BAC-E58A-4368-B3C1-2BBF7DCDA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08" y="1736950"/>
            <a:ext cx="269789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tock photo, daytime, nobody, outdoors, view-from-above, urban-scene, car, road, city, transportation, architecture, building, building-exterior, people, aerial-view, incidental-people, motor-vehicle, bus, public-transportation, street, city-life, traffic, busy, problems, looking-down, vehicle, automobile, intersection, traffic-jam, view, road-junction, rush-hour, day, drive, high-angle, cars, vehicles, auto, horizontal, lanes, congestion, crossroads, buses, urban-and-street">
            <a:extLst>
              <a:ext uri="{FF2B5EF4-FFF2-40B4-BE49-F238E27FC236}">
                <a16:creationId xmlns:a16="http://schemas.microsoft.com/office/drawing/2014/main" id="{FC026752-0984-4854-9767-AF38BAA5D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36950"/>
            <a:ext cx="269789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tock photo, nature, change, green, environment, pollution, healthy, clean, ecology, environmental, protect">
            <a:extLst>
              <a:ext uri="{FF2B5EF4-FFF2-40B4-BE49-F238E27FC236}">
                <a16:creationId xmlns:a16="http://schemas.microsoft.com/office/drawing/2014/main" id="{44C0D5C4-3DCF-4E35-982C-64E7C503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25249"/>
            <a:ext cx="269789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tock photo">
            <a:extLst>
              <a:ext uri="{FF2B5EF4-FFF2-40B4-BE49-F238E27FC236}">
                <a16:creationId xmlns:a16="http://schemas.microsoft.com/office/drawing/2014/main" id="{D57059BD-E366-4BF0-8340-9B1027FAB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08" y="3525249"/>
            <a:ext cx="269789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9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27">
            <a:extLst>
              <a:ext uri="{FF2B5EF4-FFF2-40B4-BE49-F238E27FC236}">
                <a16:creationId xmlns:a16="http://schemas.microsoft.com/office/drawing/2014/main" id="{2C471D99-3360-4F39-BC4F-25006AD93495}"/>
              </a:ext>
            </a:extLst>
          </p:cNvPr>
          <p:cNvSpPr/>
          <p:nvPr/>
        </p:nvSpPr>
        <p:spPr>
          <a:xfrm>
            <a:off x="3827419" y="313508"/>
            <a:ext cx="4534987" cy="687251"/>
          </a:xfrm>
          <a:prstGeom prst="rect">
            <a:avLst/>
          </a:prstGeom>
          <a:solidFill>
            <a:schemeClr val="bg1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מה לגבי העתיד?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6146" name="Picture 2" descr="×ª××× × ×§×©××¨×">
            <a:extLst>
              <a:ext uri="{FF2B5EF4-FFF2-40B4-BE49-F238E27FC236}">
                <a16:creationId xmlns:a16="http://schemas.microsoft.com/office/drawing/2014/main" id="{4C1FF2F1-ACB8-443D-9EF5-D9ED97A54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896" y="1736950"/>
            <a:ext cx="2654166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×ª××× × ×§×©××¨×">
            <a:extLst>
              <a:ext uri="{FF2B5EF4-FFF2-40B4-BE49-F238E27FC236}">
                <a16:creationId xmlns:a16="http://schemas.microsoft.com/office/drawing/2014/main" id="{4CE41E51-B7A5-4609-99F3-3C8D8E955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36950"/>
            <a:ext cx="265416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×ª××¦××ª ×ª××× × ×¢×××¨ âªARTIFICIAL INTELLIGENCEâ¬â">
            <a:extLst>
              <a:ext uri="{FF2B5EF4-FFF2-40B4-BE49-F238E27FC236}">
                <a16:creationId xmlns:a16="http://schemas.microsoft.com/office/drawing/2014/main" id="{41E02136-9287-45B0-8AF5-65B7FCC2F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36950"/>
            <a:ext cx="265416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×ª××¦××ª ×ª××× × ×¢×××¨ âªglobalizationâ¬â">
            <a:extLst>
              <a:ext uri="{FF2B5EF4-FFF2-40B4-BE49-F238E27FC236}">
                <a16:creationId xmlns:a16="http://schemas.microsoft.com/office/drawing/2014/main" id="{8C2A495D-7B54-4482-AA9E-265A8F7C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56" y="3536950"/>
            <a:ext cx="264944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44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F3FD41-6EC1-4054-B9C4-C29B5CEEB8DA}"/>
              </a:ext>
            </a:extLst>
          </p:cNvPr>
          <p:cNvSpPr txBox="1"/>
          <p:nvPr/>
        </p:nvSpPr>
        <p:spPr>
          <a:xfrm>
            <a:off x="444137" y="2176999"/>
            <a:ext cx="11599817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מה </a:t>
            </a:r>
            <a:r>
              <a:rPr lang="he-IL" sz="7200" b="1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אנחנו</a:t>
            </a: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</a:rPr>
              <a:t> עושים?</a:t>
            </a:r>
            <a:endParaRPr kumimoji="0" lang="he-IL" sz="7200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62902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49;p48">
            <a:extLst>
              <a:ext uri="{FF2B5EF4-FFF2-40B4-BE49-F238E27FC236}">
                <a16:creationId xmlns:a16="http://schemas.microsoft.com/office/drawing/2014/main" id="{4D2A5DBD-AC62-4F1E-97AA-92026BAFB224}"/>
              </a:ext>
            </a:extLst>
          </p:cNvPr>
          <p:cNvSpPr/>
          <p:nvPr/>
        </p:nvSpPr>
        <p:spPr>
          <a:xfrm>
            <a:off x="9643325" y="2399964"/>
            <a:ext cx="999241" cy="980388"/>
          </a:xfrm>
          <a:prstGeom prst="ellipse">
            <a:avLst/>
          </a:prstGeom>
          <a:solidFill>
            <a:schemeClr val="accent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450;p48">
            <a:extLst>
              <a:ext uri="{FF2B5EF4-FFF2-40B4-BE49-F238E27FC236}">
                <a16:creationId xmlns:a16="http://schemas.microsoft.com/office/drawing/2014/main" id="{41790A60-1F32-4CAD-82DD-A8114BB8D05F}"/>
              </a:ext>
            </a:extLst>
          </p:cNvPr>
          <p:cNvSpPr txBox="1"/>
          <p:nvPr/>
        </p:nvSpPr>
        <p:spPr>
          <a:xfrm>
            <a:off x="9852652" y="2652923"/>
            <a:ext cx="569538" cy="50966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דיגיטל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oogle Shape;449;p48">
            <a:extLst>
              <a:ext uri="{FF2B5EF4-FFF2-40B4-BE49-F238E27FC236}">
                <a16:creationId xmlns:a16="http://schemas.microsoft.com/office/drawing/2014/main" id="{2E32F6AF-2A01-4CB0-8FA1-F53965E2E555}"/>
              </a:ext>
            </a:extLst>
          </p:cNvPr>
          <p:cNvSpPr/>
          <p:nvPr/>
        </p:nvSpPr>
        <p:spPr>
          <a:xfrm>
            <a:off x="8590676" y="2401929"/>
            <a:ext cx="999241" cy="980388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50;p48">
            <a:extLst>
              <a:ext uri="{FF2B5EF4-FFF2-40B4-BE49-F238E27FC236}">
                <a16:creationId xmlns:a16="http://schemas.microsoft.com/office/drawing/2014/main" id="{B0EC162F-0E7A-417A-B40B-1FF738D65AB6}"/>
              </a:ext>
            </a:extLst>
          </p:cNvPr>
          <p:cNvSpPr txBox="1"/>
          <p:nvPr/>
        </p:nvSpPr>
        <p:spPr>
          <a:xfrm>
            <a:off x="8800003" y="2635324"/>
            <a:ext cx="633995" cy="5096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קמפוסים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7F5B1C-68E4-4018-9EC6-6893A5EB5D12}"/>
              </a:ext>
            </a:extLst>
          </p:cNvPr>
          <p:cNvSpPr txBox="1"/>
          <p:nvPr/>
        </p:nvSpPr>
        <p:spPr>
          <a:xfrm>
            <a:off x="8198460" y="1773157"/>
            <a:ext cx="247107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העלאת מודעות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4C7184-B39D-4D11-8676-693D5E8A3089}"/>
              </a:ext>
            </a:extLst>
          </p:cNvPr>
          <p:cNvSpPr txBox="1"/>
          <p:nvPr/>
        </p:nvSpPr>
        <p:spPr>
          <a:xfrm>
            <a:off x="5349545" y="1746930"/>
            <a:ext cx="156593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פלטפורמה</a:t>
            </a:r>
          </a:p>
        </p:txBody>
      </p:sp>
      <p:sp>
        <p:nvSpPr>
          <p:cNvPr id="11" name="Google Shape;449;p48">
            <a:extLst>
              <a:ext uri="{FF2B5EF4-FFF2-40B4-BE49-F238E27FC236}">
                <a16:creationId xmlns:a16="http://schemas.microsoft.com/office/drawing/2014/main" id="{BF05C764-0E32-4ACC-BA53-337EAEC555A7}"/>
              </a:ext>
            </a:extLst>
          </p:cNvPr>
          <p:cNvSpPr/>
          <p:nvPr/>
        </p:nvSpPr>
        <p:spPr>
          <a:xfrm>
            <a:off x="5508270" y="2399207"/>
            <a:ext cx="999241" cy="980388"/>
          </a:xfrm>
          <a:prstGeom prst="ellipse">
            <a:avLst/>
          </a:prstGeom>
          <a:solidFill>
            <a:schemeClr val="accent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Google Shape;450;p48">
            <a:extLst>
              <a:ext uri="{FF2B5EF4-FFF2-40B4-BE49-F238E27FC236}">
                <a16:creationId xmlns:a16="http://schemas.microsoft.com/office/drawing/2014/main" id="{2C4217F5-A67C-4254-9D1E-9A8B27E72F05}"/>
              </a:ext>
            </a:extLst>
          </p:cNvPr>
          <p:cNvSpPr txBox="1"/>
          <p:nvPr/>
        </p:nvSpPr>
        <p:spPr>
          <a:xfrm>
            <a:off x="5676938" y="2586674"/>
            <a:ext cx="661902" cy="5096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למה להתערב?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Google Shape;449;p48">
            <a:extLst>
              <a:ext uri="{FF2B5EF4-FFF2-40B4-BE49-F238E27FC236}">
                <a16:creationId xmlns:a16="http://schemas.microsoft.com/office/drawing/2014/main" id="{77F928A4-2D1D-40C9-A3E4-6C394F41100C}"/>
              </a:ext>
            </a:extLst>
          </p:cNvPr>
          <p:cNvSpPr/>
          <p:nvPr/>
        </p:nvSpPr>
        <p:spPr>
          <a:xfrm>
            <a:off x="8590676" y="3476137"/>
            <a:ext cx="999241" cy="980388"/>
          </a:xfrm>
          <a:prstGeom prst="ellipse">
            <a:avLst/>
          </a:prstGeom>
          <a:solidFill>
            <a:schemeClr val="tx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Google Shape;450;p48">
            <a:extLst>
              <a:ext uri="{FF2B5EF4-FFF2-40B4-BE49-F238E27FC236}">
                <a16:creationId xmlns:a16="http://schemas.microsoft.com/office/drawing/2014/main" id="{1A93A127-4159-4E61-BAFE-2B1D61E092A6}"/>
              </a:ext>
            </a:extLst>
          </p:cNvPr>
          <p:cNvSpPr txBox="1"/>
          <p:nvPr/>
        </p:nvSpPr>
        <p:spPr>
          <a:xfrm>
            <a:off x="8832383" y="3663109"/>
            <a:ext cx="569538" cy="50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שת''פ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54CA1-0627-49CE-9B90-9ECDC3DC85BE}"/>
              </a:ext>
            </a:extLst>
          </p:cNvPr>
          <p:cNvSpPr txBox="1"/>
          <p:nvPr/>
        </p:nvSpPr>
        <p:spPr>
          <a:xfrm>
            <a:off x="2057483" y="1746930"/>
            <a:ext cx="131824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מעורבות</a:t>
            </a:r>
          </a:p>
        </p:txBody>
      </p:sp>
      <p:sp>
        <p:nvSpPr>
          <p:cNvPr id="16" name="Google Shape;449;p48">
            <a:extLst>
              <a:ext uri="{FF2B5EF4-FFF2-40B4-BE49-F238E27FC236}">
                <a16:creationId xmlns:a16="http://schemas.microsoft.com/office/drawing/2014/main" id="{B6689DDE-6390-4E7F-A8B5-93F0B1465561}"/>
              </a:ext>
            </a:extLst>
          </p:cNvPr>
          <p:cNvSpPr/>
          <p:nvPr/>
        </p:nvSpPr>
        <p:spPr>
          <a:xfrm>
            <a:off x="9635017" y="3448854"/>
            <a:ext cx="1000800" cy="979200"/>
          </a:xfrm>
          <a:prstGeom prst="ellipse">
            <a:avLst/>
          </a:prstGeom>
          <a:solidFill>
            <a:srgbClr val="7030A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450;p48">
            <a:extLst>
              <a:ext uri="{FF2B5EF4-FFF2-40B4-BE49-F238E27FC236}">
                <a16:creationId xmlns:a16="http://schemas.microsoft.com/office/drawing/2014/main" id="{1E7203FD-8C96-4D02-BC60-08F87FCEC002}"/>
              </a:ext>
            </a:extLst>
          </p:cNvPr>
          <p:cNvSpPr txBox="1"/>
          <p:nvPr/>
        </p:nvSpPr>
        <p:spPr>
          <a:xfrm>
            <a:off x="9831624" y="3649963"/>
            <a:ext cx="610695" cy="51614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מכינות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449;p48">
            <a:extLst>
              <a:ext uri="{FF2B5EF4-FFF2-40B4-BE49-F238E27FC236}">
                <a16:creationId xmlns:a16="http://schemas.microsoft.com/office/drawing/2014/main" id="{420F834B-620F-471C-BEA2-3E09380010B5}"/>
              </a:ext>
            </a:extLst>
          </p:cNvPr>
          <p:cNvSpPr/>
          <p:nvPr/>
        </p:nvSpPr>
        <p:spPr>
          <a:xfrm>
            <a:off x="2164636" y="2399207"/>
            <a:ext cx="1000800" cy="979200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450;p48">
            <a:extLst>
              <a:ext uri="{FF2B5EF4-FFF2-40B4-BE49-F238E27FC236}">
                <a16:creationId xmlns:a16="http://schemas.microsoft.com/office/drawing/2014/main" id="{373DC69D-2169-4829-AA4A-61A221C585CE}"/>
              </a:ext>
            </a:extLst>
          </p:cNvPr>
          <p:cNvSpPr txBox="1"/>
          <p:nvPr/>
        </p:nvSpPr>
        <p:spPr>
          <a:xfrm>
            <a:off x="2311039" y="2586674"/>
            <a:ext cx="702240" cy="60426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קבוצות אזרחיות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543;p48">
            <a:extLst>
              <a:ext uri="{FF2B5EF4-FFF2-40B4-BE49-F238E27FC236}">
                <a16:creationId xmlns:a16="http://schemas.microsoft.com/office/drawing/2014/main" id="{748E4489-97EF-43B5-BBC8-3DAAA8DC0157}"/>
              </a:ext>
            </a:extLst>
          </p:cNvPr>
          <p:cNvSpPr/>
          <p:nvPr/>
        </p:nvSpPr>
        <p:spPr>
          <a:xfrm rot="10800000">
            <a:off x="7220093" y="2645451"/>
            <a:ext cx="658001" cy="49878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543;p48">
            <a:extLst>
              <a:ext uri="{FF2B5EF4-FFF2-40B4-BE49-F238E27FC236}">
                <a16:creationId xmlns:a16="http://schemas.microsoft.com/office/drawing/2014/main" id="{0D93C5DC-F832-4862-BA6E-CCE95E058201}"/>
              </a:ext>
            </a:extLst>
          </p:cNvPr>
          <p:cNvSpPr/>
          <p:nvPr/>
        </p:nvSpPr>
        <p:spPr>
          <a:xfrm rot="10800000">
            <a:off x="3878018" y="2658364"/>
            <a:ext cx="658001" cy="49878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7">
            <a:extLst>
              <a:ext uri="{FF2B5EF4-FFF2-40B4-BE49-F238E27FC236}">
                <a16:creationId xmlns:a16="http://schemas.microsoft.com/office/drawing/2014/main" id="{4037BF4D-5B71-4F49-A9B6-2183BBA3764B}"/>
              </a:ext>
            </a:extLst>
          </p:cNvPr>
          <p:cNvSpPr/>
          <p:nvPr/>
        </p:nvSpPr>
        <p:spPr>
          <a:xfrm>
            <a:off x="4674742" y="197963"/>
            <a:ext cx="2825393" cy="659877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Elitism" panose="02020503050405020304" pitchFamily="18" charset="-79"/>
                <a:ea typeface="+mn-ea"/>
                <a:cs typeface="Fb Elitism" panose="02020503050405020304" pitchFamily="18" charset="-79"/>
                <a:sym typeface="Arial"/>
              </a:rPr>
              <a:t>מודל הפעולה</a:t>
            </a:r>
            <a:endParaRPr kumimoji="0" lang="iw-I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Elitism" panose="02020503050405020304" pitchFamily="18" charset="-79"/>
              <a:ea typeface="+mn-ea"/>
              <a:cs typeface="Fb Elitism" panose="02020503050405020304" pitchFamily="18" charset="-79"/>
              <a:sym typeface="Arial"/>
            </a:endParaRPr>
          </a:p>
        </p:txBody>
      </p:sp>
      <p:sp>
        <p:nvSpPr>
          <p:cNvPr id="23" name="Google Shape;449;p48">
            <a:extLst>
              <a:ext uri="{FF2B5EF4-FFF2-40B4-BE49-F238E27FC236}">
                <a16:creationId xmlns:a16="http://schemas.microsoft.com/office/drawing/2014/main" id="{453F50F9-0BFD-4F75-81AC-FFFB92EF7627}"/>
              </a:ext>
            </a:extLst>
          </p:cNvPr>
          <p:cNvSpPr/>
          <p:nvPr/>
        </p:nvSpPr>
        <p:spPr>
          <a:xfrm>
            <a:off x="5508269" y="3417842"/>
            <a:ext cx="999241" cy="980388"/>
          </a:xfrm>
          <a:prstGeom prst="ellipse">
            <a:avLst/>
          </a:prstGeom>
          <a:solidFill>
            <a:srgbClr val="00B0F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Google Shape;450;p48">
            <a:extLst>
              <a:ext uri="{FF2B5EF4-FFF2-40B4-BE49-F238E27FC236}">
                <a16:creationId xmlns:a16="http://schemas.microsoft.com/office/drawing/2014/main" id="{4EB1FBF6-469D-471F-B5A9-82CB8079E226}"/>
              </a:ext>
            </a:extLst>
          </p:cNvPr>
          <p:cNvSpPr txBox="1"/>
          <p:nvPr/>
        </p:nvSpPr>
        <p:spPr>
          <a:xfrm>
            <a:off x="5615694" y="3648449"/>
            <a:ext cx="784389" cy="5096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איך מתערבים?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Google Shape;449;p48">
            <a:extLst>
              <a:ext uri="{FF2B5EF4-FFF2-40B4-BE49-F238E27FC236}">
                <a16:creationId xmlns:a16="http://schemas.microsoft.com/office/drawing/2014/main" id="{2799D339-2FF9-495A-A356-15917FED6D70}"/>
              </a:ext>
            </a:extLst>
          </p:cNvPr>
          <p:cNvSpPr/>
          <p:nvPr/>
        </p:nvSpPr>
        <p:spPr>
          <a:xfrm>
            <a:off x="2166994" y="3477325"/>
            <a:ext cx="1000800" cy="979200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Google Shape;450;p48">
            <a:extLst>
              <a:ext uri="{FF2B5EF4-FFF2-40B4-BE49-F238E27FC236}">
                <a16:creationId xmlns:a16="http://schemas.microsoft.com/office/drawing/2014/main" id="{C95EABAF-9912-4EA4-9FAF-0E6EF2793047}"/>
              </a:ext>
            </a:extLst>
          </p:cNvPr>
          <p:cNvSpPr txBox="1"/>
          <p:nvPr/>
        </p:nvSpPr>
        <p:spPr>
          <a:xfrm>
            <a:off x="2313397" y="3664792"/>
            <a:ext cx="702240" cy="6042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kumimoji="0" lang="he-IL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  <a:sym typeface="Calibri"/>
              </a:rPr>
              <a:t>השפעה עצמית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82871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2D69956-409B-4934-A44D-940D04AE041E}"/>
              </a:ext>
            </a:extLst>
          </p:cNvPr>
          <p:cNvSpPr txBox="1"/>
          <p:nvPr/>
        </p:nvSpPr>
        <p:spPr>
          <a:xfrm>
            <a:off x="1914695" y="1620675"/>
            <a:ext cx="1902781" cy="830997"/>
          </a:xfrm>
          <a:prstGeom prst="rect">
            <a:avLst/>
          </a:prstGeom>
          <a:noFill/>
          <a:ln w="28575">
            <a:solidFill>
              <a:srgbClr val="3B409B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למה להתערב?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5FFE6A-47EA-4C36-BFB4-78813C8D37DB}"/>
              </a:ext>
            </a:extLst>
          </p:cNvPr>
          <p:cNvSpPr txBox="1"/>
          <p:nvPr/>
        </p:nvSpPr>
        <p:spPr>
          <a:xfrm>
            <a:off x="5267817" y="1623810"/>
            <a:ext cx="1796903" cy="830997"/>
          </a:xfrm>
          <a:prstGeom prst="rect">
            <a:avLst/>
          </a:prstGeom>
          <a:noFill/>
          <a:ln w="28575">
            <a:solidFill>
              <a:srgbClr val="3B409B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מציאת בית פוליטי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C359D6-2DA9-403B-ADA4-A71BC959E16F}"/>
              </a:ext>
            </a:extLst>
          </p:cNvPr>
          <p:cNvSpPr txBox="1"/>
          <p:nvPr/>
        </p:nvSpPr>
        <p:spPr>
          <a:xfrm>
            <a:off x="1914695" y="481544"/>
            <a:ext cx="1902782" cy="461665"/>
          </a:xfrm>
          <a:prstGeom prst="rect">
            <a:avLst/>
          </a:prstGeom>
          <a:noFill/>
          <a:ln w="28575">
            <a:solidFill>
              <a:srgbClr val="3B409B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פלטפורמה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AD3DAF-29A8-47D3-BB1A-6351643672F7}"/>
              </a:ext>
            </a:extLst>
          </p:cNvPr>
          <p:cNvSpPr txBox="1"/>
          <p:nvPr/>
        </p:nvSpPr>
        <p:spPr>
          <a:xfrm>
            <a:off x="8381862" y="518536"/>
            <a:ext cx="1902782" cy="461665"/>
          </a:xfrm>
          <a:prstGeom prst="rect">
            <a:avLst/>
          </a:prstGeom>
          <a:noFill/>
          <a:ln w="28575">
            <a:solidFill>
              <a:srgbClr val="3B409B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אזרח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ACB594-E5C7-4499-B9D5-CE49D4D5CDEE}"/>
              </a:ext>
            </a:extLst>
          </p:cNvPr>
          <p:cNvSpPr txBox="1"/>
          <p:nvPr/>
        </p:nvSpPr>
        <p:spPr>
          <a:xfrm>
            <a:off x="5267817" y="216784"/>
            <a:ext cx="1616839" cy="461665"/>
          </a:xfrm>
          <a:prstGeom prst="rect">
            <a:avLst/>
          </a:prstGeom>
          <a:noFill/>
          <a:ln w="28575">
            <a:solidFill>
              <a:srgbClr val="3B409B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שטח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F9D63C-54F0-41C2-AE7C-3C0E979DCBFC}"/>
              </a:ext>
            </a:extLst>
          </p:cNvPr>
          <p:cNvSpPr txBox="1"/>
          <p:nvPr/>
        </p:nvSpPr>
        <p:spPr>
          <a:xfrm>
            <a:off x="5267817" y="786748"/>
            <a:ext cx="1616839" cy="461665"/>
          </a:xfrm>
          <a:prstGeom prst="rect">
            <a:avLst/>
          </a:prstGeom>
          <a:noFill/>
          <a:ln w="28575">
            <a:solidFill>
              <a:srgbClr val="3B409B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דיגיטל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C668CB-045D-4249-A273-FA0B8FC9D95F}"/>
              </a:ext>
            </a:extLst>
          </p:cNvPr>
          <p:cNvSpPr txBox="1"/>
          <p:nvPr/>
        </p:nvSpPr>
        <p:spPr>
          <a:xfrm>
            <a:off x="844423" y="4548838"/>
            <a:ext cx="2140544" cy="46166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5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קבוצות קיימות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633BD2-A7E0-4158-809A-3F9C6711F2AA}"/>
              </a:ext>
            </a:extLst>
          </p:cNvPr>
          <p:cNvSpPr txBox="1"/>
          <p:nvPr/>
        </p:nvSpPr>
        <p:spPr>
          <a:xfrm>
            <a:off x="8231883" y="3387120"/>
            <a:ext cx="1616839" cy="83099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5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''אשפיע לבד''</a:t>
            </a:r>
          </a:p>
        </p:txBody>
      </p:sp>
      <p:cxnSp>
        <p:nvCxnSpPr>
          <p:cNvPr id="43" name="מחבר חץ ישר 42">
            <a:extLst>
              <a:ext uri="{FF2B5EF4-FFF2-40B4-BE49-F238E27FC236}">
                <a16:creationId xmlns:a16="http://schemas.microsoft.com/office/drawing/2014/main" id="{6CA118FB-92F0-4A9B-9A93-2F9491EF40A7}"/>
              </a:ext>
            </a:extLst>
          </p:cNvPr>
          <p:cNvCxnSpPr>
            <a:cxnSpLocks/>
            <a:stCxn id="23" idx="3"/>
            <a:endCxn id="24" idx="1"/>
          </p:cNvCxnSpPr>
          <p:nvPr/>
        </p:nvCxnSpPr>
        <p:spPr>
          <a:xfrm>
            <a:off x="3817476" y="2036174"/>
            <a:ext cx="1450341" cy="3135"/>
          </a:xfrm>
          <a:prstGeom prst="straightConnector1">
            <a:avLst/>
          </a:prstGeom>
          <a:ln>
            <a:solidFill>
              <a:srgbClr val="B2284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67F6B23-BB78-43BD-8889-D57611ADA532}"/>
              </a:ext>
            </a:extLst>
          </p:cNvPr>
          <p:cNvSpPr txBox="1"/>
          <p:nvPr/>
        </p:nvSpPr>
        <p:spPr>
          <a:xfrm>
            <a:off x="8465618" y="1620675"/>
            <a:ext cx="1796903" cy="830997"/>
          </a:xfrm>
          <a:prstGeom prst="rect">
            <a:avLst/>
          </a:prstGeom>
          <a:noFill/>
          <a:ln w="28575">
            <a:solidFill>
              <a:srgbClr val="3B409B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התפקדות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בקליק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8D2A2DF-C709-4C07-8BE4-57B662BE9252}"/>
              </a:ext>
            </a:extLst>
          </p:cNvPr>
          <p:cNvSpPr txBox="1"/>
          <p:nvPr/>
        </p:nvSpPr>
        <p:spPr>
          <a:xfrm>
            <a:off x="2640624" y="3387121"/>
            <a:ext cx="1645604" cy="830997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5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''אשפיע עם קבוצה''</a:t>
            </a:r>
          </a:p>
        </p:txBody>
      </p:sp>
      <p:cxnSp>
        <p:nvCxnSpPr>
          <p:cNvPr id="19" name="מחבר חץ ישר 18">
            <a:extLst>
              <a:ext uri="{FF2B5EF4-FFF2-40B4-BE49-F238E27FC236}">
                <a16:creationId xmlns:a16="http://schemas.microsoft.com/office/drawing/2014/main" id="{D4E127AD-17D3-41D1-9741-7A482C25832D}"/>
              </a:ext>
            </a:extLst>
          </p:cNvPr>
          <p:cNvCxnSpPr>
            <a:cxnSpLocks/>
            <a:stCxn id="27" idx="1"/>
            <a:endCxn id="29" idx="3"/>
          </p:cNvCxnSpPr>
          <p:nvPr/>
        </p:nvCxnSpPr>
        <p:spPr>
          <a:xfrm flipH="1" flipV="1">
            <a:off x="6884656" y="447617"/>
            <a:ext cx="1497206" cy="301752"/>
          </a:xfrm>
          <a:prstGeom prst="straightConnector1">
            <a:avLst/>
          </a:prstGeom>
          <a:ln>
            <a:solidFill>
              <a:srgbClr val="B2284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מחבר חץ ישר 21">
            <a:extLst>
              <a:ext uri="{FF2B5EF4-FFF2-40B4-BE49-F238E27FC236}">
                <a16:creationId xmlns:a16="http://schemas.microsoft.com/office/drawing/2014/main" id="{44451EAA-B592-479E-B9A3-E2A0F77E4614}"/>
              </a:ext>
            </a:extLst>
          </p:cNvPr>
          <p:cNvCxnSpPr>
            <a:cxnSpLocks/>
            <a:stCxn id="24" idx="3"/>
            <a:endCxn id="45" idx="1"/>
          </p:cNvCxnSpPr>
          <p:nvPr/>
        </p:nvCxnSpPr>
        <p:spPr>
          <a:xfrm flipV="1">
            <a:off x="7064720" y="2036174"/>
            <a:ext cx="1400898" cy="3135"/>
          </a:xfrm>
          <a:prstGeom prst="straightConnector1">
            <a:avLst/>
          </a:prstGeom>
          <a:ln>
            <a:solidFill>
              <a:srgbClr val="B2284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מחבר: מרפקי 31">
            <a:extLst>
              <a:ext uri="{FF2B5EF4-FFF2-40B4-BE49-F238E27FC236}">
                <a16:creationId xmlns:a16="http://schemas.microsoft.com/office/drawing/2014/main" id="{1FBDF757-4C6E-4135-B071-24644C7E9E49}"/>
              </a:ext>
            </a:extLst>
          </p:cNvPr>
          <p:cNvCxnSpPr>
            <a:cxnSpLocks/>
            <a:stCxn id="45" idx="2"/>
            <a:endCxn id="47" idx="0"/>
          </p:cNvCxnSpPr>
          <p:nvPr/>
        </p:nvCxnSpPr>
        <p:spPr>
          <a:xfrm rot="5400000">
            <a:off x="5946024" y="-30926"/>
            <a:ext cx="935449" cy="5900644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A741241-C972-4C93-8CED-E387C36C83F9}"/>
              </a:ext>
            </a:extLst>
          </p:cNvPr>
          <p:cNvSpPr txBox="1"/>
          <p:nvPr/>
        </p:nvSpPr>
        <p:spPr>
          <a:xfrm>
            <a:off x="8231884" y="4520560"/>
            <a:ext cx="1616839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5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פיצ'רים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33F970-BB84-4AB5-98FE-631ED5DFCBD6}"/>
              </a:ext>
            </a:extLst>
          </p:cNvPr>
          <p:cNvSpPr txBox="1"/>
          <p:nvPr/>
        </p:nvSpPr>
        <p:spPr>
          <a:xfrm>
            <a:off x="6809448" y="5340709"/>
            <a:ext cx="1895958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5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'</a:t>
            </a:r>
            <a:r>
              <a:rPr kumimoji="0" lang="he-I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5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ת''ז</a:t>
            </a: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5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ציבורי'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FCD0F5C-0DBE-4138-816B-91F04885287E}"/>
              </a:ext>
            </a:extLst>
          </p:cNvPr>
          <p:cNvSpPr txBox="1"/>
          <p:nvPr/>
        </p:nvSpPr>
        <p:spPr>
          <a:xfrm>
            <a:off x="9434411" y="5340708"/>
            <a:ext cx="1802092" cy="46166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5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'לוח מודעות'</a:t>
            </a:r>
          </a:p>
        </p:txBody>
      </p:sp>
      <p:cxnSp>
        <p:nvCxnSpPr>
          <p:cNvPr id="51" name="מחבר חץ ישר 50">
            <a:extLst>
              <a:ext uri="{FF2B5EF4-FFF2-40B4-BE49-F238E27FC236}">
                <a16:creationId xmlns:a16="http://schemas.microsoft.com/office/drawing/2014/main" id="{BDB72D63-F51B-4674-851C-F96A1A236958}"/>
              </a:ext>
            </a:extLst>
          </p:cNvPr>
          <p:cNvCxnSpPr>
            <a:cxnSpLocks/>
            <a:stCxn id="35" idx="2"/>
            <a:endCxn id="48" idx="0"/>
          </p:cNvCxnSpPr>
          <p:nvPr/>
        </p:nvCxnSpPr>
        <p:spPr>
          <a:xfrm>
            <a:off x="9040303" y="4218117"/>
            <a:ext cx="1" cy="302443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מחבר: מרפקי 51">
            <a:extLst>
              <a:ext uri="{FF2B5EF4-FFF2-40B4-BE49-F238E27FC236}">
                <a16:creationId xmlns:a16="http://schemas.microsoft.com/office/drawing/2014/main" id="{FE6E5F29-9E89-4B5E-85D2-57E6D5AE08B1}"/>
              </a:ext>
            </a:extLst>
          </p:cNvPr>
          <p:cNvCxnSpPr>
            <a:cxnSpLocks/>
            <a:stCxn id="48" idx="2"/>
            <a:endCxn id="49" idx="0"/>
          </p:cNvCxnSpPr>
          <p:nvPr/>
        </p:nvCxnSpPr>
        <p:spPr>
          <a:xfrm rot="5400000">
            <a:off x="8219624" y="4520029"/>
            <a:ext cx="358484" cy="1282877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מחבר: מרפקי 55">
            <a:extLst>
              <a:ext uri="{FF2B5EF4-FFF2-40B4-BE49-F238E27FC236}">
                <a16:creationId xmlns:a16="http://schemas.microsoft.com/office/drawing/2014/main" id="{1BC7C5FD-26D3-4D75-8886-125A7CEFF36B}"/>
              </a:ext>
            </a:extLst>
          </p:cNvPr>
          <p:cNvCxnSpPr>
            <a:cxnSpLocks/>
            <a:stCxn id="48" idx="2"/>
            <a:endCxn id="50" idx="0"/>
          </p:cNvCxnSpPr>
          <p:nvPr/>
        </p:nvCxnSpPr>
        <p:spPr>
          <a:xfrm rot="16200000" flipH="1">
            <a:off x="9508639" y="4513889"/>
            <a:ext cx="358483" cy="1295153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D7368145-AFDE-4467-A28F-A26D929FB682}"/>
              </a:ext>
            </a:extLst>
          </p:cNvPr>
          <p:cNvSpPr txBox="1"/>
          <p:nvPr/>
        </p:nvSpPr>
        <p:spPr>
          <a:xfrm>
            <a:off x="3782138" y="4548839"/>
            <a:ext cx="2140544" cy="46166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5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אקים קבוצה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EC44DAC-86EF-49D0-8C41-609FB9C68EA0}"/>
              </a:ext>
            </a:extLst>
          </p:cNvPr>
          <p:cNvSpPr txBox="1"/>
          <p:nvPr/>
        </p:nvSpPr>
        <p:spPr>
          <a:xfrm>
            <a:off x="3904431" y="5340707"/>
            <a:ext cx="1895958" cy="46166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5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כלים וליווי</a:t>
            </a:r>
          </a:p>
        </p:txBody>
      </p:sp>
      <p:cxnSp>
        <p:nvCxnSpPr>
          <p:cNvPr id="66" name="מחבר: מרפקי 65">
            <a:extLst>
              <a:ext uri="{FF2B5EF4-FFF2-40B4-BE49-F238E27FC236}">
                <a16:creationId xmlns:a16="http://schemas.microsoft.com/office/drawing/2014/main" id="{CB45BD43-D41C-4596-8622-6C3E08E69742}"/>
              </a:ext>
            </a:extLst>
          </p:cNvPr>
          <p:cNvCxnSpPr>
            <a:cxnSpLocks/>
            <a:stCxn id="45" idx="2"/>
            <a:endCxn id="35" idx="0"/>
          </p:cNvCxnSpPr>
          <p:nvPr/>
        </p:nvCxnSpPr>
        <p:spPr>
          <a:xfrm rot="5400000">
            <a:off x="8734463" y="2757513"/>
            <a:ext cx="935448" cy="323767"/>
          </a:xfrm>
          <a:prstGeom prst="bentConnector3">
            <a:avLst>
              <a:gd name="adj1" fmla="val 50000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מחבר: מרפקי 69">
            <a:extLst>
              <a:ext uri="{FF2B5EF4-FFF2-40B4-BE49-F238E27FC236}">
                <a16:creationId xmlns:a16="http://schemas.microsoft.com/office/drawing/2014/main" id="{D63F6F4B-27B2-4F34-A8EB-1A7750293C52}"/>
              </a:ext>
            </a:extLst>
          </p:cNvPr>
          <p:cNvCxnSpPr>
            <a:cxnSpLocks/>
            <a:stCxn id="47" idx="2"/>
            <a:endCxn id="63" idx="0"/>
          </p:cNvCxnSpPr>
          <p:nvPr/>
        </p:nvCxnSpPr>
        <p:spPr>
          <a:xfrm rot="16200000" flipH="1">
            <a:off x="3992558" y="3688986"/>
            <a:ext cx="330721" cy="1388984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מחבר: מרפקי 70">
            <a:extLst>
              <a:ext uri="{FF2B5EF4-FFF2-40B4-BE49-F238E27FC236}">
                <a16:creationId xmlns:a16="http://schemas.microsoft.com/office/drawing/2014/main" id="{30AFFAA5-3612-4B84-A3BE-E2D2CDDE13D6}"/>
              </a:ext>
            </a:extLst>
          </p:cNvPr>
          <p:cNvCxnSpPr>
            <a:cxnSpLocks/>
            <a:stCxn id="47" idx="2"/>
            <a:endCxn id="31" idx="0"/>
          </p:cNvCxnSpPr>
          <p:nvPr/>
        </p:nvCxnSpPr>
        <p:spPr>
          <a:xfrm rot="5400000">
            <a:off x="2523701" y="3609113"/>
            <a:ext cx="330720" cy="1548731"/>
          </a:xfrm>
          <a:prstGeom prst="bentConnector3">
            <a:avLst>
              <a:gd name="adj1" fmla="val 50000"/>
            </a:avLst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55CB21AA-8054-40D2-BF11-E9E1B8EBCB18}"/>
              </a:ext>
            </a:extLst>
          </p:cNvPr>
          <p:cNvSpPr txBox="1"/>
          <p:nvPr/>
        </p:nvSpPr>
        <p:spPr>
          <a:xfrm>
            <a:off x="966716" y="5340707"/>
            <a:ext cx="1895958" cy="46166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srgbClr val="45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הנגשה</a:t>
            </a:r>
          </a:p>
        </p:txBody>
      </p:sp>
      <p:cxnSp>
        <p:nvCxnSpPr>
          <p:cNvPr id="77" name="מחבר חץ ישר 76">
            <a:extLst>
              <a:ext uri="{FF2B5EF4-FFF2-40B4-BE49-F238E27FC236}">
                <a16:creationId xmlns:a16="http://schemas.microsoft.com/office/drawing/2014/main" id="{2550BA16-FEFB-4D4C-8D5F-582C0FD76BA2}"/>
              </a:ext>
            </a:extLst>
          </p:cNvPr>
          <p:cNvCxnSpPr>
            <a:cxnSpLocks/>
            <a:stCxn id="63" idx="2"/>
            <a:endCxn id="64" idx="0"/>
          </p:cNvCxnSpPr>
          <p:nvPr/>
        </p:nvCxnSpPr>
        <p:spPr>
          <a:xfrm>
            <a:off x="4852410" y="5010504"/>
            <a:ext cx="0" cy="33020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מחבר חץ ישר 77">
            <a:extLst>
              <a:ext uri="{FF2B5EF4-FFF2-40B4-BE49-F238E27FC236}">
                <a16:creationId xmlns:a16="http://schemas.microsoft.com/office/drawing/2014/main" id="{AFBB9EC0-0CED-45CE-AF1E-59CC5541AFC4}"/>
              </a:ext>
            </a:extLst>
          </p:cNvPr>
          <p:cNvCxnSpPr>
            <a:cxnSpLocks/>
            <a:stCxn id="31" idx="2"/>
            <a:endCxn id="76" idx="0"/>
          </p:cNvCxnSpPr>
          <p:nvPr/>
        </p:nvCxnSpPr>
        <p:spPr>
          <a:xfrm>
            <a:off x="1914695" y="5010503"/>
            <a:ext cx="0" cy="33020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מחבר חץ ישר 78">
            <a:extLst>
              <a:ext uri="{FF2B5EF4-FFF2-40B4-BE49-F238E27FC236}">
                <a16:creationId xmlns:a16="http://schemas.microsoft.com/office/drawing/2014/main" id="{3924B685-029C-4C54-8FEF-450C21C3C639}"/>
              </a:ext>
            </a:extLst>
          </p:cNvPr>
          <p:cNvCxnSpPr>
            <a:cxnSpLocks/>
            <a:stCxn id="26" idx="2"/>
            <a:endCxn id="23" idx="0"/>
          </p:cNvCxnSpPr>
          <p:nvPr/>
        </p:nvCxnSpPr>
        <p:spPr>
          <a:xfrm>
            <a:off x="2866086" y="943209"/>
            <a:ext cx="0" cy="677466"/>
          </a:xfrm>
          <a:prstGeom prst="straightConnector1">
            <a:avLst/>
          </a:prstGeom>
          <a:ln>
            <a:solidFill>
              <a:srgbClr val="B2284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2" name="מחבר חץ ישר 91">
            <a:extLst>
              <a:ext uri="{FF2B5EF4-FFF2-40B4-BE49-F238E27FC236}">
                <a16:creationId xmlns:a16="http://schemas.microsoft.com/office/drawing/2014/main" id="{B698E615-F46E-4AEF-A02D-57213F0B8FA6}"/>
              </a:ext>
            </a:extLst>
          </p:cNvPr>
          <p:cNvCxnSpPr>
            <a:cxnSpLocks/>
            <a:stCxn id="27" idx="1"/>
            <a:endCxn id="30" idx="3"/>
          </p:cNvCxnSpPr>
          <p:nvPr/>
        </p:nvCxnSpPr>
        <p:spPr>
          <a:xfrm flipH="1">
            <a:off x="6884656" y="749369"/>
            <a:ext cx="1497206" cy="268212"/>
          </a:xfrm>
          <a:prstGeom prst="straightConnector1">
            <a:avLst/>
          </a:prstGeom>
          <a:ln>
            <a:solidFill>
              <a:srgbClr val="B22848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5" name="מחבר: מרפקי 94">
            <a:extLst>
              <a:ext uri="{FF2B5EF4-FFF2-40B4-BE49-F238E27FC236}">
                <a16:creationId xmlns:a16="http://schemas.microsoft.com/office/drawing/2014/main" id="{65ACC669-ED1E-4441-B2CD-264FD1249AF7}"/>
              </a:ext>
            </a:extLst>
          </p:cNvPr>
          <p:cNvCxnSpPr>
            <a:cxnSpLocks/>
            <a:stCxn id="29" idx="1"/>
            <a:endCxn id="26" idx="3"/>
          </p:cNvCxnSpPr>
          <p:nvPr/>
        </p:nvCxnSpPr>
        <p:spPr>
          <a:xfrm rot="10800000" flipV="1">
            <a:off x="3817477" y="447617"/>
            <a:ext cx="1450340" cy="264760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מחבר: מרפקי 97">
            <a:extLst>
              <a:ext uri="{FF2B5EF4-FFF2-40B4-BE49-F238E27FC236}">
                <a16:creationId xmlns:a16="http://schemas.microsoft.com/office/drawing/2014/main" id="{98347B4C-1FAB-4555-91A0-04AD06835AAD}"/>
              </a:ext>
            </a:extLst>
          </p:cNvPr>
          <p:cNvCxnSpPr>
            <a:cxnSpLocks/>
            <a:stCxn id="30" idx="1"/>
            <a:endCxn id="26" idx="3"/>
          </p:cNvCxnSpPr>
          <p:nvPr/>
        </p:nvCxnSpPr>
        <p:spPr>
          <a:xfrm rot="10800000">
            <a:off x="3817477" y="712377"/>
            <a:ext cx="1450340" cy="305204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מחבר: מרפקי 106">
            <a:extLst>
              <a:ext uri="{FF2B5EF4-FFF2-40B4-BE49-F238E27FC236}">
                <a16:creationId xmlns:a16="http://schemas.microsoft.com/office/drawing/2014/main" id="{1317C26D-2875-4231-8C3E-98E2FF417C0D}"/>
              </a:ext>
            </a:extLst>
          </p:cNvPr>
          <p:cNvCxnSpPr>
            <a:cxnSpLocks/>
            <a:stCxn id="31" idx="1"/>
            <a:endCxn id="26" idx="1"/>
          </p:cNvCxnSpPr>
          <p:nvPr/>
        </p:nvCxnSpPr>
        <p:spPr>
          <a:xfrm rot="10800000" flipH="1">
            <a:off x="844423" y="712377"/>
            <a:ext cx="1070272" cy="4067294"/>
          </a:xfrm>
          <a:prstGeom prst="bentConnector3">
            <a:avLst>
              <a:gd name="adj1" fmla="val -21359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4B6B92CF-6F28-424C-B76B-3DE0902EC7D1}"/>
              </a:ext>
            </a:extLst>
          </p:cNvPr>
          <p:cNvSpPr txBox="1"/>
          <p:nvPr/>
        </p:nvSpPr>
        <p:spPr>
          <a:xfrm>
            <a:off x="217694" y="2205871"/>
            <a:ext cx="461665" cy="1664235"/>
          </a:xfrm>
          <a:prstGeom prst="rect">
            <a:avLst/>
          </a:prstGeom>
          <a:noFill/>
        </p:spPr>
        <p:txBody>
          <a:bodyPr vert="vert270"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הנגשה מעגלית</a:t>
            </a:r>
          </a:p>
        </p:txBody>
      </p:sp>
    </p:spTree>
    <p:extLst>
      <p:ext uri="{BB962C8B-B14F-4D97-AF65-F5344CB8AC3E}">
        <p14:creationId xmlns:p14="http://schemas.microsoft.com/office/powerpoint/2010/main" val="3754888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27">
            <a:extLst>
              <a:ext uri="{FF2B5EF4-FFF2-40B4-BE49-F238E27FC236}">
                <a16:creationId xmlns:a16="http://schemas.microsoft.com/office/drawing/2014/main" id="{AEEC5346-EBE4-4F5A-86C7-AE9A34AB428C}"/>
              </a:ext>
            </a:extLst>
          </p:cNvPr>
          <p:cNvSpPr/>
          <p:nvPr/>
        </p:nvSpPr>
        <p:spPr>
          <a:xfrm>
            <a:off x="4456174" y="197963"/>
            <a:ext cx="3352678" cy="659877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lang="he-IL" sz="4000" b="1" dirty="0">
                <a:solidFill>
                  <a:prstClr val="white"/>
                </a:solidFill>
                <a:latin typeface="Fb Elitism" panose="02020503050405020304" pitchFamily="18" charset="-79"/>
                <a:cs typeface="Fb Elitism" panose="02020503050405020304" pitchFamily="18" charset="-79"/>
                <a:sym typeface="Arial"/>
              </a:rPr>
              <a:t>קבוצות אזרחיות</a:t>
            </a:r>
            <a:endParaRPr kumimoji="0" lang="iw-I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Elitism" panose="02020503050405020304" pitchFamily="18" charset="-79"/>
              <a:ea typeface="+mn-ea"/>
              <a:cs typeface="Fb Elitism" panose="02020503050405020304" pitchFamily="18" charset="-79"/>
              <a:sym typeface="Arial"/>
            </a:endParaRP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F2A636F7-7235-4AC1-98A0-0ADA19953B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7" t="11462" r="3843" b="14607"/>
          <a:stretch/>
        </p:blipFill>
        <p:spPr>
          <a:xfrm>
            <a:off x="553584" y="857840"/>
            <a:ext cx="11157858" cy="494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724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27">
            <a:extLst>
              <a:ext uri="{FF2B5EF4-FFF2-40B4-BE49-F238E27FC236}">
                <a16:creationId xmlns:a16="http://schemas.microsoft.com/office/drawing/2014/main" id="{C9543808-8F6D-401D-8D15-9A14D6C5FF01}"/>
              </a:ext>
            </a:extLst>
          </p:cNvPr>
          <p:cNvSpPr/>
          <p:nvPr/>
        </p:nvSpPr>
        <p:spPr>
          <a:xfrm>
            <a:off x="4674742" y="197963"/>
            <a:ext cx="2825393" cy="659877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Elitism" panose="02020503050405020304" pitchFamily="18" charset="-79"/>
                <a:ea typeface="+mn-ea"/>
                <a:cs typeface="Fb Elitism" panose="02020503050405020304" pitchFamily="18" charset="-79"/>
                <a:sym typeface="Arial"/>
              </a:rPr>
              <a:t>השותפים</a:t>
            </a:r>
            <a:endParaRPr kumimoji="0" lang="iw-I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Elitism" panose="02020503050405020304" pitchFamily="18" charset="-79"/>
              <a:ea typeface="+mn-ea"/>
              <a:cs typeface="Fb Elitism" panose="02020503050405020304" pitchFamily="18" charset="-79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CEBFD3-A9A6-4FAE-9201-C79B0E1EF4E7}"/>
              </a:ext>
            </a:extLst>
          </p:cNvPr>
          <p:cNvSpPr txBox="1"/>
          <p:nvPr/>
        </p:nvSpPr>
        <p:spPr>
          <a:xfrm>
            <a:off x="1141020" y="1121872"/>
            <a:ext cx="9982985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התאחדות הסטודנטים הארצית, צעירי המפלגות והמפלגות, ארגוני צעירים רבים, עשרות ארגונים חברתיים ומאות צעירים וצעירות ברחבי הארץ. </a:t>
            </a:r>
            <a:b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</a:br>
            <a:b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</a:br>
            <a:endParaRPr kumimoji="0" lang="he-I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D597538A-7DC1-4981-A12A-4E1B41350A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1" y="4576762"/>
            <a:ext cx="1541119" cy="1103447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07B8A98-02BE-4D5C-977C-F19883334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51" y="4576762"/>
            <a:ext cx="995363" cy="1147763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1591ED52-02B4-4F36-841B-907E71396E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78" b="17442"/>
          <a:stretch/>
        </p:blipFill>
        <p:spPr>
          <a:xfrm>
            <a:off x="4130961" y="3747653"/>
            <a:ext cx="711632" cy="386080"/>
          </a:xfrm>
          <a:prstGeom prst="rect">
            <a:avLst/>
          </a:prstGeom>
        </p:spPr>
      </p:pic>
      <p:pic>
        <p:nvPicPr>
          <p:cNvPr id="12" name="Picture 20" descr="תוצאת תמונה עבור צעירי מפלגת הליכוד">
            <a:extLst>
              <a:ext uri="{FF2B5EF4-FFF2-40B4-BE49-F238E27FC236}">
                <a16:creationId xmlns:a16="http://schemas.microsoft.com/office/drawing/2014/main" id="{0EDAD184-558D-433B-AA62-033846EE92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4"/>
          <a:stretch/>
        </p:blipFill>
        <p:spPr bwMode="auto">
          <a:xfrm>
            <a:off x="5087710" y="3747652"/>
            <a:ext cx="711632" cy="38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 descr="תוצאת תמונה עבור צעירי הבית היהודי">
            <a:extLst>
              <a:ext uri="{FF2B5EF4-FFF2-40B4-BE49-F238E27FC236}">
                <a16:creationId xmlns:a16="http://schemas.microsoft.com/office/drawing/2014/main" id="{E04A04B3-39E6-45EB-B432-AF1AF1B518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6" b="7856"/>
          <a:stretch/>
        </p:blipFill>
        <p:spPr bwMode="auto">
          <a:xfrm>
            <a:off x="4104917" y="4663632"/>
            <a:ext cx="711632" cy="39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5B35DD4F-FAE9-43AC-A9BB-E805B7A94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5872" y="4454314"/>
            <a:ext cx="711416" cy="418635"/>
          </a:xfrm>
          <a:prstGeom prst="rect">
            <a:avLst/>
          </a:prstGeom>
        </p:spPr>
      </p:pic>
      <p:pic>
        <p:nvPicPr>
          <p:cNvPr id="15" name="Picture 26" descr="תמונה קשורה">
            <a:extLst>
              <a:ext uri="{FF2B5EF4-FFF2-40B4-BE49-F238E27FC236}">
                <a16:creationId xmlns:a16="http://schemas.microsoft.com/office/drawing/2014/main" id="{366C9AF2-3C91-47D1-B7B2-BA87A3B3F6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r="10322"/>
          <a:stretch/>
        </p:blipFill>
        <p:spPr bwMode="auto">
          <a:xfrm>
            <a:off x="4130961" y="5294129"/>
            <a:ext cx="711632" cy="38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8" descr="תוצאת תמונה עבור צעירי ישראל ביתנו">
            <a:extLst>
              <a:ext uri="{FF2B5EF4-FFF2-40B4-BE49-F238E27FC236}">
                <a16:creationId xmlns:a16="http://schemas.microsoft.com/office/drawing/2014/main" id="{2CBB20C4-D217-47A9-AAD7-F048774A5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655" y="5309857"/>
            <a:ext cx="711633" cy="37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576A031E-30D8-45E2-B30D-2E96669E9F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32096" y="4113038"/>
            <a:ext cx="1187518" cy="557554"/>
          </a:xfrm>
          <a:prstGeom prst="rect">
            <a:avLst/>
          </a:prstGeom>
        </p:spPr>
      </p:pic>
      <p:pic>
        <p:nvPicPr>
          <p:cNvPr id="18" name="Picture 32" descr="תוצאת תמונה עבור מרכזי הצעירים">
            <a:extLst>
              <a:ext uri="{FF2B5EF4-FFF2-40B4-BE49-F238E27FC236}">
                <a16:creationId xmlns:a16="http://schemas.microsoft.com/office/drawing/2014/main" id="{878F8316-3E3E-4163-B755-9620C3D1C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4368" y="4892339"/>
            <a:ext cx="1188392" cy="54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4" descr="תוצאת תמונה עבור תנועות התלמידים">
            <a:extLst>
              <a:ext uri="{FF2B5EF4-FFF2-40B4-BE49-F238E27FC236}">
                <a16:creationId xmlns:a16="http://schemas.microsoft.com/office/drawing/2014/main" id="{1B2C6D72-5641-4B5F-857C-273857B8E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02" y="4073173"/>
            <a:ext cx="693281" cy="63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6" descr="תמונה קשורה">
            <a:extLst>
              <a:ext uri="{FF2B5EF4-FFF2-40B4-BE49-F238E27FC236}">
                <a16:creationId xmlns:a16="http://schemas.microsoft.com/office/drawing/2014/main" id="{1E43DDB0-4237-493B-B971-FBE0BD302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202" y="4876911"/>
            <a:ext cx="693280" cy="590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encrypted-tbn0.gstatic.com/images?q=tbn:ANd9GcToXeah7DaLqcM4w5-g6H6nqdoA5KmxTRd-uSkcfk38ec4XDoabuTii15Mc">
            <a:extLst>
              <a:ext uri="{FF2B5EF4-FFF2-40B4-BE49-F238E27FC236}">
                <a16:creationId xmlns:a16="http://schemas.microsoft.com/office/drawing/2014/main" id="{367C1B19-76E7-430A-B437-EDAD91276F84}"/>
              </a:ext>
            </a:extLst>
          </p:cNvPr>
          <p:cNvPicPr>
            <a:picLocks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09" y="3768349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תוצאת תמונה עבור העבודה">
            <a:extLst>
              <a:ext uri="{FF2B5EF4-FFF2-40B4-BE49-F238E27FC236}">
                <a16:creationId xmlns:a16="http://schemas.microsoft.com/office/drawing/2014/main" id="{6CA3D8BE-8725-4373-B218-0BC7104C2AF2}"/>
              </a:ext>
            </a:extLst>
          </p:cNvPr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09" y="4966952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תוצאת תמונה עבור הבית היהודי">
            <a:extLst>
              <a:ext uri="{FF2B5EF4-FFF2-40B4-BE49-F238E27FC236}">
                <a16:creationId xmlns:a16="http://schemas.microsoft.com/office/drawing/2014/main" id="{9B6C28D9-E3D8-4AEB-8F9C-835FAA6F177C}"/>
              </a:ext>
            </a:extLst>
          </p:cNvPr>
          <p:cNvPicPr>
            <a:picLocks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09" y="4362620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תוצאת תמונה עבור מרצ">
            <a:extLst>
              <a:ext uri="{FF2B5EF4-FFF2-40B4-BE49-F238E27FC236}">
                <a16:creationId xmlns:a16="http://schemas.microsoft.com/office/drawing/2014/main" id="{15BC8EB0-3B2F-475F-AF76-EEA69A61C3E5}"/>
              </a:ext>
            </a:extLst>
          </p:cNvPr>
          <p:cNvPicPr>
            <a:picLocks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412" y="3768349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תוצאת תמונה עבור לוגו חד''ש">
            <a:extLst>
              <a:ext uri="{FF2B5EF4-FFF2-40B4-BE49-F238E27FC236}">
                <a16:creationId xmlns:a16="http://schemas.microsoft.com/office/drawing/2014/main" id="{826643A8-9798-4556-8247-B201F1447440}"/>
              </a:ext>
            </a:extLst>
          </p:cNvPr>
          <p:cNvPicPr>
            <a:picLocks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833" y="4362620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AutoShape 14" descr="תוצאת תמונה עבור לוגו יש עתיד">
            <a:extLst>
              <a:ext uri="{FF2B5EF4-FFF2-40B4-BE49-F238E27FC236}">
                <a16:creationId xmlns:a16="http://schemas.microsoft.com/office/drawing/2014/main" id="{0BC93FD1-56DF-425F-A37F-4C76B8F03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9054" y="4058927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0" descr="תוצאת תמונה עבור לוגו יש עתיד">
            <a:extLst>
              <a:ext uri="{FF2B5EF4-FFF2-40B4-BE49-F238E27FC236}">
                <a16:creationId xmlns:a16="http://schemas.microsoft.com/office/drawing/2014/main" id="{A46ECA54-63DF-445C-BD7E-82969A80CBD4}"/>
              </a:ext>
            </a:extLst>
          </p:cNvPr>
          <p:cNvPicPr>
            <a:picLocks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6" y="3805066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תוצאת תמונה עבור לוגו כולנו">
            <a:extLst>
              <a:ext uri="{FF2B5EF4-FFF2-40B4-BE49-F238E27FC236}">
                <a16:creationId xmlns:a16="http://schemas.microsoft.com/office/drawing/2014/main" id="{43364128-19B5-4B5B-B968-421A58C9CB1F}"/>
              </a:ext>
            </a:extLst>
          </p:cNvPr>
          <p:cNvPicPr>
            <a:picLocks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19" y="4418367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 descr="תוצאת תמונה עבור יהדות התורה">
            <a:extLst>
              <a:ext uri="{FF2B5EF4-FFF2-40B4-BE49-F238E27FC236}">
                <a16:creationId xmlns:a16="http://schemas.microsoft.com/office/drawing/2014/main" id="{1D3E239F-BC73-4F3D-B3BF-547ECFFE7E4B}"/>
              </a:ext>
            </a:extLst>
          </p:cNvPr>
          <p:cNvPicPr>
            <a:picLocks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35" y="3773107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6" descr="תוצאת תמונה עבור רע''מ תע''ל">
            <a:extLst>
              <a:ext uri="{FF2B5EF4-FFF2-40B4-BE49-F238E27FC236}">
                <a16:creationId xmlns:a16="http://schemas.microsoft.com/office/drawing/2014/main" id="{2BF7519B-AB76-4B92-A623-13EBDE65E74C}"/>
              </a:ext>
            </a:extLst>
          </p:cNvPr>
          <p:cNvPicPr>
            <a:picLocks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070" y="4966952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8" descr="תוצאת תמונה עבור בל''ד">
            <a:extLst>
              <a:ext uri="{FF2B5EF4-FFF2-40B4-BE49-F238E27FC236}">
                <a16:creationId xmlns:a16="http://schemas.microsoft.com/office/drawing/2014/main" id="{47C2DB49-5D00-4653-9AD0-92206A4FA41B}"/>
              </a:ext>
            </a:extLst>
          </p:cNvPr>
          <p:cNvPicPr>
            <a:picLocks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833" y="4966952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0" descr="תוצאת תמונה עבור ש''ס">
            <a:extLst>
              <a:ext uri="{FF2B5EF4-FFF2-40B4-BE49-F238E27FC236}">
                <a16:creationId xmlns:a16="http://schemas.microsoft.com/office/drawing/2014/main" id="{9574DF42-4934-457D-AAEB-E38E2C0FA2EC}"/>
              </a:ext>
            </a:extLst>
          </p:cNvPr>
          <p:cNvPicPr>
            <a:picLocks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070" y="4399395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2" descr="תוצאת תמונה עבור התנועה">
            <a:extLst>
              <a:ext uri="{FF2B5EF4-FFF2-40B4-BE49-F238E27FC236}">
                <a16:creationId xmlns:a16="http://schemas.microsoft.com/office/drawing/2014/main" id="{982C2D8E-53EB-41BB-9DA7-AF18975778E6}"/>
              </a:ext>
            </a:extLst>
          </p:cNvPr>
          <p:cNvPicPr>
            <a:picLocks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874" y="4994628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תוצאת תמונה עבור ישראל ביתנו לוגו">
            <a:extLst>
              <a:ext uri="{FF2B5EF4-FFF2-40B4-BE49-F238E27FC236}">
                <a16:creationId xmlns:a16="http://schemas.microsoft.com/office/drawing/2014/main" id="{921E548D-9DC8-4DE0-818B-F14654932662}"/>
              </a:ext>
            </a:extLst>
          </p:cNvPr>
          <p:cNvPicPr>
            <a:picLocks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043" y="5484652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תוצאת תמונה עבור זהות לוגו">
            <a:extLst>
              <a:ext uri="{FF2B5EF4-FFF2-40B4-BE49-F238E27FC236}">
                <a16:creationId xmlns:a16="http://schemas.microsoft.com/office/drawing/2014/main" id="{FAFACAF4-98A3-4EFE-B61E-7A4D4FCF6A28}"/>
              </a:ext>
            </a:extLst>
          </p:cNvPr>
          <p:cNvPicPr>
            <a:picLocks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172" y="5501195"/>
            <a:ext cx="561764" cy="3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תוצאת תמונה עבור תוצרת הארץ">
            <a:extLst>
              <a:ext uri="{FF2B5EF4-FFF2-40B4-BE49-F238E27FC236}">
                <a16:creationId xmlns:a16="http://schemas.microsoft.com/office/drawing/2014/main" id="{2FFC831D-8487-49D1-9E68-A6D74805E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7"/>
          <a:stretch/>
        </p:blipFill>
        <p:spPr bwMode="auto">
          <a:xfrm>
            <a:off x="9672092" y="3144215"/>
            <a:ext cx="801086" cy="78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×ª××¦××ª ×ª××× × ×¢×××¨ ×××¢×¦×ª ×× ××">
            <a:extLst>
              <a:ext uri="{FF2B5EF4-FFF2-40B4-BE49-F238E27FC236}">
                <a16:creationId xmlns:a16="http://schemas.microsoft.com/office/drawing/2014/main" id="{36B91224-5CE8-4D25-9481-BD9E7EFA8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6" y="3551245"/>
            <a:ext cx="1224435" cy="69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תמונה קשורה">
            <a:extLst>
              <a:ext uri="{FF2B5EF4-FFF2-40B4-BE49-F238E27FC236}">
                <a16:creationId xmlns:a16="http://schemas.microsoft.com/office/drawing/2014/main" id="{CE700DC8-A6D7-4EF0-9A5D-316D2C4600B1}"/>
              </a:ext>
            </a:extLst>
          </p:cNvPr>
          <p:cNvPicPr>
            <a:picLocks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815" y="3054004"/>
            <a:ext cx="720000" cy="3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תוצאת תמונה עבור אגודת הסטודנטים בן גוריון">
            <a:extLst>
              <a:ext uri="{FF2B5EF4-FFF2-40B4-BE49-F238E27FC236}">
                <a16:creationId xmlns:a16="http://schemas.microsoft.com/office/drawing/2014/main" id="{660645D1-688E-46DC-8FA3-BEFAF11AE486}"/>
              </a:ext>
            </a:extLst>
          </p:cNvPr>
          <p:cNvPicPr>
            <a:picLocks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215" y="3057930"/>
            <a:ext cx="720000" cy="3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8" descr="תוצאת תמונה עבור אגודת הסטודנטים תל אביב">
            <a:extLst>
              <a:ext uri="{FF2B5EF4-FFF2-40B4-BE49-F238E27FC236}">
                <a16:creationId xmlns:a16="http://schemas.microsoft.com/office/drawing/2014/main" id="{F4EB5345-C674-4E06-851E-F777507407D4}"/>
              </a:ext>
            </a:extLst>
          </p:cNvPr>
          <p:cNvPicPr>
            <a:picLocks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24" y="3741311"/>
            <a:ext cx="720000" cy="3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תוצאת תמונה עבור אגודת הסטודנטים תל חי">
            <a:extLst>
              <a:ext uri="{FF2B5EF4-FFF2-40B4-BE49-F238E27FC236}">
                <a16:creationId xmlns:a16="http://schemas.microsoft.com/office/drawing/2014/main" id="{55FC6B7E-77DD-4D14-8DD2-AC44AF64D5E9}"/>
              </a:ext>
            </a:extLst>
          </p:cNvPr>
          <p:cNvPicPr>
            <a:picLocks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687" y="3057930"/>
            <a:ext cx="720000" cy="3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2" descr="תוצאת תמונה עבור אגודת הסטודנטים אריאל">
            <a:extLst>
              <a:ext uri="{FF2B5EF4-FFF2-40B4-BE49-F238E27FC236}">
                <a16:creationId xmlns:a16="http://schemas.microsoft.com/office/drawing/2014/main" id="{89DC8F89-CCA3-4462-AF07-CF6883F48941}"/>
              </a:ext>
            </a:extLst>
          </p:cNvPr>
          <p:cNvPicPr>
            <a:picLocks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621" y="3044033"/>
            <a:ext cx="720000" cy="3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4" descr="תוצאת תמונה עבור אגודת הסטודנטים ספיר">
            <a:extLst>
              <a:ext uri="{FF2B5EF4-FFF2-40B4-BE49-F238E27FC236}">
                <a16:creationId xmlns:a16="http://schemas.microsoft.com/office/drawing/2014/main" id="{843EECC7-23A5-462E-AB55-EAE8C093A27D}"/>
              </a:ext>
            </a:extLst>
          </p:cNvPr>
          <p:cNvPicPr>
            <a:picLocks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581" y="3078573"/>
            <a:ext cx="720000" cy="3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6" descr="תוצאת תמונה עבור אגודת הסטודנטים בית ברל">
            <a:extLst>
              <a:ext uri="{FF2B5EF4-FFF2-40B4-BE49-F238E27FC236}">
                <a16:creationId xmlns:a16="http://schemas.microsoft.com/office/drawing/2014/main" id="{21CCF0A6-7B42-40A2-A233-D49FBD000F27}"/>
              </a:ext>
            </a:extLst>
          </p:cNvPr>
          <p:cNvPicPr>
            <a:picLocks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497" y="3054004"/>
            <a:ext cx="720000" cy="3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8" descr="תוצאת תמונה עבור אגודת הסטודנטים שנקר">
            <a:extLst>
              <a:ext uri="{FF2B5EF4-FFF2-40B4-BE49-F238E27FC236}">
                <a16:creationId xmlns:a16="http://schemas.microsoft.com/office/drawing/2014/main" id="{4564CA34-7088-46CD-A994-BB2E1A09E9DC}"/>
              </a:ext>
            </a:extLst>
          </p:cNvPr>
          <p:cNvPicPr>
            <a:picLocks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715" y="3061272"/>
            <a:ext cx="720000" cy="3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תמונה 47">
            <a:extLst>
              <a:ext uri="{FF2B5EF4-FFF2-40B4-BE49-F238E27FC236}">
                <a16:creationId xmlns:a16="http://schemas.microsoft.com/office/drawing/2014/main" id="{CECD5929-B0E7-4B3C-8DD7-774CA7DB7CAE}"/>
              </a:ext>
            </a:extLst>
          </p:cNvPr>
          <p:cNvPicPr>
            <a:picLocks/>
          </p:cNvPicPr>
          <p:nvPr/>
        </p:nvPicPr>
        <p:blipFill>
          <a:blip r:embed="rId39"/>
          <a:stretch>
            <a:fillRect/>
          </a:stretch>
        </p:blipFill>
        <p:spPr>
          <a:xfrm>
            <a:off x="2245229" y="3066553"/>
            <a:ext cx="720000" cy="385200"/>
          </a:xfrm>
          <a:prstGeom prst="rect">
            <a:avLst/>
          </a:prstGeom>
        </p:spPr>
      </p:pic>
      <p:pic>
        <p:nvPicPr>
          <p:cNvPr id="49" name="תמונה 48">
            <a:extLst>
              <a:ext uri="{FF2B5EF4-FFF2-40B4-BE49-F238E27FC236}">
                <a16:creationId xmlns:a16="http://schemas.microsoft.com/office/drawing/2014/main" id="{E153F10F-F398-4323-A39D-94F95C27E7F8}"/>
              </a:ext>
            </a:extLst>
          </p:cNvPr>
          <p:cNvPicPr>
            <a:picLocks/>
          </p:cNvPicPr>
          <p:nvPr/>
        </p:nvPicPr>
        <p:blipFill>
          <a:blip r:embed="rId40"/>
          <a:stretch>
            <a:fillRect/>
          </a:stretch>
        </p:blipFill>
        <p:spPr>
          <a:xfrm>
            <a:off x="5900834" y="3085560"/>
            <a:ext cx="720000" cy="385200"/>
          </a:xfrm>
          <a:prstGeom prst="rect">
            <a:avLst/>
          </a:prstGeom>
        </p:spPr>
      </p:pic>
      <p:pic>
        <p:nvPicPr>
          <p:cNvPr id="50" name="Picture 34" descr="תוצאת תמונה עבור אגודת הסטודנטים בר אילן">
            <a:extLst>
              <a:ext uri="{FF2B5EF4-FFF2-40B4-BE49-F238E27FC236}">
                <a16:creationId xmlns:a16="http://schemas.microsoft.com/office/drawing/2014/main" id="{3AA656CA-512B-41B0-9A9D-A4AC73046D4E}"/>
              </a:ext>
            </a:extLst>
          </p:cNvPr>
          <p:cNvPicPr>
            <a:picLocks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342" y="3727838"/>
            <a:ext cx="720000" cy="38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תמונה 50">
            <a:extLst>
              <a:ext uri="{FF2B5EF4-FFF2-40B4-BE49-F238E27FC236}">
                <a16:creationId xmlns:a16="http://schemas.microsoft.com/office/drawing/2014/main" id="{63F3B153-0A6D-41F6-B33F-59114621C7C1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573742" y="3171412"/>
            <a:ext cx="1339527" cy="7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FC96B533-9FC4-48E1-9940-B8433B505857}"/>
              </a:ext>
            </a:extLst>
          </p:cNvPr>
          <p:cNvSpPr/>
          <p:nvPr/>
        </p:nvSpPr>
        <p:spPr>
          <a:xfrm>
            <a:off x="2293856" y="1502620"/>
            <a:ext cx="76042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69850" algn="ctr">
              <a:buClr>
                <a:prstClr val="white"/>
              </a:buClr>
              <a:buSzPts val="1100"/>
              <a:defRPr/>
            </a:pP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האם הייתם </a:t>
            </a:r>
            <a:r>
              <a:rPr lang="he-IL" sz="7200" b="1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רוצים</a:t>
            </a: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 להרגיש השפעה ואמון?</a:t>
            </a:r>
            <a:endParaRPr lang="iw-IL" sz="7200" b="1" dirty="0">
              <a:solidFill>
                <a:srgbClr val="3B409B"/>
              </a:solidFill>
              <a:latin typeface="Fb Tolia" panose="02020503050405020304" pitchFamily="18" charset="-79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9161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164"/>
          <p:cNvSpPr/>
          <p:nvPr/>
        </p:nvSpPr>
        <p:spPr>
          <a:xfrm>
            <a:off x="6941248" y="5457419"/>
            <a:ext cx="1586434" cy="3135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Shape 164"/>
          <p:cNvSpPr/>
          <p:nvPr/>
        </p:nvSpPr>
        <p:spPr>
          <a:xfrm>
            <a:off x="4799265" y="5486756"/>
            <a:ext cx="2503957" cy="22641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" name="Shape 164"/>
          <p:cNvSpPr/>
          <p:nvPr/>
        </p:nvSpPr>
        <p:spPr>
          <a:xfrm>
            <a:off x="404604" y="3221239"/>
            <a:ext cx="2323892" cy="2638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" name="קבוצה 14"/>
          <p:cNvGrpSpPr/>
          <p:nvPr/>
        </p:nvGrpSpPr>
        <p:grpSpPr>
          <a:xfrm>
            <a:off x="9089851" y="1667178"/>
            <a:ext cx="1884851" cy="1596567"/>
            <a:chOff x="144945" y="1788824"/>
            <a:chExt cx="1745404" cy="1546403"/>
          </a:xfrm>
        </p:grpSpPr>
        <p:sp>
          <p:nvSpPr>
            <p:cNvPr id="51" name="Shape 164"/>
            <p:cNvSpPr/>
            <p:nvPr/>
          </p:nvSpPr>
          <p:spPr>
            <a:xfrm>
              <a:off x="144945" y="2561778"/>
              <a:ext cx="1745404" cy="7734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יעל סיני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ראש צעירי העבודה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" name="קבוצה 6"/>
            <p:cNvGrpSpPr/>
            <p:nvPr/>
          </p:nvGrpSpPr>
          <p:grpSpPr>
            <a:xfrm>
              <a:off x="613342" y="1788824"/>
              <a:ext cx="739959" cy="739959"/>
              <a:chOff x="2806550" y="1829051"/>
              <a:chExt cx="739959" cy="739959"/>
            </a:xfrm>
          </p:grpSpPr>
          <p:sp>
            <p:nvSpPr>
              <p:cNvPr id="62" name="אליפסה 61"/>
              <p:cNvSpPr/>
              <p:nvPr/>
            </p:nvSpPr>
            <p:spPr>
              <a:xfrm>
                <a:off x="2806550" y="1829051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81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2849021" y="1890814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4" name="קבוצה 23"/>
          <p:cNvGrpSpPr/>
          <p:nvPr/>
        </p:nvGrpSpPr>
        <p:grpSpPr>
          <a:xfrm>
            <a:off x="4598182" y="1672532"/>
            <a:ext cx="1713181" cy="1499048"/>
            <a:chOff x="4783031" y="4352093"/>
            <a:chExt cx="1586434" cy="1451948"/>
          </a:xfrm>
        </p:grpSpPr>
        <p:sp>
          <p:nvSpPr>
            <p:cNvPr id="37" name="Shape 164"/>
            <p:cNvSpPr/>
            <p:nvPr/>
          </p:nvSpPr>
          <p:spPr>
            <a:xfrm>
              <a:off x="4783031" y="5206679"/>
              <a:ext cx="1586434" cy="5973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דניאל שחמון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ראש צעירי כולנו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" name="קבוצה 13"/>
            <p:cNvGrpSpPr/>
            <p:nvPr/>
          </p:nvGrpSpPr>
          <p:grpSpPr>
            <a:xfrm>
              <a:off x="5206269" y="4352093"/>
              <a:ext cx="739959" cy="739959"/>
              <a:chOff x="5593053" y="3845310"/>
              <a:chExt cx="739959" cy="739959"/>
            </a:xfrm>
          </p:grpSpPr>
          <p:sp>
            <p:nvSpPr>
              <p:cNvPr id="55" name="אליפסה 54"/>
              <p:cNvSpPr/>
              <p:nvPr/>
            </p:nvSpPr>
            <p:spPr>
              <a:xfrm>
                <a:off x="5593053" y="3845310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83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5635523" y="3897547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קבוצה 16"/>
          <p:cNvGrpSpPr/>
          <p:nvPr/>
        </p:nvGrpSpPr>
        <p:grpSpPr>
          <a:xfrm>
            <a:off x="3148574" y="1681161"/>
            <a:ext cx="1750968" cy="1537016"/>
            <a:chOff x="3596888" y="4359004"/>
            <a:chExt cx="1621426" cy="1488723"/>
          </a:xfrm>
        </p:grpSpPr>
        <p:sp>
          <p:nvSpPr>
            <p:cNvPr id="41" name="Shape 164"/>
            <p:cNvSpPr/>
            <p:nvPr/>
          </p:nvSpPr>
          <p:spPr>
            <a:xfrm>
              <a:off x="3596888" y="5205805"/>
              <a:ext cx="1621426" cy="6419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יוראי</a:t>
              </a: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להב רצנו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ראש צעירי יש עתיד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" name="קבוצה 12"/>
            <p:cNvGrpSpPr/>
            <p:nvPr/>
          </p:nvGrpSpPr>
          <p:grpSpPr>
            <a:xfrm>
              <a:off x="4037620" y="4359004"/>
              <a:ext cx="739959" cy="739959"/>
              <a:chOff x="3808569" y="3866299"/>
              <a:chExt cx="739959" cy="739959"/>
            </a:xfrm>
          </p:grpSpPr>
          <p:sp>
            <p:nvSpPr>
              <p:cNvPr id="57" name="אליפסה 56"/>
              <p:cNvSpPr/>
              <p:nvPr/>
            </p:nvSpPr>
            <p:spPr>
              <a:xfrm>
                <a:off x="3808569" y="3866299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85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3851039" y="3890073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8" name="Shape 164"/>
          <p:cNvSpPr/>
          <p:nvPr/>
        </p:nvSpPr>
        <p:spPr>
          <a:xfrm>
            <a:off x="1259820" y="2853878"/>
            <a:ext cx="2449901" cy="48134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Shape 164"/>
          <p:cNvSpPr/>
          <p:nvPr/>
        </p:nvSpPr>
        <p:spPr>
          <a:xfrm>
            <a:off x="740454" y="3246579"/>
            <a:ext cx="2006672" cy="3794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קבוצה 10"/>
          <p:cNvGrpSpPr/>
          <p:nvPr/>
        </p:nvGrpSpPr>
        <p:grpSpPr>
          <a:xfrm>
            <a:off x="63320" y="1691483"/>
            <a:ext cx="1713181" cy="1765924"/>
            <a:chOff x="759817" y="1768360"/>
            <a:chExt cx="1586434" cy="1710439"/>
          </a:xfrm>
        </p:grpSpPr>
        <p:grpSp>
          <p:nvGrpSpPr>
            <p:cNvPr id="8" name="קבוצה 7"/>
            <p:cNvGrpSpPr/>
            <p:nvPr/>
          </p:nvGrpSpPr>
          <p:grpSpPr>
            <a:xfrm>
              <a:off x="1186279" y="1768360"/>
              <a:ext cx="739959" cy="739959"/>
              <a:chOff x="690290" y="1868514"/>
              <a:chExt cx="739959" cy="739959"/>
            </a:xfrm>
          </p:grpSpPr>
          <p:sp>
            <p:nvSpPr>
              <p:cNvPr id="110" name="אליפסה 109"/>
              <p:cNvSpPr/>
              <p:nvPr/>
            </p:nvSpPr>
            <p:spPr>
              <a:xfrm>
                <a:off x="690290" y="1868514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11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739147" y="1916481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3" name="Shape 164"/>
            <p:cNvSpPr/>
            <p:nvPr/>
          </p:nvSpPr>
          <p:spPr>
            <a:xfrm>
              <a:off x="759817" y="2544825"/>
              <a:ext cx="1586434" cy="9339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יונתן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דובוב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ראש צעירי הבית היהודי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10593800" y="1691483"/>
            <a:ext cx="1713181" cy="1473938"/>
            <a:chOff x="178018" y="1795225"/>
            <a:chExt cx="1586434" cy="1427627"/>
          </a:xfrm>
        </p:grpSpPr>
        <p:sp>
          <p:nvSpPr>
            <p:cNvPr id="109" name="Shape 164"/>
            <p:cNvSpPr/>
            <p:nvPr/>
          </p:nvSpPr>
          <p:spPr>
            <a:xfrm>
              <a:off x="178018" y="2617483"/>
              <a:ext cx="1586434" cy="6053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דוד שאין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ראש צעירי הליכוד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קבוצה 5"/>
            <p:cNvGrpSpPr/>
            <p:nvPr/>
          </p:nvGrpSpPr>
          <p:grpSpPr>
            <a:xfrm>
              <a:off x="594347" y="1795225"/>
              <a:ext cx="739959" cy="739959"/>
              <a:chOff x="4904841" y="1809556"/>
              <a:chExt cx="739959" cy="739959"/>
            </a:xfrm>
          </p:grpSpPr>
          <p:sp>
            <p:nvSpPr>
              <p:cNvPr id="107" name="אליפסה 106"/>
              <p:cNvSpPr/>
              <p:nvPr/>
            </p:nvSpPr>
            <p:spPr>
              <a:xfrm>
                <a:off x="4904841" y="1809556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14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4945084" y="1872257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6" name="Shape 164"/>
          <p:cNvSpPr/>
          <p:nvPr/>
        </p:nvSpPr>
        <p:spPr>
          <a:xfrm>
            <a:off x="3644512" y="5279636"/>
            <a:ext cx="1769934" cy="3794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" name="קבוצה 9"/>
          <p:cNvGrpSpPr/>
          <p:nvPr/>
        </p:nvGrpSpPr>
        <p:grpSpPr>
          <a:xfrm>
            <a:off x="1245506" y="1666678"/>
            <a:ext cx="2313944" cy="1549532"/>
            <a:chOff x="2284110" y="4344915"/>
            <a:chExt cx="2142751" cy="1500846"/>
          </a:xfrm>
        </p:grpSpPr>
        <p:sp>
          <p:nvSpPr>
            <p:cNvPr id="117" name="Shape 164"/>
            <p:cNvSpPr/>
            <p:nvPr/>
          </p:nvSpPr>
          <p:spPr>
            <a:xfrm>
              <a:off x="2284110" y="5118601"/>
              <a:ext cx="2142751" cy="7271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פאדי</a:t>
              </a: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אבו יונס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ראש צעירי </a:t>
              </a:r>
              <a:r>
                <a:rPr kumimoji="0" lang="he-IL" sz="1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חד""ש</a:t>
              </a:r>
              <a:endParaRPr kumimoji="0" lang="he-IL" sz="1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קבוצה 11"/>
            <p:cNvGrpSpPr/>
            <p:nvPr/>
          </p:nvGrpSpPr>
          <p:grpSpPr>
            <a:xfrm>
              <a:off x="2901771" y="4344915"/>
              <a:ext cx="739959" cy="739959"/>
              <a:chOff x="625917" y="3880017"/>
              <a:chExt cx="739959" cy="739959"/>
            </a:xfrm>
          </p:grpSpPr>
          <p:sp>
            <p:nvSpPr>
              <p:cNvPr id="115" name="אליפסה 114"/>
              <p:cNvSpPr/>
              <p:nvPr/>
            </p:nvSpPr>
            <p:spPr>
              <a:xfrm>
                <a:off x="625917" y="3880017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18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680345" y="3942790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86" name="Shape 164"/>
          <p:cNvSpPr/>
          <p:nvPr/>
        </p:nvSpPr>
        <p:spPr>
          <a:xfrm>
            <a:off x="9028887" y="5497651"/>
            <a:ext cx="2148878" cy="3794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" name="קבוצה 17"/>
          <p:cNvGrpSpPr/>
          <p:nvPr/>
        </p:nvGrpSpPr>
        <p:grpSpPr>
          <a:xfrm>
            <a:off x="7602483" y="1671861"/>
            <a:ext cx="1884075" cy="1499289"/>
            <a:chOff x="8069620" y="4393579"/>
            <a:chExt cx="1744685" cy="1452182"/>
          </a:xfrm>
        </p:grpSpPr>
        <p:grpSp>
          <p:nvGrpSpPr>
            <p:cNvPr id="2" name="קבוצה 1"/>
            <p:cNvGrpSpPr/>
            <p:nvPr/>
          </p:nvGrpSpPr>
          <p:grpSpPr>
            <a:xfrm>
              <a:off x="8544406" y="4393579"/>
              <a:ext cx="739959" cy="739959"/>
              <a:chOff x="7030135" y="3886670"/>
              <a:chExt cx="739959" cy="739959"/>
            </a:xfrm>
          </p:grpSpPr>
          <p:sp>
            <p:nvSpPr>
              <p:cNvPr id="82" name="אליפסה 81"/>
              <p:cNvSpPr/>
              <p:nvPr/>
            </p:nvSpPr>
            <p:spPr>
              <a:xfrm>
                <a:off x="7030135" y="3886670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84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7078992" y="3949371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7" name="Shape 164"/>
            <p:cNvSpPr/>
            <p:nvPr/>
          </p:nvSpPr>
          <p:spPr>
            <a:xfrm>
              <a:off x="8069620" y="5123652"/>
              <a:ext cx="1744685" cy="72210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בר גיסין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ראש צעירי מרץ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קבוצה 22"/>
          <p:cNvGrpSpPr/>
          <p:nvPr/>
        </p:nvGrpSpPr>
        <p:grpSpPr>
          <a:xfrm>
            <a:off x="5980658" y="1671432"/>
            <a:ext cx="2013577" cy="1500148"/>
            <a:chOff x="6158853" y="4392747"/>
            <a:chExt cx="1864606" cy="1453014"/>
          </a:xfrm>
        </p:grpSpPr>
        <p:sp>
          <p:nvSpPr>
            <p:cNvPr id="89" name="Shape 164"/>
            <p:cNvSpPr/>
            <p:nvPr/>
          </p:nvSpPr>
          <p:spPr>
            <a:xfrm>
              <a:off x="6158853" y="5174426"/>
              <a:ext cx="1864606" cy="67133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דור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דוידיין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ראש צעירי ישראל ביתנו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" name="קבוצה 8"/>
            <p:cNvGrpSpPr/>
            <p:nvPr/>
          </p:nvGrpSpPr>
          <p:grpSpPr>
            <a:xfrm>
              <a:off x="6667097" y="4392747"/>
              <a:ext cx="739959" cy="739959"/>
              <a:chOff x="5254459" y="3885783"/>
              <a:chExt cx="739959" cy="739959"/>
            </a:xfrm>
          </p:grpSpPr>
          <p:pic>
            <p:nvPicPr>
              <p:cNvPr id="90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5296930" y="3938134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אליפסה 92"/>
              <p:cNvSpPr/>
              <p:nvPr/>
            </p:nvSpPr>
            <p:spPr>
              <a:xfrm>
                <a:off x="5254459" y="3885783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21" name="קבוצה 20"/>
          <p:cNvGrpSpPr/>
          <p:nvPr/>
        </p:nvGrpSpPr>
        <p:grpSpPr>
          <a:xfrm>
            <a:off x="1350222" y="3258730"/>
            <a:ext cx="2061920" cy="1958101"/>
            <a:chOff x="5262113" y="1740995"/>
            <a:chExt cx="2061920" cy="1958101"/>
          </a:xfrm>
        </p:grpSpPr>
        <p:sp>
          <p:nvSpPr>
            <p:cNvPr id="65" name="Shape 164"/>
            <p:cNvSpPr/>
            <p:nvPr/>
          </p:nvSpPr>
          <p:spPr>
            <a:xfrm>
              <a:off x="5262113" y="2549515"/>
              <a:ext cx="2061920" cy="1149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אביב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איטח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חבר מועצת העיר רחובות, נשיא ההתאחדות הסטודנטים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" name="קבוצה 2"/>
            <p:cNvGrpSpPr/>
            <p:nvPr/>
          </p:nvGrpSpPr>
          <p:grpSpPr>
            <a:xfrm>
              <a:off x="5908220" y="1740995"/>
              <a:ext cx="739959" cy="739959"/>
              <a:chOff x="10125421" y="1722359"/>
              <a:chExt cx="739959" cy="739959"/>
            </a:xfrm>
          </p:grpSpPr>
          <p:sp>
            <p:nvSpPr>
              <p:cNvPr id="68" name="אליפסה 67"/>
              <p:cNvSpPr/>
              <p:nvPr/>
            </p:nvSpPr>
            <p:spPr>
              <a:xfrm>
                <a:off x="10125421" y="1722359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91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10182311" y="1778311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" name="קבוצה 21"/>
          <p:cNvGrpSpPr/>
          <p:nvPr/>
        </p:nvGrpSpPr>
        <p:grpSpPr>
          <a:xfrm>
            <a:off x="4315322" y="4972013"/>
            <a:ext cx="1586434" cy="1525499"/>
            <a:chOff x="1928855" y="1794789"/>
            <a:chExt cx="1586434" cy="1525499"/>
          </a:xfrm>
        </p:grpSpPr>
        <p:sp>
          <p:nvSpPr>
            <p:cNvPr id="47" name="Shape 164"/>
            <p:cNvSpPr/>
            <p:nvPr/>
          </p:nvSpPr>
          <p:spPr>
            <a:xfrm>
              <a:off x="1928855" y="2548467"/>
              <a:ext cx="1586434" cy="7718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אבי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יאלו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יזם ומוביל חברתי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" name="קבוצה 4"/>
            <p:cNvGrpSpPr/>
            <p:nvPr/>
          </p:nvGrpSpPr>
          <p:grpSpPr>
            <a:xfrm>
              <a:off x="2345184" y="1794789"/>
              <a:ext cx="739959" cy="739959"/>
              <a:chOff x="6542681" y="1711684"/>
              <a:chExt cx="739959" cy="739959"/>
            </a:xfrm>
          </p:grpSpPr>
          <p:sp>
            <p:nvSpPr>
              <p:cNvPr id="45" name="אליפסה 44"/>
              <p:cNvSpPr/>
              <p:nvPr/>
            </p:nvSpPr>
            <p:spPr>
              <a:xfrm>
                <a:off x="6542681" y="1711684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48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6582924" y="1774385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9" name="קבוצה 58"/>
          <p:cNvGrpSpPr/>
          <p:nvPr/>
        </p:nvGrpSpPr>
        <p:grpSpPr>
          <a:xfrm>
            <a:off x="3374804" y="3240674"/>
            <a:ext cx="1586434" cy="1771336"/>
            <a:chOff x="3809929" y="1773721"/>
            <a:chExt cx="1586434" cy="1771336"/>
          </a:xfrm>
        </p:grpSpPr>
        <p:sp>
          <p:nvSpPr>
            <p:cNvPr id="60" name="Shape 164"/>
            <p:cNvSpPr/>
            <p:nvPr/>
          </p:nvSpPr>
          <p:spPr>
            <a:xfrm>
              <a:off x="3809929" y="2549515"/>
              <a:ext cx="1586434" cy="9955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רעות קנין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סמנכ"לית התאחדות התעשיינים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1" name="קבוצה 60"/>
            <p:cNvGrpSpPr/>
            <p:nvPr/>
          </p:nvGrpSpPr>
          <p:grpSpPr>
            <a:xfrm>
              <a:off x="4223500" y="1773721"/>
              <a:ext cx="741817" cy="755385"/>
              <a:chOff x="8253897" y="1685738"/>
              <a:chExt cx="741817" cy="755385"/>
            </a:xfrm>
          </p:grpSpPr>
          <p:sp>
            <p:nvSpPr>
              <p:cNvPr id="63" name="אליפסה 62"/>
              <p:cNvSpPr/>
              <p:nvPr/>
            </p:nvSpPr>
            <p:spPr>
              <a:xfrm>
                <a:off x="8255755" y="1685738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64" name="Picture 4" descr="https://d30y9cdsu7xlg0.cloudfront.net/png/167700-200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3897" y="1706664"/>
                <a:ext cx="734459" cy="734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6" name="קבוצה 65"/>
          <p:cNvGrpSpPr/>
          <p:nvPr/>
        </p:nvGrpSpPr>
        <p:grpSpPr>
          <a:xfrm>
            <a:off x="2627653" y="4950192"/>
            <a:ext cx="2311198" cy="1488416"/>
            <a:chOff x="9354221" y="1932219"/>
            <a:chExt cx="2311198" cy="1488416"/>
          </a:xfrm>
        </p:grpSpPr>
        <p:sp>
          <p:nvSpPr>
            <p:cNvPr id="67" name="Shape 164"/>
            <p:cNvSpPr/>
            <p:nvPr/>
          </p:nvSpPr>
          <p:spPr>
            <a:xfrm>
              <a:off x="9354221" y="3180807"/>
              <a:ext cx="2311198" cy="2398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יזמת חברתית,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מייסדת "כנפיים של </a:t>
              </a:r>
              <a:r>
                <a:rPr kumimoji="0" lang="he-I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קרנבו</a:t>
              </a: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"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"וזיכרון בסלון"</a:t>
              </a:r>
            </a:p>
          </p:txBody>
        </p:sp>
        <p:sp>
          <p:nvSpPr>
            <p:cNvPr id="69" name="Shape 164"/>
            <p:cNvSpPr/>
            <p:nvPr/>
          </p:nvSpPr>
          <p:spPr>
            <a:xfrm>
              <a:off x="9478860" y="2709289"/>
              <a:ext cx="2061920" cy="340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עדי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אלטשולר</a:t>
              </a: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0" name="קבוצה 69"/>
            <p:cNvGrpSpPr/>
            <p:nvPr/>
          </p:nvGrpSpPr>
          <p:grpSpPr>
            <a:xfrm>
              <a:off x="10125421" y="1932219"/>
              <a:ext cx="752083" cy="756073"/>
              <a:chOff x="10125421" y="1932219"/>
              <a:chExt cx="752083" cy="756073"/>
            </a:xfrm>
          </p:grpSpPr>
          <p:sp>
            <p:nvSpPr>
              <p:cNvPr id="71" name="אליפסה 70"/>
              <p:cNvSpPr/>
              <p:nvPr/>
            </p:nvSpPr>
            <p:spPr>
              <a:xfrm>
                <a:off x="10125421" y="1932219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72" name="Picture 4" descr="https://d30y9cdsu7xlg0.cloudfront.net/png/167700-200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3045" y="1953833"/>
                <a:ext cx="734459" cy="734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" name="קבוצה 19"/>
          <p:cNvGrpSpPr/>
          <p:nvPr/>
        </p:nvGrpSpPr>
        <p:grpSpPr>
          <a:xfrm>
            <a:off x="4904215" y="3289925"/>
            <a:ext cx="2061920" cy="1708891"/>
            <a:chOff x="10301384" y="1755221"/>
            <a:chExt cx="2061920" cy="1708891"/>
          </a:xfrm>
        </p:grpSpPr>
        <p:sp>
          <p:nvSpPr>
            <p:cNvPr id="73" name="Shape 164"/>
            <p:cNvSpPr/>
            <p:nvPr/>
          </p:nvSpPr>
          <p:spPr>
            <a:xfrm>
              <a:off x="10301384" y="2314531"/>
              <a:ext cx="2061920" cy="11495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אביגדור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רבינוביץ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מנכ"ל עבודות לחרדים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4" name="קבוצה 73"/>
            <p:cNvGrpSpPr/>
            <p:nvPr/>
          </p:nvGrpSpPr>
          <p:grpSpPr>
            <a:xfrm>
              <a:off x="10947491" y="1755221"/>
              <a:ext cx="739959" cy="739959"/>
              <a:chOff x="10125421" y="1722359"/>
              <a:chExt cx="739959" cy="739959"/>
            </a:xfrm>
          </p:grpSpPr>
          <p:sp>
            <p:nvSpPr>
              <p:cNvPr id="75" name="אליפסה 74"/>
              <p:cNvSpPr/>
              <p:nvPr/>
            </p:nvSpPr>
            <p:spPr>
              <a:xfrm>
                <a:off x="10125421" y="1722359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76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10182311" y="1778311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7" name="קבוצה 76"/>
          <p:cNvGrpSpPr/>
          <p:nvPr/>
        </p:nvGrpSpPr>
        <p:grpSpPr>
          <a:xfrm>
            <a:off x="51170" y="3272452"/>
            <a:ext cx="1586434" cy="1771336"/>
            <a:chOff x="3809929" y="1773721"/>
            <a:chExt cx="1586434" cy="1771336"/>
          </a:xfrm>
        </p:grpSpPr>
        <p:sp>
          <p:nvSpPr>
            <p:cNvPr id="78" name="Shape 164"/>
            <p:cNvSpPr/>
            <p:nvPr/>
          </p:nvSpPr>
          <p:spPr>
            <a:xfrm>
              <a:off x="3809929" y="2549515"/>
              <a:ext cx="1586434" cy="9955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ליאור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פינקל</a:t>
              </a:r>
              <a:b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</a:br>
              <a:r>
                <a: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מנכ"לית עמותת מנהיגות אזרחית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9" name="קבוצה 78"/>
            <p:cNvGrpSpPr/>
            <p:nvPr/>
          </p:nvGrpSpPr>
          <p:grpSpPr>
            <a:xfrm>
              <a:off x="4223500" y="1773721"/>
              <a:ext cx="741817" cy="755385"/>
              <a:chOff x="8253897" y="1685738"/>
              <a:chExt cx="741817" cy="755385"/>
            </a:xfrm>
          </p:grpSpPr>
          <p:sp>
            <p:nvSpPr>
              <p:cNvPr id="80" name="אליפסה 79"/>
              <p:cNvSpPr/>
              <p:nvPr/>
            </p:nvSpPr>
            <p:spPr>
              <a:xfrm>
                <a:off x="8255755" y="1685738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92" name="Picture 4" descr="https://d30y9cdsu7xlg0.cloudfront.net/png/167700-200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3897" y="1706664"/>
                <a:ext cx="734459" cy="734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4" name="קבוצה 93"/>
          <p:cNvGrpSpPr/>
          <p:nvPr/>
        </p:nvGrpSpPr>
        <p:grpSpPr>
          <a:xfrm>
            <a:off x="6336160" y="3213487"/>
            <a:ext cx="2311198" cy="1488416"/>
            <a:chOff x="9354221" y="1932219"/>
            <a:chExt cx="2311198" cy="1488416"/>
          </a:xfrm>
        </p:grpSpPr>
        <p:sp>
          <p:nvSpPr>
            <p:cNvPr id="95" name="Shape 164"/>
            <p:cNvSpPr/>
            <p:nvPr/>
          </p:nvSpPr>
          <p:spPr>
            <a:xfrm>
              <a:off x="9354221" y="3180807"/>
              <a:ext cx="2311198" cy="2398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מנהלת שותפה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במכינת לפידות</a:t>
              </a:r>
            </a:p>
          </p:txBody>
        </p:sp>
        <p:sp>
          <p:nvSpPr>
            <p:cNvPr id="96" name="Shape 164"/>
            <p:cNvSpPr/>
            <p:nvPr/>
          </p:nvSpPr>
          <p:spPr>
            <a:xfrm>
              <a:off x="9478860" y="2709289"/>
              <a:ext cx="2061920" cy="340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ניצנית</a:t>
              </a: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ריקלן</a:t>
              </a: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7" name="קבוצה 96"/>
            <p:cNvGrpSpPr/>
            <p:nvPr/>
          </p:nvGrpSpPr>
          <p:grpSpPr>
            <a:xfrm>
              <a:off x="10125421" y="1932219"/>
              <a:ext cx="752083" cy="756073"/>
              <a:chOff x="10125421" y="1932219"/>
              <a:chExt cx="752083" cy="756073"/>
            </a:xfrm>
          </p:grpSpPr>
          <p:sp>
            <p:nvSpPr>
              <p:cNvPr id="98" name="אליפסה 97"/>
              <p:cNvSpPr/>
              <p:nvPr/>
            </p:nvSpPr>
            <p:spPr>
              <a:xfrm>
                <a:off x="10125421" y="1932219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99" name="Picture 4" descr="https://d30y9cdsu7xlg0.cloudfront.net/png/167700-200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3045" y="1953833"/>
                <a:ext cx="734459" cy="734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" name="קבוצה 99"/>
          <p:cNvGrpSpPr/>
          <p:nvPr/>
        </p:nvGrpSpPr>
        <p:grpSpPr>
          <a:xfrm>
            <a:off x="7040821" y="5026153"/>
            <a:ext cx="2311198" cy="1488416"/>
            <a:chOff x="9354221" y="1932219"/>
            <a:chExt cx="2311198" cy="1488416"/>
          </a:xfrm>
        </p:grpSpPr>
        <p:sp>
          <p:nvSpPr>
            <p:cNvPr id="101" name="Shape 164"/>
            <p:cNvSpPr/>
            <p:nvPr/>
          </p:nvSpPr>
          <p:spPr>
            <a:xfrm>
              <a:off x="9354221" y="3180807"/>
              <a:ext cx="2311198" cy="2398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מנכ"לית עמותת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יוניסטרים</a:t>
              </a:r>
              <a:endPara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Shape 164"/>
            <p:cNvSpPr/>
            <p:nvPr/>
          </p:nvSpPr>
          <p:spPr>
            <a:xfrm>
              <a:off x="9478860" y="2709289"/>
              <a:ext cx="2061920" cy="340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בת שבע משה</a:t>
              </a:r>
            </a:p>
          </p:txBody>
        </p:sp>
        <p:grpSp>
          <p:nvGrpSpPr>
            <p:cNvPr id="103" name="קבוצה 102"/>
            <p:cNvGrpSpPr/>
            <p:nvPr/>
          </p:nvGrpSpPr>
          <p:grpSpPr>
            <a:xfrm>
              <a:off x="10125421" y="1932219"/>
              <a:ext cx="752083" cy="756073"/>
              <a:chOff x="10125421" y="1932219"/>
              <a:chExt cx="752083" cy="756073"/>
            </a:xfrm>
          </p:grpSpPr>
          <p:sp>
            <p:nvSpPr>
              <p:cNvPr id="104" name="אליפסה 103"/>
              <p:cNvSpPr/>
              <p:nvPr/>
            </p:nvSpPr>
            <p:spPr>
              <a:xfrm>
                <a:off x="10125421" y="1932219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05" name="Picture 4" descr="https://d30y9cdsu7xlg0.cloudfront.net/png/167700-200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3045" y="1953833"/>
                <a:ext cx="734459" cy="734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6" name="קבוצה 105"/>
          <p:cNvGrpSpPr/>
          <p:nvPr/>
        </p:nvGrpSpPr>
        <p:grpSpPr>
          <a:xfrm>
            <a:off x="5836537" y="5026214"/>
            <a:ext cx="2311198" cy="1488416"/>
            <a:chOff x="9354221" y="1932219"/>
            <a:chExt cx="2311198" cy="1488416"/>
          </a:xfrm>
        </p:grpSpPr>
        <p:sp>
          <p:nvSpPr>
            <p:cNvPr id="119" name="Shape 164"/>
            <p:cNvSpPr/>
            <p:nvPr/>
          </p:nvSpPr>
          <p:spPr>
            <a:xfrm>
              <a:off x="9354221" y="3180807"/>
              <a:ext cx="2311198" cy="2398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מנכ"לית עמותת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"ישראל שלי"</a:t>
              </a:r>
            </a:p>
          </p:txBody>
        </p:sp>
        <p:sp>
          <p:nvSpPr>
            <p:cNvPr id="120" name="Shape 164"/>
            <p:cNvSpPr/>
            <p:nvPr/>
          </p:nvSpPr>
          <p:spPr>
            <a:xfrm>
              <a:off x="9478860" y="2709289"/>
              <a:ext cx="2061920" cy="340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שרה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העצני</a:t>
              </a: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כהן</a:t>
              </a:r>
            </a:p>
          </p:txBody>
        </p:sp>
        <p:grpSp>
          <p:nvGrpSpPr>
            <p:cNvPr id="121" name="קבוצה 120"/>
            <p:cNvGrpSpPr/>
            <p:nvPr/>
          </p:nvGrpSpPr>
          <p:grpSpPr>
            <a:xfrm>
              <a:off x="10125421" y="1932219"/>
              <a:ext cx="752083" cy="756073"/>
              <a:chOff x="10125421" y="1932219"/>
              <a:chExt cx="752083" cy="756073"/>
            </a:xfrm>
          </p:grpSpPr>
          <p:sp>
            <p:nvSpPr>
              <p:cNvPr id="122" name="אליפסה 121"/>
              <p:cNvSpPr/>
              <p:nvPr/>
            </p:nvSpPr>
            <p:spPr>
              <a:xfrm>
                <a:off x="10125421" y="1932219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23" name="Picture 4" descr="https://d30y9cdsu7xlg0.cloudfront.net/png/167700-200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3045" y="1953833"/>
                <a:ext cx="734459" cy="734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0" name="Shape 164"/>
          <p:cNvSpPr/>
          <p:nvPr/>
        </p:nvSpPr>
        <p:spPr>
          <a:xfrm>
            <a:off x="106491" y="880585"/>
            <a:ext cx="12032088" cy="94941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מטרה: </a:t>
            </a:r>
            <a:r>
              <a:rPr kumimoji="0" lang="he-IL" sz="1600" b="0" i="0" u="none" strike="noStrike" kern="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חיזוק הממלכתיות והמחויבות של העמותה לטובת הציבור הרחב, לייעץ לוועד המנהל בסוגיות אסטרטגיות, וקידום הפעילות בתודעה הציבורית.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1" i="0" u="none" strike="noStrike" kern="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המועצה תכלול </a:t>
            </a:r>
            <a:r>
              <a:rPr kumimoji="0" lang="he-IL" sz="1600" b="0" i="0" u="none" strike="noStrike" kern="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עשרות רבות של מובילי דעת קהל, נציגי ציבור הצעירים בישראל ומובילים בארגוני חברה אזרחית.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המועצה תתכנס פעמיים בשנה</a:t>
            </a:r>
            <a:r>
              <a:rPr kumimoji="0" lang="he-IL" sz="1600" b="1" i="0" u="none" strike="noStrike" kern="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*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600" b="0" i="0" u="none" strike="noStrike" kern="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</a:t>
            </a:r>
          </a:p>
        </p:txBody>
      </p:sp>
      <p:grpSp>
        <p:nvGrpSpPr>
          <p:cNvPr id="132" name="קבוצה 131"/>
          <p:cNvGrpSpPr/>
          <p:nvPr/>
        </p:nvGrpSpPr>
        <p:grpSpPr>
          <a:xfrm>
            <a:off x="10101881" y="3338705"/>
            <a:ext cx="2311198" cy="1319968"/>
            <a:chOff x="9354221" y="1932219"/>
            <a:chExt cx="2311198" cy="1319968"/>
          </a:xfrm>
        </p:grpSpPr>
        <p:sp>
          <p:nvSpPr>
            <p:cNvPr id="133" name="Shape 164"/>
            <p:cNvSpPr/>
            <p:nvPr/>
          </p:nvSpPr>
          <p:spPr>
            <a:xfrm>
              <a:off x="9354221" y="3012359"/>
              <a:ext cx="2311198" cy="2398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מנהלת תכניות צוערים לשלטון מקומי</a:t>
              </a:r>
            </a:p>
          </p:txBody>
        </p:sp>
        <p:sp>
          <p:nvSpPr>
            <p:cNvPr id="134" name="Shape 164"/>
            <p:cNvSpPr/>
            <p:nvPr/>
          </p:nvSpPr>
          <p:spPr>
            <a:xfrm>
              <a:off x="9478860" y="2625065"/>
              <a:ext cx="2061920" cy="340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מיכל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ריקלין</a:t>
              </a: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5" name="קבוצה 134"/>
            <p:cNvGrpSpPr/>
            <p:nvPr/>
          </p:nvGrpSpPr>
          <p:grpSpPr>
            <a:xfrm>
              <a:off x="10125421" y="1932219"/>
              <a:ext cx="752083" cy="756073"/>
              <a:chOff x="10125421" y="1932219"/>
              <a:chExt cx="752083" cy="756073"/>
            </a:xfrm>
          </p:grpSpPr>
          <p:sp>
            <p:nvSpPr>
              <p:cNvPr id="136" name="אליפסה 135"/>
              <p:cNvSpPr/>
              <p:nvPr/>
            </p:nvSpPr>
            <p:spPr>
              <a:xfrm>
                <a:off x="10125421" y="1932219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37" name="Picture 4" descr="https://d30y9cdsu7xlg0.cloudfront.net/png/167700-200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3045" y="1953833"/>
                <a:ext cx="734459" cy="734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3" name="קבוצה 142"/>
          <p:cNvGrpSpPr/>
          <p:nvPr/>
        </p:nvGrpSpPr>
        <p:grpSpPr>
          <a:xfrm>
            <a:off x="8051541" y="3226651"/>
            <a:ext cx="2311198" cy="1319968"/>
            <a:chOff x="9354221" y="1932219"/>
            <a:chExt cx="2311198" cy="1319968"/>
          </a:xfrm>
        </p:grpSpPr>
        <p:sp>
          <p:nvSpPr>
            <p:cNvPr id="144" name="Shape 164"/>
            <p:cNvSpPr/>
            <p:nvPr/>
          </p:nvSpPr>
          <p:spPr>
            <a:xfrm>
              <a:off x="9354221" y="3012359"/>
              <a:ext cx="2311198" cy="2398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מנכ"לית המרכז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להעצמת האזרח</a:t>
              </a:r>
            </a:p>
          </p:txBody>
        </p:sp>
        <p:sp>
          <p:nvSpPr>
            <p:cNvPr id="145" name="Shape 164"/>
            <p:cNvSpPr/>
            <p:nvPr/>
          </p:nvSpPr>
          <p:spPr>
            <a:xfrm>
              <a:off x="9479314" y="2740739"/>
              <a:ext cx="2061920" cy="340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עו"ד עינת פישר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ללו</a:t>
              </a: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6" name="קבוצה 145"/>
            <p:cNvGrpSpPr/>
            <p:nvPr/>
          </p:nvGrpSpPr>
          <p:grpSpPr>
            <a:xfrm>
              <a:off x="10125421" y="1932219"/>
              <a:ext cx="752083" cy="756073"/>
              <a:chOff x="10125421" y="1932219"/>
              <a:chExt cx="752083" cy="756073"/>
            </a:xfrm>
          </p:grpSpPr>
          <p:sp>
            <p:nvSpPr>
              <p:cNvPr id="147" name="אליפסה 146"/>
              <p:cNvSpPr/>
              <p:nvPr/>
            </p:nvSpPr>
            <p:spPr>
              <a:xfrm>
                <a:off x="10125421" y="1932219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48" name="Picture 4" descr="https://d30y9cdsu7xlg0.cloudfront.net/png/167700-200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3045" y="1953833"/>
                <a:ext cx="734459" cy="734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24" name="Shape 227">
            <a:extLst>
              <a:ext uri="{FF2B5EF4-FFF2-40B4-BE49-F238E27FC236}">
                <a16:creationId xmlns:a16="http://schemas.microsoft.com/office/drawing/2014/main" id="{0A3F7717-4882-481F-9512-429F04D01CE1}"/>
              </a:ext>
            </a:extLst>
          </p:cNvPr>
          <p:cNvSpPr/>
          <p:nvPr/>
        </p:nvSpPr>
        <p:spPr>
          <a:xfrm>
            <a:off x="4377731" y="76754"/>
            <a:ext cx="3489609" cy="659877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Elitism" panose="02020503050405020304" pitchFamily="18" charset="-79"/>
                <a:ea typeface="+mn-ea"/>
                <a:cs typeface="Fb Elitism" panose="02020503050405020304" pitchFamily="18" charset="-79"/>
                <a:sym typeface="Arial"/>
              </a:rPr>
              <a:t>המועצה הציבורית</a:t>
            </a:r>
            <a:endParaRPr kumimoji="0" lang="iw-I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Elitism" panose="02020503050405020304" pitchFamily="18" charset="-79"/>
              <a:ea typeface="+mn-ea"/>
              <a:cs typeface="Fb Elitism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339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קבוצה 13"/>
          <p:cNvGrpSpPr/>
          <p:nvPr/>
        </p:nvGrpSpPr>
        <p:grpSpPr>
          <a:xfrm>
            <a:off x="4856824" y="1360995"/>
            <a:ext cx="2323892" cy="1342752"/>
            <a:chOff x="4958424" y="1956081"/>
            <a:chExt cx="2323892" cy="1342752"/>
          </a:xfrm>
        </p:grpSpPr>
        <p:sp>
          <p:nvSpPr>
            <p:cNvPr id="50" name="Shape 164"/>
            <p:cNvSpPr/>
            <p:nvPr/>
          </p:nvSpPr>
          <p:spPr>
            <a:xfrm>
              <a:off x="4958424" y="3034991"/>
              <a:ext cx="2323892" cy="2638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יו"ר פורום </a:t>
              </a:r>
              <a:r>
                <a:rPr kumimoji="0" lang="he-I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קוהלת</a:t>
              </a:r>
              <a:endPara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Shape 164"/>
            <p:cNvSpPr/>
            <p:nvPr/>
          </p:nvSpPr>
          <p:spPr>
            <a:xfrm>
              <a:off x="5371514" y="2731707"/>
              <a:ext cx="1442213" cy="4006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פרופ' משה קופל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" name="קבוצה 3"/>
            <p:cNvGrpSpPr/>
            <p:nvPr/>
          </p:nvGrpSpPr>
          <p:grpSpPr>
            <a:xfrm>
              <a:off x="5724539" y="1956081"/>
              <a:ext cx="739959" cy="739959"/>
              <a:chOff x="5724539" y="1956081"/>
              <a:chExt cx="739959" cy="739959"/>
            </a:xfrm>
          </p:grpSpPr>
          <p:sp>
            <p:nvSpPr>
              <p:cNvPr id="62" name="אליפסה 61"/>
              <p:cNvSpPr/>
              <p:nvPr/>
            </p:nvSpPr>
            <p:spPr>
              <a:xfrm>
                <a:off x="5724539" y="1956081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81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5767010" y="2017844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" name="קבוצה 20"/>
          <p:cNvGrpSpPr/>
          <p:nvPr/>
        </p:nvGrpSpPr>
        <p:grpSpPr>
          <a:xfrm>
            <a:off x="7372492" y="3050254"/>
            <a:ext cx="1612572" cy="1331076"/>
            <a:chOff x="7474092" y="3645340"/>
            <a:chExt cx="1612572" cy="1331076"/>
          </a:xfrm>
        </p:grpSpPr>
        <p:sp>
          <p:nvSpPr>
            <p:cNvPr id="36" name="Shape 164"/>
            <p:cNvSpPr/>
            <p:nvPr/>
          </p:nvSpPr>
          <p:spPr>
            <a:xfrm>
              <a:off x="7474092" y="4662825"/>
              <a:ext cx="1586434" cy="313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ראש המוסד לשעבר</a:t>
              </a:r>
            </a:p>
          </p:txBody>
        </p:sp>
        <p:sp>
          <p:nvSpPr>
            <p:cNvPr id="37" name="Shape 164"/>
            <p:cNvSpPr/>
            <p:nvPr/>
          </p:nvSpPr>
          <p:spPr>
            <a:xfrm>
              <a:off x="7500230" y="4437424"/>
              <a:ext cx="1586434" cy="313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מר תמיר פרדו</a:t>
              </a:r>
            </a:p>
          </p:txBody>
        </p:sp>
        <p:grpSp>
          <p:nvGrpSpPr>
            <p:cNvPr id="10" name="קבוצה 9"/>
            <p:cNvGrpSpPr/>
            <p:nvPr/>
          </p:nvGrpSpPr>
          <p:grpSpPr>
            <a:xfrm>
              <a:off x="7900177" y="3645340"/>
              <a:ext cx="739959" cy="739959"/>
              <a:chOff x="7900177" y="3645340"/>
              <a:chExt cx="739959" cy="739959"/>
            </a:xfrm>
          </p:grpSpPr>
          <p:sp>
            <p:nvSpPr>
              <p:cNvPr id="55" name="אליפסה 54"/>
              <p:cNvSpPr/>
              <p:nvPr/>
            </p:nvSpPr>
            <p:spPr>
              <a:xfrm>
                <a:off x="7900177" y="3645340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83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7936476" y="3696804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0" name="קבוצה 19"/>
          <p:cNvGrpSpPr/>
          <p:nvPr/>
        </p:nvGrpSpPr>
        <p:grpSpPr>
          <a:xfrm>
            <a:off x="4808470" y="3020428"/>
            <a:ext cx="2503957" cy="1275303"/>
            <a:chOff x="4910070" y="3675474"/>
            <a:chExt cx="2503957" cy="1275303"/>
          </a:xfrm>
        </p:grpSpPr>
        <p:sp>
          <p:nvSpPr>
            <p:cNvPr id="40" name="Shape 164"/>
            <p:cNvSpPr/>
            <p:nvPr/>
          </p:nvSpPr>
          <p:spPr>
            <a:xfrm>
              <a:off x="4910070" y="4724362"/>
              <a:ext cx="2503957" cy="2264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אלוף במיל' מפקד חייל האוויר ומנכ"ל אל על לשעבר</a:t>
              </a:r>
            </a:p>
          </p:txBody>
        </p:sp>
        <p:sp>
          <p:nvSpPr>
            <p:cNvPr id="41" name="Shape 164"/>
            <p:cNvSpPr/>
            <p:nvPr/>
          </p:nvSpPr>
          <p:spPr>
            <a:xfrm>
              <a:off x="5351336" y="4443480"/>
              <a:ext cx="1621426" cy="3202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מר אליעזר שקדי</a:t>
              </a:r>
            </a:p>
          </p:txBody>
        </p:sp>
        <p:grpSp>
          <p:nvGrpSpPr>
            <p:cNvPr id="9" name="קבוצה 8"/>
            <p:cNvGrpSpPr/>
            <p:nvPr/>
          </p:nvGrpSpPr>
          <p:grpSpPr>
            <a:xfrm>
              <a:off x="5745897" y="3675474"/>
              <a:ext cx="739959" cy="739959"/>
              <a:chOff x="5745897" y="3675474"/>
              <a:chExt cx="739959" cy="739959"/>
            </a:xfrm>
          </p:grpSpPr>
          <p:sp>
            <p:nvSpPr>
              <p:cNvPr id="57" name="אליפסה 56"/>
              <p:cNvSpPr/>
              <p:nvPr/>
            </p:nvSpPr>
            <p:spPr>
              <a:xfrm>
                <a:off x="5745897" y="3675474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85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5778015" y="3735730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" name="קבוצה 14"/>
          <p:cNvGrpSpPr/>
          <p:nvPr/>
        </p:nvGrpSpPr>
        <p:grpSpPr>
          <a:xfrm>
            <a:off x="2879709" y="1400458"/>
            <a:ext cx="2006672" cy="1446365"/>
            <a:chOff x="2981309" y="1995544"/>
            <a:chExt cx="2006672" cy="1446365"/>
          </a:xfrm>
        </p:grpSpPr>
        <p:grpSp>
          <p:nvGrpSpPr>
            <p:cNvPr id="5" name="קבוצה 4"/>
            <p:cNvGrpSpPr/>
            <p:nvPr/>
          </p:nvGrpSpPr>
          <p:grpSpPr>
            <a:xfrm>
              <a:off x="3608279" y="1995544"/>
              <a:ext cx="739959" cy="739959"/>
              <a:chOff x="3608279" y="1995544"/>
              <a:chExt cx="739959" cy="739959"/>
            </a:xfrm>
          </p:grpSpPr>
          <p:sp>
            <p:nvSpPr>
              <p:cNvPr id="110" name="אליפסה 109"/>
              <p:cNvSpPr/>
              <p:nvPr/>
            </p:nvSpPr>
            <p:spPr>
              <a:xfrm>
                <a:off x="3608279" y="1995544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11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3657136" y="2043511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2" name="Shape 164"/>
            <p:cNvSpPr/>
            <p:nvPr/>
          </p:nvSpPr>
          <p:spPr>
            <a:xfrm>
              <a:off x="2981309" y="3062464"/>
              <a:ext cx="2006672" cy="379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מנכ"ל משרד הפנים לשעבר, יו"ר עמותת צאלה</a:t>
              </a:r>
            </a:p>
          </p:txBody>
        </p:sp>
        <p:sp>
          <p:nvSpPr>
            <p:cNvPr id="113" name="Shape 164"/>
            <p:cNvSpPr/>
            <p:nvPr/>
          </p:nvSpPr>
          <p:spPr>
            <a:xfrm>
              <a:off x="3181817" y="2772009"/>
              <a:ext cx="1586434" cy="313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ד"ר שוקי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אמרני</a:t>
              </a: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" name="קבוצה 12"/>
          <p:cNvGrpSpPr/>
          <p:nvPr/>
        </p:nvGrpSpPr>
        <p:grpSpPr>
          <a:xfrm>
            <a:off x="6893834" y="1341500"/>
            <a:ext cx="2449901" cy="1511763"/>
            <a:chOff x="6995434" y="1936586"/>
            <a:chExt cx="2449901" cy="1511763"/>
          </a:xfrm>
        </p:grpSpPr>
        <p:sp>
          <p:nvSpPr>
            <p:cNvPr id="108" name="Shape 164"/>
            <p:cNvSpPr/>
            <p:nvPr/>
          </p:nvSpPr>
          <p:spPr>
            <a:xfrm>
              <a:off x="6995434" y="2967000"/>
              <a:ext cx="2449901" cy="4813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מנכ"ל משרד רוה"מ לשעבר, יו"ר תעשייה אווירית</a:t>
              </a:r>
            </a:p>
          </p:txBody>
        </p:sp>
        <p:sp>
          <p:nvSpPr>
            <p:cNvPr id="109" name="Shape 164"/>
            <p:cNvSpPr/>
            <p:nvPr/>
          </p:nvSpPr>
          <p:spPr>
            <a:xfrm>
              <a:off x="7406501" y="2758844"/>
              <a:ext cx="1586434" cy="313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עו"ד הראל לוקר</a:t>
              </a:r>
            </a:p>
          </p:txBody>
        </p:sp>
        <p:grpSp>
          <p:nvGrpSpPr>
            <p:cNvPr id="3" name="קבוצה 2"/>
            <p:cNvGrpSpPr/>
            <p:nvPr/>
          </p:nvGrpSpPr>
          <p:grpSpPr>
            <a:xfrm>
              <a:off x="7822830" y="1936586"/>
              <a:ext cx="739959" cy="739959"/>
              <a:chOff x="7822830" y="1936586"/>
              <a:chExt cx="739959" cy="739959"/>
            </a:xfrm>
          </p:grpSpPr>
          <p:sp>
            <p:nvSpPr>
              <p:cNvPr id="107" name="אליפסה 106"/>
              <p:cNvSpPr/>
              <p:nvPr/>
            </p:nvSpPr>
            <p:spPr>
              <a:xfrm>
                <a:off x="7822830" y="1936586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14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7863073" y="1999287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" name="קבוצה 18"/>
          <p:cNvGrpSpPr/>
          <p:nvPr/>
        </p:nvGrpSpPr>
        <p:grpSpPr>
          <a:xfrm>
            <a:off x="2832578" y="3013621"/>
            <a:ext cx="2142751" cy="1433576"/>
            <a:chOff x="2934178" y="3638687"/>
            <a:chExt cx="2142751" cy="1433576"/>
          </a:xfrm>
        </p:grpSpPr>
        <p:sp>
          <p:nvSpPr>
            <p:cNvPr id="116" name="Shape 164"/>
            <p:cNvSpPr/>
            <p:nvPr/>
          </p:nvSpPr>
          <p:spPr>
            <a:xfrm>
              <a:off x="3160957" y="4692818"/>
              <a:ext cx="1769934" cy="379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אלוף במיל' ראש אכ"א לשעבר</a:t>
              </a:r>
            </a:p>
          </p:txBody>
        </p:sp>
        <p:sp>
          <p:nvSpPr>
            <p:cNvPr id="117" name="Shape 164"/>
            <p:cNvSpPr/>
            <p:nvPr/>
          </p:nvSpPr>
          <p:spPr>
            <a:xfrm>
              <a:off x="2934178" y="4431879"/>
              <a:ext cx="2142751" cy="3524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מר חגי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טופולנסקי</a:t>
              </a: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קבוצה 7"/>
            <p:cNvGrpSpPr/>
            <p:nvPr/>
          </p:nvGrpSpPr>
          <p:grpSpPr>
            <a:xfrm>
              <a:off x="3663987" y="3638687"/>
              <a:ext cx="739959" cy="739959"/>
              <a:chOff x="3663987" y="3638687"/>
              <a:chExt cx="739959" cy="739959"/>
            </a:xfrm>
          </p:grpSpPr>
          <p:sp>
            <p:nvSpPr>
              <p:cNvPr id="115" name="אליפסה 114"/>
              <p:cNvSpPr/>
              <p:nvPr/>
            </p:nvSpPr>
            <p:spPr>
              <a:xfrm>
                <a:off x="3663987" y="3638687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18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3718415" y="3701460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7" name="קבוצה 16"/>
          <p:cNvGrpSpPr/>
          <p:nvPr/>
        </p:nvGrpSpPr>
        <p:grpSpPr>
          <a:xfrm>
            <a:off x="694125" y="1330384"/>
            <a:ext cx="2148878" cy="1408822"/>
            <a:chOff x="795725" y="1925470"/>
            <a:chExt cx="2148878" cy="1408822"/>
          </a:xfrm>
        </p:grpSpPr>
        <p:grpSp>
          <p:nvGrpSpPr>
            <p:cNvPr id="6" name="קבוצה 5"/>
            <p:cNvGrpSpPr/>
            <p:nvPr/>
          </p:nvGrpSpPr>
          <p:grpSpPr>
            <a:xfrm>
              <a:off x="1478308" y="1925470"/>
              <a:ext cx="739959" cy="739959"/>
              <a:chOff x="1478308" y="1925470"/>
              <a:chExt cx="739959" cy="739959"/>
            </a:xfrm>
          </p:grpSpPr>
          <p:sp>
            <p:nvSpPr>
              <p:cNvPr id="82" name="אליפסה 81"/>
              <p:cNvSpPr/>
              <p:nvPr/>
            </p:nvSpPr>
            <p:spPr>
              <a:xfrm>
                <a:off x="1478308" y="1925470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84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1527165" y="1988171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6" name="Shape 164"/>
            <p:cNvSpPr/>
            <p:nvPr/>
          </p:nvSpPr>
          <p:spPr>
            <a:xfrm>
              <a:off x="795725" y="2954847"/>
              <a:ext cx="2148878" cy="379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מנכ"ל שותף יוזמות קרן אברהם</a:t>
              </a:r>
            </a:p>
          </p:txBody>
        </p:sp>
        <p:sp>
          <p:nvSpPr>
            <p:cNvPr id="87" name="Shape 164"/>
            <p:cNvSpPr/>
            <p:nvPr/>
          </p:nvSpPr>
          <p:spPr>
            <a:xfrm>
              <a:off x="1003522" y="2701264"/>
              <a:ext cx="1744685" cy="4041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ד"ר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ת'אבת</a:t>
              </a: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אבו ארס</a:t>
              </a:r>
            </a:p>
          </p:txBody>
        </p:sp>
      </p:grpSp>
      <p:grpSp>
        <p:nvGrpSpPr>
          <p:cNvPr id="22" name="קבוצה 21"/>
          <p:cNvGrpSpPr/>
          <p:nvPr/>
        </p:nvGrpSpPr>
        <p:grpSpPr>
          <a:xfrm>
            <a:off x="9575028" y="3049367"/>
            <a:ext cx="1864606" cy="1397263"/>
            <a:chOff x="9676628" y="3644453"/>
            <a:chExt cx="1864606" cy="1397263"/>
          </a:xfrm>
        </p:grpSpPr>
        <p:sp>
          <p:nvSpPr>
            <p:cNvPr id="88" name="Shape 164"/>
            <p:cNvSpPr/>
            <p:nvPr/>
          </p:nvSpPr>
          <p:spPr>
            <a:xfrm>
              <a:off x="9792599" y="4728125"/>
              <a:ext cx="1586434" cy="313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חבר  מועצה להשכלה גבוהה</a:t>
              </a:r>
            </a:p>
          </p:txBody>
        </p:sp>
        <p:sp>
          <p:nvSpPr>
            <p:cNvPr id="89" name="Shape 164"/>
            <p:cNvSpPr/>
            <p:nvPr/>
          </p:nvSpPr>
          <p:spPr>
            <a:xfrm>
              <a:off x="9676628" y="4426187"/>
              <a:ext cx="1864606" cy="3375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פרופ' חיים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טייטלבאום</a:t>
              </a: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" name="קבוצה 10"/>
            <p:cNvGrpSpPr/>
            <p:nvPr/>
          </p:nvGrpSpPr>
          <p:grpSpPr>
            <a:xfrm>
              <a:off x="10212769" y="3644453"/>
              <a:ext cx="739959" cy="739959"/>
              <a:chOff x="10212769" y="3644453"/>
              <a:chExt cx="739959" cy="739959"/>
            </a:xfrm>
          </p:grpSpPr>
          <p:pic>
            <p:nvPicPr>
              <p:cNvPr id="90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10255240" y="3696804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3" name="אליפסה 92"/>
              <p:cNvSpPr/>
              <p:nvPr/>
            </p:nvSpPr>
            <p:spPr>
              <a:xfrm>
                <a:off x="10212769" y="3644453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18" name="קבוצה 17"/>
          <p:cNvGrpSpPr/>
          <p:nvPr/>
        </p:nvGrpSpPr>
        <p:grpSpPr>
          <a:xfrm>
            <a:off x="630042" y="3088407"/>
            <a:ext cx="2142751" cy="1371515"/>
            <a:chOff x="731642" y="3683493"/>
            <a:chExt cx="2142751" cy="1371515"/>
          </a:xfrm>
        </p:grpSpPr>
        <p:sp>
          <p:nvSpPr>
            <p:cNvPr id="94" name="Shape 164"/>
            <p:cNvSpPr/>
            <p:nvPr/>
          </p:nvSpPr>
          <p:spPr>
            <a:xfrm>
              <a:off x="958421" y="4675563"/>
              <a:ext cx="1769934" cy="3794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חבר ועד מנהל עמותת שיתופים</a:t>
              </a:r>
            </a:p>
          </p:txBody>
        </p:sp>
        <p:sp>
          <p:nvSpPr>
            <p:cNvPr id="95" name="Shape 164"/>
            <p:cNvSpPr/>
            <p:nvPr/>
          </p:nvSpPr>
          <p:spPr>
            <a:xfrm>
              <a:off x="731642" y="4401485"/>
              <a:ext cx="2142751" cy="3524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מר אייל מלמד</a:t>
              </a:r>
            </a:p>
          </p:txBody>
        </p:sp>
        <p:grpSp>
          <p:nvGrpSpPr>
            <p:cNvPr id="7" name="קבוצה 6"/>
            <p:cNvGrpSpPr/>
            <p:nvPr/>
          </p:nvGrpSpPr>
          <p:grpSpPr>
            <a:xfrm>
              <a:off x="1473408" y="3683493"/>
              <a:ext cx="739959" cy="739959"/>
              <a:chOff x="1473408" y="3683493"/>
              <a:chExt cx="739959" cy="739959"/>
            </a:xfrm>
          </p:grpSpPr>
          <p:pic>
            <p:nvPicPr>
              <p:cNvPr id="96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1515878" y="3710657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8" name="אליפסה 97"/>
              <p:cNvSpPr/>
              <p:nvPr/>
            </p:nvSpPr>
            <p:spPr>
              <a:xfrm>
                <a:off x="1473408" y="3683493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66" name="קבוצה 65"/>
          <p:cNvGrpSpPr/>
          <p:nvPr/>
        </p:nvGrpSpPr>
        <p:grpSpPr>
          <a:xfrm>
            <a:off x="9582826" y="4852863"/>
            <a:ext cx="1864606" cy="1397263"/>
            <a:chOff x="9676628" y="3644453"/>
            <a:chExt cx="1864606" cy="1397263"/>
          </a:xfrm>
        </p:grpSpPr>
        <p:sp>
          <p:nvSpPr>
            <p:cNvPr id="67" name="Shape 164"/>
            <p:cNvSpPr/>
            <p:nvPr/>
          </p:nvSpPr>
          <p:spPr>
            <a:xfrm>
              <a:off x="9792599" y="4728125"/>
              <a:ext cx="1586434" cy="313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ראש הישיבה התיכונית החרדית</a:t>
              </a:r>
            </a:p>
          </p:txBody>
        </p:sp>
        <p:sp>
          <p:nvSpPr>
            <p:cNvPr id="70" name="Shape 164"/>
            <p:cNvSpPr/>
            <p:nvPr/>
          </p:nvSpPr>
          <p:spPr>
            <a:xfrm>
              <a:off x="9676628" y="4426187"/>
              <a:ext cx="1864606" cy="3375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הרב בצלאל כהן</a:t>
              </a:r>
            </a:p>
          </p:txBody>
        </p:sp>
        <p:grpSp>
          <p:nvGrpSpPr>
            <p:cNvPr id="71" name="קבוצה 70"/>
            <p:cNvGrpSpPr/>
            <p:nvPr/>
          </p:nvGrpSpPr>
          <p:grpSpPr>
            <a:xfrm>
              <a:off x="10212769" y="3644453"/>
              <a:ext cx="739959" cy="739959"/>
              <a:chOff x="10212769" y="3644453"/>
              <a:chExt cx="739959" cy="739959"/>
            </a:xfrm>
          </p:grpSpPr>
          <p:pic>
            <p:nvPicPr>
              <p:cNvPr id="72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10255240" y="3696804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3" name="אליפסה 72"/>
              <p:cNvSpPr/>
              <p:nvPr/>
            </p:nvSpPr>
            <p:spPr>
              <a:xfrm>
                <a:off x="10212769" y="3644453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74" name="קבוצה 73"/>
          <p:cNvGrpSpPr/>
          <p:nvPr/>
        </p:nvGrpSpPr>
        <p:grpSpPr>
          <a:xfrm>
            <a:off x="7351544" y="4854045"/>
            <a:ext cx="1864606" cy="1397263"/>
            <a:chOff x="9676628" y="3644453"/>
            <a:chExt cx="1864606" cy="1397263"/>
          </a:xfrm>
        </p:grpSpPr>
        <p:sp>
          <p:nvSpPr>
            <p:cNvPr id="75" name="Shape 164"/>
            <p:cNvSpPr/>
            <p:nvPr/>
          </p:nvSpPr>
          <p:spPr>
            <a:xfrm>
              <a:off x="9792599" y="4728125"/>
              <a:ext cx="1586434" cy="313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מוסד שורש אונ' תל אביב</a:t>
              </a:r>
            </a:p>
          </p:txBody>
        </p:sp>
        <p:sp>
          <p:nvSpPr>
            <p:cNvPr id="76" name="Shape 164"/>
            <p:cNvSpPr/>
            <p:nvPr/>
          </p:nvSpPr>
          <p:spPr>
            <a:xfrm>
              <a:off x="9676628" y="4426187"/>
              <a:ext cx="1864606" cy="3375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פרופ' דן בן-דוד</a:t>
              </a:r>
            </a:p>
          </p:txBody>
        </p:sp>
        <p:grpSp>
          <p:nvGrpSpPr>
            <p:cNvPr id="77" name="קבוצה 76"/>
            <p:cNvGrpSpPr/>
            <p:nvPr/>
          </p:nvGrpSpPr>
          <p:grpSpPr>
            <a:xfrm>
              <a:off x="10212769" y="3644453"/>
              <a:ext cx="739959" cy="739959"/>
              <a:chOff x="10212769" y="3644453"/>
              <a:chExt cx="739959" cy="739959"/>
            </a:xfrm>
          </p:grpSpPr>
          <p:pic>
            <p:nvPicPr>
              <p:cNvPr id="78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10255240" y="3696804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9" name="אליפסה 78"/>
              <p:cNvSpPr/>
              <p:nvPr/>
            </p:nvSpPr>
            <p:spPr>
              <a:xfrm>
                <a:off x="10212769" y="3644453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91" name="קבוצה 90"/>
          <p:cNvGrpSpPr/>
          <p:nvPr/>
        </p:nvGrpSpPr>
        <p:grpSpPr>
          <a:xfrm>
            <a:off x="436730" y="4858649"/>
            <a:ext cx="2311198" cy="1280414"/>
            <a:chOff x="9330018" y="1932219"/>
            <a:chExt cx="2311198" cy="1280414"/>
          </a:xfrm>
        </p:grpSpPr>
        <p:sp>
          <p:nvSpPr>
            <p:cNvPr id="92" name="Shape 164"/>
            <p:cNvSpPr/>
            <p:nvPr/>
          </p:nvSpPr>
          <p:spPr>
            <a:xfrm>
              <a:off x="9330018" y="2926257"/>
              <a:ext cx="2311198" cy="2863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סוציולוגית חוקרת בחום </a:t>
              </a:r>
              <a:r>
                <a:rPr kumimoji="0" lang="he-IL" sz="1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השיוויון</a:t>
              </a:r>
              <a:endPara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Shape 164"/>
            <p:cNvSpPr/>
            <p:nvPr/>
          </p:nvSpPr>
          <p:spPr>
            <a:xfrm>
              <a:off x="9478860" y="2625065"/>
              <a:ext cx="2061920" cy="340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פרופ' סילביה פוגל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ביז'ואי</a:t>
              </a: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" name="קבוצה 99"/>
            <p:cNvGrpSpPr/>
            <p:nvPr/>
          </p:nvGrpSpPr>
          <p:grpSpPr>
            <a:xfrm>
              <a:off x="10125421" y="1932219"/>
              <a:ext cx="752083" cy="756073"/>
              <a:chOff x="10125421" y="1932219"/>
              <a:chExt cx="752083" cy="756073"/>
            </a:xfrm>
          </p:grpSpPr>
          <p:sp>
            <p:nvSpPr>
              <p:cNvPr id="101" name="אליפסה 100"/>
              <p:cNvSpPr/>
              <p:nvPr/>
            </p:nvSpPr>
            <p:spPr>
              <a:xfrm>
                <a:off x="10125421" y="1932219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20" name="Picture 4" descr="https://d30y9cdsu7xlg0.cloudfront.net/png/167700-200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3045" y="1953833"/>
                <a:ext cx="734459" cy="734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7" name="קבוצה 126"/>
          <p:cNvGrpSpPr/>
          <p:nvPr/>
        </p:nvGrpSpPr>
        <p:grpSpPr>
          <a:xfrm>
            <a:off x="2964049" y="4791212"/>
            <a:ext cx="1864606" cy="1397263"/>
            <a:chOff x="9676628" y="3644453"/>
            <a:chExt cx="1864606" cy="1397263"/>
          </a:xfrm>
        </p:grpSpPr>
        <p:sp>
          <p:nvSpPr>
            <p:cNvPr id="128" name="Shape 164"/>
            <p:cNvSpPr/>
            <p:nvPr/>
          </p:nvSpPr>
          <p:spPr>
            <a:xfrm>
              <a:off x="9792599" y="4728125"/>
              <a:ext cx="1586434" cy="313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אלוף במיל' מפקד פיקוד דרום לשעבר</a:t>
              </a:r>
            </a:p>
          </p:txBody>
        </p:sp>
        <p:sp>
          <p:nvSpPr>
            <p:cNvPr id="129" name="Shape 164"/>
            <p:cNvSpPr/>
            <p:nvPr/>
          </p:nvSpPr>
          <p:spPr>
            <a:xfrm>
              <a:off x="9676628" y="4426187"/>
              <a:ext cx="1864606" cy="3375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מר טל רוסו</a:t>
              </a:r>
            </a:p>
          </p:txBody>
        </p:sp>
        <p:grpSp>
          <p:nvGrpSpPr>
            <p:cNvPr id="130" name="קבוצה 129"/>
            <p:cNvGrpSpPr/>
            <p:nvPr/>
          </p:nvGrpSpPr>
          <p:grpSpPr>
            <a:xfrm>
              <a:off x="10212769" y="3644453"/>
              <a:ext cx="739959" cy="739959"/>
              <a:chOff x="10212769" y="3644453"/>
              <a:chExt cx="739959" cy="739959"/>
            </a:xfrm>
          </p:grpSpPr>
          <p:pic>
            <p:nvPicPr>
              <p:cNvPr id="131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10255240" y="3696804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2" name="אליפסה 131"/>
              <p:cNvSpPr/>
              <p:nvPr/>
            </p:nvSpPr>
            <p:spPr>
              <a:xfrm>
                <a:off x="10212769" y="3644453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</p:grpSp>
      <p:grpSp>
        <p:nvGrpSpPr>
          <p:cNvPr id="119" name="קבוצה 118"/>
          <p:cNvGrpSpPr/>
          <p:nvPr/>
        </p:nvGrpSpPr>
        <p:grpSpPr>
          <a:xfrm>
            <a:off x="4871126" y="4783774"/>
            <a:ext cx="2311198" cy="1319968"/>
            <a:chOff x="9354221" y="1932219"/>
            <a:chExt cx="2311198" cy="1319968"/>
          </a:xfrm>
        </p:grpSpPr>
        <p:sp>
          <p:nvSpPr>
            <p:cNvPr id="121" name="Shape 164"/>
            <p:cNvSpPr/>
            <p:nvPr/>
          </p:nvSpPr>
          <p:spPr>
            <a:xfrm>
              <a:off x="9354221" y="3012359"/>
              <a:ext cx="2311198" cy="2398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מנכ"לית המרכז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להעצמת האזרח</a:t>
              </a:r>
            </a:p>
          </p:txBody>
        </p:sp>
        <p:sp>
          <p:nvSpPr>
            <p:cNvPr id="122" name="Shape 164"/>
            <p:cNvSpPr/>
            <p:nvPr/>
          </p:nvSpPr>
          <p:spPr>
            <a:xfrm>
              <a:off x="9479314" y="2740739"/>
              <a:ext cx="2061920" cy="3409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עו"ד עינת פישר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ללו</a:t>
              </a: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3" name="קבוצה 122"/>
            <p:cNvGrpSpPr/>
            <p:nvPr/>
          </p:nvGrpSpPr>
          <p:grpSpPr>
            <a:xfrm>
              <a:off x="10125421" y="1932219"/>
              <a:ext cx="752083" cy="756073"/>
              <a:chOff x="10125421" y="1932219"/>
              <a:chExt cx="752083" cy="756073"/>
            </a:xfrm>
          </p:grpSpPr>
          <p:sp>
            <p:nvSpPr>
              <p:cNvPr id="124" name="אליפסה 123"/>
              <p:cNvSpPr/>
              <p:nvPr/>
            </p:nvSpPr>
            <p:spPr>
              <a:xfrm>
                <a:off x="10125421" y="1932219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25" name="Picture 4" descr="https://d30y9cdsu7xlg0.cloudfront.net/png/167700-200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43045" y="1953833"/>
                <a:ext cx="734459" cy="7344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6" name="קבוצה 125"/>
          <p:cNvGrpSpPr/>
          <p:nvPr/>
        </p:nvGrpSpPr>
        <p:grpSpPr>
          <a:xfrm>
            <a:off x="9290178" y="1314461"/>
            <a:ext cx="2449901" cy="1511763"/>
            <a:chOff x="6995434" y="1936586"/>
            <a:chExt cx="2449901" cy="1511763"/>
          </a:xfrm>
        </p:grpSpPr>
        <p:sp>
          <p:nvSpPr>
            <p:cNvPr id="139" name="Shape 164"/>
            <p:cNvSpPr/>
            <p:nvPr/>
          </p:nvSpPr>
          <p:spPr>
            <a:xfrm>
              <a:off x="6995434" y="2967000"/>
              <a:ext cx="2449901" cy="48134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נשיא המכון הישראלי לדמוקרטיה</a:t>
              </a:r>
            </a:p>
          </p:txBody>
        </p:sp>
        <p:sp>
          <p:nvSpPr>
            <p:cNvPr id="140" name="Shape 164"/>
            <p:cNvSpPr/>
            <p:nvPr/>
          </p:nvSpPr>
          <p:spPr>
            <a:xfrm>
              <a:off x="7406501" y="2758844"/>
              <a:ext cx="1586434" cy="31359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מר יוחנן </a:t>
              </a:r>
              <a:r>
                <a:rPr kumimoji="0" lang="he-IL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פלסנר</a:t>
              </a:r>
              <a:endParaRPr kumimoji="0" lang="he-IL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1" name="קבוצה 140"/>
            <p:cNvGrpSpPr/>
            <p:nvPr/>
          </p:nvGrpSpPr>
          <p:grpSpPr>
            <a:xfrm>
              <a:off x="7822830" y="1936586"/>
              <a:ext cx="739959" cy="739959"/>
              <a:chOff x="7822830" y="1936586"/>
              <a:chExt cx="739959" cy="739959"/>
            </a:xfrm>
          </p:grpSpPr>
          <p:sp>
            <p:nvSpPr>
              <p:cNvPr id="142" name="אליפסה 141"/>
              <p:cNvSpPr/>
              <p:nvPr/>
            </p:nvSpPr>
            <p:spPr>
              <a:xfrm>
                <a:off x="7822830" y="1936586"/>
                <a:ext cx="739959" cy="739959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43" name="Picture 2" descr="https://pbs.twimg.com/profile_images/760746415790264320/PgbN0DBP.jp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1" t="12484" r="11331" b="12484"/>
              <a:stretch/>
            </p:blipFill>
            <p:spPr bwMode="auto">
              <a:xfrm>
                <a:off x="7863073" y="1999287"/>
                <a:ext cx="655018" cy="6354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2" name="Shape 227">
            <a:extLst>
              <a:ext uri="{FF2B5EF4-FFF2-40B4-BE49-F238E27FC236}">
                <a16:creationId xmlns:a16="http://schemas.microsoft.com/office/drawing/2014/main" id="{C2AB28CD-CFB2-4A0F-AC49-0EE2A387C335}"/>
              </a:ext>
            </a:extLst>
          </p:cNvPr>
          <p:cNvSpPr/>
          <p:nvPr/>
        </p:nvSpPr>
        <p:spPr>
          <a:xfrm>
            <a:off x="4379663" y="199529"/>
            <a:ext cx="3489609" cy="659877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Elitism" panose="02020503050405020304" pitchFamily="18" charset="-79"/>
                <a:ea typeface="+mn-ea"/>
                <a:cs typeface="Fb Elitism" panose="02020503050405020304" pitchFamily="18" charset="-79"/>
                <a:sym typeface="Arial"/>
              </a:rPr>
              <a:t>המועצה הציבורית</a:t>
            </a:r>
            <a:endParaRPr kumimoji="0" lang="iw-I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Elitism" panose="02020503050405020304" pitchFamily="18" charset="-79"/>
              <a:ea typeface="+mn-ea"/>
              <a:cs typeface="Fb Elitism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7507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27">
            <a:extLst>
              <a:ext uri="{FF2B5EF4-FFF2-40B4-BE49-F238E27FC236}">
                <a16:creationId xmlns:a16="http://schemas.microsoft.com/office/drawing/2014/main" id="{C9543808-8F6D-401D-8D15-9A14D6C5FF01}"/>
              </a:ext>
            </a:extLst>
          </p:cNvPr>
          <p:cNvSpPr/>
          <p:nvPr/>
        </p:nvSpPr>
        <p:spPr>
          <a:xfrm>
            <a:off x="4703158" y="197963"/>
            <a:ext cx="2858710" cy="659877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Elitism" panose="02020503050405020304" pitchFamily="18" charset="-79"/>
                <a:ea typeface="+mn-ea"/>
                <a:cs typeface="Fb Elitism" panose="02020503050405020304" pitchFamily="18" charset="-79"/>
                <a:sym typeface="Arial"/>
              </a:rPr>
              <a:t>מכתבי תמיכה</a:t>
            </a:r>
            <a:endParaRPr kumimoji="0" lang="iw-I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Elitism" panose="02020503050405020304" pitchFamily="18" charset="-79"/>
              <a:ea typeface="+mn-ea"/>
              <a:cs typeface="Fb Elitism" panose="02020503050405020304" pitchFamily="18" charset="-79"/>
              <a:sym typeface="Arial"/>
            </a:endParaRPr>
          </a:p>
        </p:txBody>
      </p:sp>
      <p:pic>
        <p:nvPicPr>
          <p:cNvPr id="9223" name="Picture 7" descr="https://lh4.googleusercontent.com/qQ07SsqBqZhs79-IcGKtPhnUm-CrGivhvwIOiW4diNuYzi-JbHprnQjVTicmfdWEh7sz8llj3aOFWRalQ268GDpthf_KWCzHap0_-JDkgnYWNiaMilNh9ZaO9aAlWm-ThzKF1yk_5UI">
            <a:extLst>
              <a:ext uri="{FF2B5EF4-FFF2-40B4-BE49-F238E27FC236}">
                <a16:creationId xmlns:a16="http://schemas.microsoft.com/office/drawing/2014/main" id="{5EDC7B77-8F2F-4BC6-9575-77A25FD9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3" y="1662865"/>
            <a:ext cx="3703802" cy="287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lh5.googleusercontent.com/bHdBxa0OtTjrYtMDQ1aKcESgecq0bm6-JuMoqf56yXeiXqgjfKT24-CpohxnzMPP2l_YxXez9hL1ESwY981QEd99Pq0XBFapxR-EJEczFe3eLW0yTkPgsjD9dx0r10A2gI2UCSrURJE">
            <a:extLst>
              <a:ext uri="{FF2B5EF4-FFF2-40B4-BE49-F238E27FC236}">
                <a16:creationId xmlns:a16="http://schemas.microsoft.com/office/drawing/2014/main" id="{9068BBC8-1F52-4086-AA33-2E16FF9DD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006" y="1672917"/>
            <a:ext cx="3188113" cy="278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lh3.googleusercontent.com/rmRoHnwTqE-1L-19Xaark30Z6dXHN7Rk4wSd8Tl5A5n4PFYymuGC8w8Cbck-QUZwSzfxg1THbnE_7TZ45Xaw8WJS9I9N-ETBGoW16kT2lBiLBFgVb3RTO7HDdfezMw1m8cujU3N2TKE">
            <a:extLst>
              <a:ext uri="{FF2B5EF4-FFF2-40B4-BE49-F238E27FC236}">
                <a16:creationId xmlns:a16="http://schemas.microsoft.com/office/drawing/2014/main" id="{49999014-1734-4016-896D-665932132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458" y="1662865"/>
            <a:ext cx="3774528" cy="287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1247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27">
            <a:extLst>
              <a:ext uri="{FF2B5EF4-FFF2-40B4-BE49-F238E27FC236}">
                <a16:creationId xmlns:a16="http://schemas.microsoft.com/office/drawing/2014/main" id="{C9543808-8F6D-401D-8D15-9A14D6C5FF01}"/>
              </a:ext>
            </a:extLst>
          </p:cNvPr>
          <p:cNvSpPr/>
          <p:nvPr/>
        </p:nvSpPr>
        <p:spPr>
          <a:xfrm>
            <a:off x="4680507" y="149837"/>
            <a:ext cx="2904011" cy="659877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Elitism" panose="02020503050405020304" pitchFamily="18" charset="-79"/>
                <a:ea typeface="+mn-ea"/>
                <a:cs typeface="Fb Elitism" panose="02020503050405020304" pitchFamily="18" charset="-79"/>
                <a:sym typeface="Arial"/>
              </a:rPr>
              <a:t>מכתבי תמיכה</a:t>
            </a:r>
            <a:endParaRPr kumimoji="0" lang="iw-I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Elitism" panose="02020503050405020304" pitchFamily="18" charset="-79"/>
              <a:ea typeface="+mn-ea"/>
              <a:cs typeface="Fb Elitism" panose="02020503050405020304" pitchFamily="18" charset="-79"/>
              <a:sym typeface="Arial"/>
            </a:endParaRPr>
          </a:p>
        </p:txBody>
      </p:sp>
      <p:pic>
        <p:nvPicPr>
          <p:cNvPr id="11267" name="Picture 3" descr="https://lh3.googleusercontent.com/G8h9ftH33-_rXcz99ONnbD5UGwjymxmgY_gLxLfNy4mQrZyzIfYZrR64mlhm_-UHFTChNyLgEDVeQb9f4INEu7GAyb2VQfhYQ-1WZ07ZOqxYTMJ4JT_Zg5uociAVpMlBMSL7c0IngkQ">
            <a:extLst>
              <a:ext uri="{FF2B5EF4-FFF2-40B4-BE49-F238E27FC236}">
                <a16:creationId xmlns:a16="http://schemas.microsoft.com/office/drawing/2014/main" id="{FA38EB83-0D35-4630-BB66-3AC3DAB8E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856" y="1673234"/>
            <a:ext cx="3203427" cy="307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lh4.googleusercontent.com/RleMlI5N3uJ6Fe0QSLpOH7t3OzIdxlpGCFsjzT1W181pH3BxFrLuwauXkMFDv0LUKaDpGeievCvgI6_NPDWS4HdG4cGM_TZt8dr_iT04pZ4CPUcEwgtkJ4MXRt76nftaGZR9LB5GWK4">
            <a:extLst>
              <a:ext uri="{FF2B5EF4-FFF2-40B4-BE49-F238E27FC236}">
                <a16:creationId xmlns:a16="http://schemas.microsoft.com/office/drawing/2014/main" id="{5EF2DEC8-8F3F-4BD4-9F59-45250A69D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69" y="1586575"/>
            <a:ext cx="4548185" cy="301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3845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065128A5-8627-4F95-8AC4-BE0BF95D0D9B}"/>
              </a:ext>
            </a:extLst>
          </p:cNvPr>
          <p:cNvSpPr/>
          <p:nvPr/>
        </p:nvSpPr>
        <p:spPr>
          <a:xfrm>
            <a:off x="2081488" y="1872733"/>
            <a:ext cx="81020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69850" algn="ctr">
              <a:buClr>
                <a:prstClr val="white"/>
              </a:buClr>
              <a:buSzPts val="1100"/>
              <a:defRPr/>
            </a:pPr>
            <a:r>
              <a:rPr lang="he-IL" sz="72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איך אתם ואתן </a:t>
            </a:r>
            <a:br>
              <a:rPr lang="en-US" sz="7200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</a:br>
            <a:r>
              <a:rPr lang="he-IL" sz="7200" b="1" dirty="0">
                <a:solidFill>
                  <a:schemeClr val="bg1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משנים את המציאות?</a:t>
            </a:r>
            <a:endParaRPr lang="iw-IL" sz="7200" b="1" dirty="0">
              <a:solidFill>
                <a:schemeClr val="bg1"/>
              </a:solidFill>
              <a:latin typeface="Fb Tolia" panose="02020503050405020304" pitchFamily="18" charset="-79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17459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27">
            <a:extLst>
              <a:ext uri="{FF2B5EF4-FFF2-40B4-BE49-F238E27FC236}">
                <a16:creationId xmlns:a16="http://schemas.microsoft.com/office/drawing/2014/main" id="{DEB25E9F-571D-479F-9EE1-CC7FBC881751}"/>
              </a:ext>
            </a:extLst>
          </p:cNvPr>
          <p:cNvSpPr/>
          <p:nvPr/>
        </p:nvSpPr>
        <p:spPr>
          <a:xfrm>
            <a:off x="1382253" y="282577"/>
            <a:ext cx="9500519" cy="695992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lang="he-IL" sz="4800" b="1" dirty="0">
                <a:solidFill>
                  <a:prstClr val="white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הסטודנטים יכולים לשנות את המציאות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6" name="תמונה 5" descr="תמונה שמכילה שמים, חוץ, עץ, קרקע&#10;&#10;תיאור שנוצר ברמת מהימנות גבוהה מאוד">
            <a:extLst>
              <a:ext uri="{FF2B5EF4-FFF2-40B4-BE49-F238E27FC236}">
                <a16:creationId xmlns:a16="http://schemas.microsoft.com/office/drawing/2014/main" id="{F314909A-D534-4873-9616-9BC189AB0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134" y="1917002"/>
            <a:ext cx="6410047" cy="399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602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227">
            <a:extLst>
              <a:ext uri="{FF2B5EF4-FFF2-40B4-BE49-F238E27FC236}">
                <a16:creationId xmlns:a16="http://schemas.microsoft.com/office/drawing/2014/main" id="{DEB25E9F-571D-479F-9EE1-CC7FBC881751}"/>
              </a:ext>
            </a:extLst>
          </p:cNvPr>
          <p:cNvSpPr/>
          <p:nvPr/>
        </p:nvSpPr>
        <p:spPr>
          <a:xfrm>
            <a:off x="3203748" y="308958"/>
            <a:ext cx="5857530" cy="691071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למה דווקא סטודנטים?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078C41-B236-42B3-A63C-976035B55034}"/>
              </a:ext>
            </a:extLst>
          </p:cNvPr>
          <p:cNvSpPr txBox="1"/>
          <p:nvPr/>
        </p:nvSpPr>
        <p:spPr>
          <a:xfrm>
            <a:off x="7520068" y="1445313"/>
            <a:ext cx="12319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גודל</a:t>
            </a:r>
          </a:p>
        </p:txBody>
      </p:sp>
      <p:pic>
        <p:nvPicPr>
          <p:cNvPr id="25602" name="Picture 2" descr="תוצאת תמונה עבור פורים בן גוריון">
            <a:extLst>
              <a:ext uri="{FF2B5EF4-FFF2-40B4-BE49-F238E27FC236}">
                <a16:creationId xmlns:a16="http://schemas.microsoft.com/office/drawing/2014/main" id="{9E0841D0-44AE-42EF-A3EC-E61BF6F5F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11" y="1906420"/>
            <a:ext cx="3000319" cy="16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070C58-20FC-4AA5-B4E4-BAF5EEEA609A}"/>
              </a:ext>
            </a:extLst>
          </p:cNvPr>
          <p:cNvSpPr txBox="1"/>
          <p:nvPr/>
        </p:nvSpPr>
        <p:spPr>
          <a:xfrm>
            <a:off x="7652268" y="3793596"/>
            <a:ext cx="12319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נגישות</a:t>
            </a:r>
          </a:p>
        </p:txBody>
      </p:sp>
      <p:pic>
        <p:nvPicPr>
          <p:cNvPr id="25604" name="Picture 4" descr="תוצאת תמונה עבור מפת מוסדות להשכלה גבוהה בארץ">
            <a:extLst>
              <a:ext uri="{FF2B5EF4-FFF2-40B4-BE49-F238E27FC236}">
                <a16:creationId xmlns:a16="http://schemas.microsoft.com/office/drawing/2014/main" id="{30E8C410-D70F-44B6-9C0F-69CEB876E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10" y="4248668"/>
            <a:ext cx="3000320" cy="1682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6E9543-D2FB-44FC-9A85-BB26E5DBCFBF}"/>
              </a:ext>
            </a:extLst>
          </p:cNvPr>
          <p:cNvSpPr txBox="1"/>
          <p:nvPr/>
        </p:nvSpPr>
        <p:spPr>
          <a:xfrm>
            <a:off x="3257323" y="1427949"/>
            <a:ext cx="12319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אינטרס</a:t>
            </a:r>
          </a:p>
        </p:txBody>
      </p:sp>
      <p:pic>
        <p:nvPicPr>
          <p:cNvPr id="25606" name="Picture 6" descr="תמונה קשורה">
            <a:extLst>
              <a:ext uri="{FF2B5EF4-FFF2-40B4-BE49-F238E27FC236}">
                <a16:creationId xmlns:a16="http://schemas.microsoft.com/office/drawing/2014/main" id="{3666A0BC-C6A2-4F7D-9165-EC311AE3E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113" y="1906420"/>
            <a:ext cx="3000320" cy="16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E3E04C4-3D4C-4D17-87E6-418B3B3FA4B9}"/>
              </a:ext>
            </a:extLst>
          </p:cNvPr>
          <p:cNvSpPr txBox="1"/>
          <p:nvPr/>
        </p:nvSpPr>
        <p:spPr>
          <a:xfrm>
            <a:off x="3028723" y="3793597"/>
            <a:ext cx="12319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כוח</a:t>
            </a:r>
          </a:p>
        </p:txBody>
      </p:sp>
      <p:pic>
        <p:nvPicPr>
          <p:cNvPr id="25608" name="Picture 8" descr="תמונה קשורה">
            <a:extLst>
              <a:ext uri="{FF2B5EF4-FFF2-40B4-BE49-F238E27FC236}">
                <a16:creationId xmlns:a16="http://schemas.microsoft.com/office/drawing/2014/main" id="{CE179D47-9ADE-4874-8246-960889886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3503" r="3507" b="7066"/>
          <a:stretch/>
        </p:blipFill>
        <p:spPr bwMode="auto">
          <a:xfrm>
            <a:off x="2373113" y="4243045"/>
            <a:ext cx="3000320" cy="168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4180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27">
            <a:extLst>
              <a:ext uri="{FF2B5EF4-FFF2-40B4-BE49-F238E27FC236}">
                <a16:creationId xmlns:a16="http://schemas.microsoft.com/office/drawing/2014/main" id="{83EF586F-F9E7-4F06-A318-8240E45824C5}"/>
              </a:ext>
            </a:extLst>
          </p:cNvPr>
          <p:cNvSpPr/>
          <p:nvPr/>
        </p:nvSpPr>
        <p:spPr>
          <a:xfrm>
            <a:off x="3940781" y="169683"/>
            <a:ext cx="4383464" cy="659877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Elitism" panose="02020503050405020304" pitchFamily="18" charset="-79"/>
                <a:ea typeface="+mn-ea"/>
                <a:cs typeface="Fb Elitism" panose="02020503050405020304" pitchFamily="18" charset="-79"/>
                <a:sym typeface="Arial"/>
              </a:rPr>
              <a:t>פעילות בקמפוסים</a:t>
            </a:r>
            <a:endParaRPr kumimoji="0" lang="iw-IL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Elitism" panose="02020503050405020304" pitchFamily="18" charset="-79"/>
              <a:ea typeface="+mn-ea"/>
              <a:cs typeface="Fb Elitism" panose="02020503050405020304" pitchFamily="18" charset="-79"/>
              <a:sym typeface="Arial"/>
            </a:endParaRPr>
          </a:p>
        </p:txBody>
      </p:sp>
      <p:sp>
        <p:nvSpPr>
          <p:cNvPr id="3" name="Google Shape;449;p48">
            <a:extLst>
              <a:ext uri="{FF2B5EF4-FFF2-40B4-BE49-F238E27FC236}">
                <a16:creationId xmlns:a16="http://schemas.microsoft.com/office/drawing/2014/main" id="{AE133873-E604-43BB-A098-5B48674DD951}"/>
              </a:ext>
            </a:extLst>
          </p:cNvPr>
          <p:cNvSpPr/>
          <p:nvPr/>
        </p:nvSpPr>
        <p:spPr>
          <a:xfrm>
            <a:off x="7344179" y="1160569"/>
            <a:ext cx="1667287" cy="1498185"/>
          </a:xfrm>
          <a:prstGeom prst="ellipse">
            <a:avLst/>
          </a:prstGeom>
          <a:solidFill>
            <a:schemeClr val="accent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450;p48">
            <a:extLst>
              <a:ext uri="{FF2B5EF4-FFF2-40B4-BE49-F238E27FC236}">
                <a16:creationId xmlns:a16="http://schemas.microsoft.com/office/drawing/2014/main" id="{E81926EF-6261-493C-8D94-EE779C5B4A06}"/>
              </a:ext>
            </a:extLst>
          </p:cNvPr>
          <p:cNvSpPr txBox="1"/>
          <p:nvPr/>
        </p:nvSpPr>
        <p:spPr>
          <a:xfrm>
            <a:off x="7534754" y="1443790"/>
            <a:ext cx="1288403" cy="89502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lang="he-IL" sz="2400" dirty="0">
                <a:solidFill>
                  <a:prstClr val="white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Calibri"/>
              </a:rPr>
              <a:t>דיגיטל ופרסומים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Tolia" panose="02020503050405020304" pitchFamily="18" charset="-79"/>
              <a:cs typeface="Fb Tolia" panose="02020503050405020304" pitchFamily="18" charset="-79"/>
            </a:endParaRPr>
          </a:p>
        </p:txBody>
      </p:sp>
      <p:sp>
        <p:nvSpPr>
          <p:cNvPr id="5" name="Google Shape;449;p48">
            <a:extLst>
              <a:ext uri="{FF2B5EF4-FFF2-40B4-BE49-F238E27FC236}">
                <a16:creationId xmlns:a16="http://schemas.microsoft.com/office/drawing/2014/main" id="{1EB10740-881E-43FC-AE8D-93FDCA93B399}"/>
              </a:ext>
            </a:extLst>
          </p:cNvPr>
          <p:cNvSpPr/>
          <p:nvPr/>
        </p:nvSpPr>
        <p:spPr>
          <a:xfrm>
            <a:off x="9931154" y="1155032"/>
            <a:ext cx="1667287" cy="1498185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Google Shape;450;p48">
            <a:extLst>
              <a:ext uri="{FF2B5EF4-FFF2-40B4-BE49-F238E27FC236}">
                <a16:creationId xmlns:a16="http://schemas.microsoft.com/office/drawing/2014/main" id="{9D6ECC21-9B0A-4300-88EC-B885E0A26C0B}"/>
              </a:ext>
            </a:extLst>
          </p:cNvPr>
          <p:cNvSpPr txBox="1"/>
          <p:nvPr/>
        </p:nvSpPr>
        <p:spPr>
          <a:xfrm>
            <a:off x="10188806" y="1474057"/>
            <a:ext cx="1251763" cy="8583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Calibri"/>
                <a:cs typeface="Fb Tolia" panose="02020503050405020304" pitchFamily="18" charset="-79"/>
                <a:sym typeface="Calibri"/>
              </a:rPr>
              <a:t>קהילת קמפוס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Tolia" panose="02020503050405020304" pitchFamily="18" charset="-79"/>
              <a:cs typeface="Fb Tolia" panose="02020503050405020304" pitchFamily="18" charset="-79"/>
            </a:endParaRPr>
          </a:p>
        </p:txBody>
      </p:sp>
      <p:sp>
        <p:nvSpPr>
          <p:cNvPr id="7" name="Google Shape;449;p48">
            <a:extLst>
              <a:ext uri="{FF2B5EF4-FFF2-40B4-BE49-F238E27FC236}">
                <a16:creationId xmlns:a16="http://schemas.microsoft.com/office/drawing/2014/main" id="{33616DBF-E875-4BC4-BDE3-81556E7D08F3}"/>
              </a:ext>
            </a:extLst>
          </p:cNvPr>
          <p:cNvSpPr/>
          <p:nvPr/>
        </p:nvSpPr>
        <p:spPr>
          <a:xfrm>
            <a:off x="4171796" y="1155032"/>
            <a:ext cx="1667287" cy="1498185"/>
          </a:xfrm>
          <a:prstGeom prst="ellipse">
            <a:avLst/>
          </a:prstGeom>
          <a:solidFill>
            <a:schemeClr val="accent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Google Shape;450;p48">
            <a:extLst>
              <a:ext uri="{FF2B5EF4-FFF2-40B4-BE49-F238E27FC236}">
                <a16:creationId xmlns:a16="http://schemas.microsoft.com/office/drawing/2014/main" id="{57F8E759-131A-48B9-9E36-26C595385F30}"/>
              </a:ext>
            </a:extLst>
          </p:cNvPr>
          <p:cNvSpPr txBox="1"/>
          <p:nvPr/>
        </p:nvSpPr>
        <p:spPr>
          <a:xfrm>
            <a:off x="4408717" y="1474058"/>
            <a:ext cx="1124497" cy="85830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kumimoji="0" lang="he-I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Calibri"/>
                <a:cs typeface="Fb Tolia" panose="02020503050405020304" pitchFamily="18" charset="-79"/>
                <a:sym typeface="Calibri"/>
              </a:rPr>
              <a:t>שיתופי פעולה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Tolia" panose="02020503050405020304" pitchFamily="18" charset="-79"/>
              <a:cs typeface="Fb Tolia" panose="02020503050405020304" pitchFamily="18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D3C739-7D7D-4CFF-A7F3-41C183121FA7}"/>
              </a:ext>
            </a:extLst>
          </p:cNvPr>
          <p:cNvSpPr txBox="1"/>
          <p:nvPr/>
        </p:nvSpPr>
        <p:spPr>
          <a:xfrm>
            <a:off x="9272336" y="2653216"/>
            <a:ext cx="2598821" cy="26776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>
                <a:latin typeface="Fb Tolia" panose="02020503050405020304" pitchFamily="18" charset="-79"/>
                <a:cs typeface="Fb Tolia" panose="02020503050405020304" pitchFamily="18" charset="-79"/>
              </a:rPr>
              <a:t>אירועי שיא בקמפוס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>
                <a:latin typeface="Fb Tolia" panose="02020503050405020304" pitchFamily="18" charset="-79"/>
                <a:cs typeface="Fb Tolia" panose="02020503050405020304" pitchFamily="18" charset="-79"/>
              </a:rPr>
              <a:t>דוכנים וחוגי בית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>
                <a:latin typeface="Fb Tolia" panose="02020503050405020304" pitchFamily="18" charset="-79"/>
                <a:cs typeface="Fb Tolia" panose="02020503050405020304" pitchFamily="18" charset="-79"/>
              </a:rPr>
              <a:t>כניסה לכיתות</a:t>
            </a:r>
            <a:br>
              <a:rPr lang="en-US" sz="2800" dirty="0">
                <a:latin typeface="Fb Tolia" panose="02020503050405020304" pitchFamily="18" charset="-79"/>
                <a:cs typeface="Fb Tolia" panose="02020503050405020304" pitchFamily="18" charset="-79"/>
              </a:rPr>
            </a:br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BD6F32-40EB-4C86-A2FE-C8122AAD7CE1}"/>
              </a:ext>
            </a:extLst>
          </p:cNvPr>
          <p:cNvSpPr txBox="1"/>
          <p:nvPr/>
        </p:nvSpPr>
        <p:spPr>
          <a:xfrm>
            <a:off x="6631650" y="2653216"/>
            <a:ext cx="2470249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>
                <a:latin typeface="Fb Tolia" panose="02020503050405020304" pitchFamily="18" charset="-79"/>
                <a:cs typeface="Fb Tolia" panose="02020503050405020304" pitchFamily="18" charset="-79"/>
              </a:rPr>
              <a:t>פלייר פתיחת שנה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>
                <a:latin typeface="Fb Tolia" panose="02020503050405020304" pitchFamily="18" charset="-79"/>
                <a:cs typeface="Fb Tolia" panose="02020503050405020304" pitchFamily="18" charset="-79"/>
              </a:rPr>
              <a:t>פרסומי אגודה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 err="1">
                <a:latin typeface="Fb Tolia" panose="02020503050405020304" pitchFamily="18" charset="-79"/>
                <a:cs typeface="Fb Tolia" panose="02020503050405020304" pitchFamily="18" charset="-79"/>
              </a:rPr>
              <a:t>ניוזלטרים</a:t>
            </a:r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C6A819-0212-4B74-8E73-404E024FE9D2}"/>
              </a:ext>
            </a:extLst>
          </p:cNvPr>
          <p:cNvSpPr txBox="1"/>
          <p:nvPr/>
        </p:nvSpPr>
        <p:spPr>
          <a:xfrm>
            <a:off x="3672477" y="2653215"/>
            <a:ext cx="2079527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>
                <a:latin typeface="Fb Tolia" panose="02020503050405020304" pitchFamily="18" charset="-79"/>
                <a:cs typeface="Fb Tolia" panose="02020503050405020304" pitchFamily="18" charset="-79"/>
              </a:rPr>
              <a:t>שבועות פוליטיים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>
                <a:latin typeface="Fb Tolia" panose="02020503050405020304" pitchFamily="18" charset="-79"/>
                <a:cs typeface="Fb Tolia" panose="02020503050405020304" pitchFamily="18" charset="-79"/>
              </a:rPr>
              <a:t>פורום מעורבות</a:t>
            </a:r>
          </a:p>
          <a:p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</p:txBody>
      </p:sp>
      <p:sp>
        <p:nvSpPr>
          <p:cNvPr id="17" name="Google Shape;449;p48">
            <a:extLst>
              <a:ext uri="{FF2B5EF4-FFF2-40B4-BE49-F238E27FC236}">
                <a16:creationId xmlns:a16="http://schemas.microsoft.com/office/drawing/2014/main" id="{B5DE8FB5-1EF6-415B-9B75-368A1009E437}"/>
              </a:ext>
            </a:extLst>
          </p:cNvPr>
          <p:cNvSpPr/>
          <p:nvPr/>
        </p:nvSpPr>
        <p:spPr>
          <a:xfrm>
            <a:off x="1500572" y="1155032"/>
            <a:ext cx="1667287" cy="1498185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91433" rIns="91433" bIns="91433" anchor="ctr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Google Shape;450;p48">
            <a:extLst>
              <a:ext uri="{FF2B5EF4-FFF2-40B4-BE49-F238E27FC236}">
                <a16:creationId xmlns:a16="http://schemas.microsoft.com/office/drawing/2014/main" id="{48FDA0F7-BFBF-492A-89FF-9310F9F89BD8}"/>
              </a:ext>
            </a:extLst>
          </p:cNvPr>
          <p:cNvSpPr txBox="1"/>
          <p:nvPr/>
        </p:nvSpPr>
        <p:spPr>
          <a:xfrm>
            <a:off x="1779124" y="1443790"/>
            <a:ext cx="1124497" cy="85830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15233" tIns="15233" rIns="15233" bIns="15233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900"/>
              <a:buFontTx/>
              <a:buNone/>
              <a:tabLst/>
              <a:defRPr/>
            </a:pPr>
            <a:r>
              <a:rPr lang="he-IL" sz="2400" dirty="0">
                <a:solidFill>
                  <a:prstClr val="white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Calibri"/>
              </a:rPr>
              <a:t>קבוצות אזרחיות</a:t>
            </a:r>
            <a:endParaRPr kumimoji="0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b Tolia" panose="02020503050405020304" pitchFamily="18" charset="-79"/>
              <a:cs typeface="Fb Tolia" panose="02020503050405020304" pitchFamily="18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08E06F-D3DA-43A6-B72F-63D88BE8EC95}"/>
              </a:ext>
            </a:extLst>
          </p:cNvPr>
          <p:cNvSpPr txBox="1"/>
          <p:nvPr/>
        </p:nvSpPr>
        <p:spPr>
          <a:xfrm>
            <a:off x="1077790" y="2653213"/>
            <a:ext cx="2079527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>
                <a:latin typeface="Fb Tolia" panose="02020503050405020304" pitchFamily="18" charset="-79"/>
                <a:cs typeface="Fb Tolia" panose="02020503050405020304" pitchFamily="18" charset="-79"/>
              </a:rPr>
              <a:t>הנגשה בקמפוס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dirty="0">
                <a:latin typeface="Fb Tolia" panose="02020503050405020304" pitchFamily="18" charset="-79"/>
                <a:cs typeface="Fb Tolia" panose="02020503050405020304" pitchFamily="18" charset="-79"/>
              </a:rPr>
              <a:t>חיבור התאים לקבוצות</a:t>
            </a:r>
          </a:p>
          <a:p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  <a:p>
            <a:endParaRPr lang="he-IL" sz="2800" dirty="0">
              <a:latin typeface="Fb Tolia" panose="02020503050405020304" pitchFamily="18" charset="-79"/>
              <a:cs typeface="Fb Tolia" panose="02020503050405020304" pitchFamily="18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40792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200CBA-FB2B-41DE-8587-BDF5E19B5358}"/>
              </a:ext>
            </a:extLst>
          </p:cNvPr>
          <p:cNvSpPr txBox="1"/>
          <p:nvPr/>
        </p:nvSpPr>
        <p:spPr>
          <a:xfrm>
            <a:off x="4078695" y="2220065"/>
            <a:ext cx="4034609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שאלות?</a:t>
            </a:r>
          </a:p>
        </p:txBody>
      </p:sp>
    </p:spTree>
    <p:extLst>
      <p:ext uri="{BB962C8B-B14F-4D97-AF65-F5344CB8AC3E}">
        <p14:creationId xmlns:p14="http://schemas.microsoft.com/office/powerpoint/2010/main" val="2200914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/>
          <p:nvPr/>
        </p:nvSpPr>
        <p:spPr>
          <a:xfrm>
            <a:off x="2972851" y="6360577"/>
            <a:ext cx="7314149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מקור:  מדד הדמוקרטיה הישראלית לשנת 2016, מבוסס על סקר רחב היקף שנערך ונותח על ידי מרכז גוטמן לחקר מדיניות ודעת הקהל במכון הישראלי לדמוקרטיה. בנוסף, סקר </a:t>
            </a:r>
            <a:r>
              <a:rPr kumimoji="0" lang="he-IL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הלמ</a:t>
            </a:r>
            <a:r>
              <a:rPr kumimoji="0" lang="he-IL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''ס החברתי לשנת 2015.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600797" y="155040"/>
            <a:ext cx="7457335" cy="947936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 Black" panose="02020503050405020304" pitchFamily="18" charset="-79"/>
                <a:ea typeface="+mj-ea"/>
                <a:cs typeface="Fb Tolia Black" panose="02020503050405020304" pitchFamily="18" charset="-79"/>
                <a:sym typeface="Arial"/>
              </a:rPr>
              <a:t>התוצאות</a:t>
            </a:r>
          </a:p>
        </p:txBody>
      </p:sp>
      <p:sp>
        <p:nvSpPr>
          <p:cNvPr id="9" name="Shape 227">
            <a:extLst>
              <a:ext uri="{FF2B5EF4-FFF2-40B4-BE49-F238E27FC236}">
                <a16:creationId xmlns:a16="http://schemas.microsoft.com/office/drawing/2014/main" id="{81EE91C8-958D-43C2-A339-37334B3D7C5F}"/>
              </a:ext>
            </a:extLst>
          </p:cNvPr>
          <p:cNvSpPr/>
          <p:nvPr/>
        </p:nvSpPr>
        <p:spPr>
          <a:xfrm>
            <a:off x="3269293" y="323432"/>
            <a:ext cx="5653414" cy="611151"/>
          </a:xfrm>
          <a:prstGeom prst="rect">
            <a:avLst/>
          </a:prstGeom>
          <a:solidFill>
            <a:schemeClr val="bg1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ישראלים ב-דמוקרטיה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sp>
        <p:nvSpPr>
          <p:cNvPr id="13" name="Shape 340">
            <a:extLst>
              <a:ext uri="{FF2B5EF4-FFF2-40B4-BE49-F238E27FC236}">
                <a16:creationId xmlns:a16="http://schemas.microsoft.com/office/drawing/2014/main" id="{B2D2DE4A-D44B-4064-8230-A5214E113DCA}"/>
              </a:ext>
            </a:extLst>
          </p:cNvPr>
          <p:cNvSpPr/>
          <p:nvPr/>
        </p:nvSpPr>
        <p:spPr>
          <a:xfrm>
            <a:off x="-575022" y="1494723"/>
            <a:ext cx="10184100" cy="97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w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</a:t>
            </a: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הישראלים</a:t>
            </a:r>
            <a:r>
              <a:rPr kumimoji="0" lang="iw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סבורים </a:t>
            </a:r>
            <a:r>
              <a:rPr kumimoji="0" lang="iw-I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ש</a:t>
            </a: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אינם</a:t>
            </a:r>
            <a:r>
              <a:rPr kumimoji="0" lang="iw-I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</a:t>
            </a:r>
            <a:r>
              <a:rPr kumimoji="0" lang="iw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יכולים להשפיע   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  <p:sp>
        <p:nvSpPr>
          <p:cNvPr id="23" name="Shape 345">
            <a:extLst>
              <a:ext uri="{FF2B5EF4-FFF2-40B4-BE49-F238E27FC236}">
                <a16:creationId xmlns:a16="http://schemas.microsoft.com/office/drawing/2014/main" id="{C7A37EE7-9B25-4B3D-BCB3-B8C20701532D}"/>
              </a:ext>
            </a:extLst>
          </p:cNvPr>
          <p:cNvSpPr/>
          <p:nvPr/>
        </p:nvSpPr>
        <p:spPr>
          <a:xfrm>
            <a:off x="-575022" y="3173449"/>
            <a:ext cx="10184100" cy="97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w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</a:t>
            </a: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הישראלי</a:t>
            </a:r>
            <a:r>
              <a:rPr kumimoji="0" lang="iw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ם </a:t>
            </a: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אינם</a:t>
            </a: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</a:t>
            </a:r>
            <a:r>
              <a:rPr kumimoji="0" lang="iw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נותנים אמון בממשלה ובכנסת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  <p:sp>
        <p:nvSpPr>
          <p:cNvPr id="24" name="Shape 346">
            <a:extLst>
              <a:ext uri="{FF2B5EF4-FFF2-40B4-BE49-F238E27FC236}">
                <a16:creationId xmlns:a16="http://schemas.microsoft.com/office/drawing/2014/main" id="{A86C1668-CD80-4799-81B4-D99F96844199}"/>
              </a:ext>
            </a:extLst>
          </p:cNvPr>
          <p:cNvSpPr/>
          <p:nvPr/>
        </p:nvSpPr>
        <p:spPr>
          <a:xfrm>
            <a:off x="-575022" y="4848036"/>
            <a:ext cx="10184100" cy="971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w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מ</a:t>
            </a: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הישראל</a:t>
            </a:r>
            <a:r>
              <a:rPr kumimoji="0" lang="iw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ים </a:t>
            </a:r>
            <a:r>
              <a:rPr kumimoji="0" lang="he-I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אינם</a:t>
            </a:r>
            <a:r>
              <a:rPr kumimoji="0" lang="he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 </a:t>
            </a:r>
            <a:r>
              <a:rPr kumimoji="0" lang="iw-I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</a:rPr>
              <a:t>נותנים אמון במפלגות</a:t>
            </a:r>
          </a:p>
          <a:p>
            <a:pPr marL="0" marR="0" lvl="0" indent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</a:endParaRPr>
          </a:p>
        </p:txBody>
      </p:sp>
      <p:sp>
        <p:nvSpPr>
          <p:cNvPr id="12" name="Shape 538">
            <a:extLst>
              <a:ext uri="{FF2B5EF4-FFF2-40B4-BE49-F238E27FC236}">
                <a16:creationId xmlns:a16="http://schemas.microsoft.com/office/drawing/2014/main" id="{D01AB558-75B6-4EFF-BECE-8EF5264D4F2D}"/>
              </a:ext>
            </a:extLst>
          </p:cNvPr>
          <p:cNvSpPr/>
          <p:nvPr/>
        </p:nvSpPr>
        <p:spPr>
          <a:xfrm>
            <a:off x="9822907" y="1309114"/>
            <a:ext cx="1477339" cy="1196163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iw-IL" sz="36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8</a:t>
            </a: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2</a:t>
            </a:r>
            <a:r>
              <a:rPr kumimoji="0" lang="iw-IL" sz="36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%</a:t>
            </a:r>
          </a:p>
        </p:txBody>
      </p:sp>
      <p:sp>
        <p:nvSpPr>
          <p:cNvPr id="15" name="Shape 538">
            <a:extLst>
              <a:ext uri="{FF2B5EF4-FFF2-40B4-BE49-F238E27FC236}">
                <a16:creationId xmlns:a16="http://schemas.microsoft.com/office/drawing/2014/main" id="{B450953A-2130-481C-9E3B-1207DFB9A55A}"/>
              </a:ext>
            </a:extLst>
          </p:cNvPr>
          <p:cNvSpPr/>
          <p:nvPr/>
        </p:nvSpPr>
        <p:spPr>
          <a:xfrm>
            <a:off x="9822908" y="3006279"/>
            <a:ext cx="1477339" cy="1196163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73</a:t>
            </a:r>
            <a:r>
              <a:rPr kumimoji="0" lang="iw-IL" sz="36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%</a:t>
            </a:r>
          </a:p>
        </p:txBody>
      </p:sp>
      <p:sp>
        <p:nvSpPr>
          <p:cNvPr id="16" name="Shape 538">
            <a:extLst>
              <a:ext uri="{FF2B5EF4-FFF2-40B4-BE49-F238E27FC236}">
                <a16:creationId xmlns:a16="http://schemas.microsoft.com/office/drawing/2014/main" id="{4413195E-F040-44B0-A764-C73925678354}"/>
              </a:ext>
            </a:extLst>
          </p:cNvPr>
          <p:cNvSpPr/>
          <p:nvPr/>
        </p:nvSpPr>
        <p:spPr>
          <a:xfrm>
            <a:off x="9822908" y="4703444"/>
            <a:ext cx="1477339" cy="1196163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-2286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  <a:tabLst/>
              <a:defRPr/>
            </a:pPr>
            <a:r>
              <a:rPr kumimoji="0" lang="iw-IL" sz="36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8</a:t>
            </a:r>
            <a:r>
              <a:rPr kumimoji="0" lang="he-IL" sz="36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7</a:t>
            </a:r>
            <a:r>
              <a:rPr kumimoji="0" lang="iw-IL" sz="3600" b="0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5014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4" grpId="0"/>
      <p:bldP spid="12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6F1C769-2E34-485A-AFC6-B7E47656F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753" y="1178222"/>
            <a:ext cx="3093317" cy="215513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D330E9C7-6EC6-4B73-9A1A-0A280DD83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81220"/>
            <a:ext cx="3054765" cy="2718567"/>
          </a:xfrm>
          <a:prstGeom prst="rect">
            <a:avLst/>
          </a:prstGeom>
        </p:spPr>
      </p:pic>
      <p:sp>
        <p:nvSpPr>
          <p:cNvPr id="7" name="Shape 227">
            <a:extLst>
              <a:ext uri="{FF2B5EF4-FFF2-40B4-BE49-F238E27FC236}">
                <a16:creationId xmlns:a16="http://schemas.microsoft.com/office/drawing/2014/main" id="{DBB4BCD3-0557-412E-AAC7-0FEBB9427362}"/>
              </a:ext>
            </a:extLst>
          </p:cNvPr>
          <p:cNvSpPr/>
          <p:nvPr/>
        </p:nvSpPr>
        <p:spPr>
          <a:xfrm>
            <a:off x="3269293" y="323432"/>
            <a:ext cx="5653414" cy="611151"/>
          </a:xfrm>
          <a:prstGeom prst="rect">
            <a:avLst/>
          </a:prstGeom>
          <a:solidFill>
            <a:srgbClr val="3B409B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 typeface="Arial"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ישראלים ב-דמוקרטיה</a:t>
            </a:r>
            <a:endParaRPr kumimoji="0" lang="iw-IL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CC93270C-3DB6-4A54-8C31-9A21051E3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455" y="1178222"/>
            <a:ext cx="2656298" cy="2460783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2ED4998-18A1-4001-AF71-AC91EBB73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7455" y="3639005"/>
            <a:ext cx="2656298" cy="246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54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884F742B-B520-4392-A1D9-66F8594C8551}"/>
              </a:ext>
            </a:extLst>
          </p:cNvPr>
          <p:cNvSpPr/>
          <p:nvPr/>
        </p:nvSpPr>
        <p:spPr>
          <a:xfrm>
            <a:off x="2293856" y="2133991"/>
            <a:ext cx="7604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69850" algn="ctr">
              <a:buClr>
                <a:prstClr val="white"/>
              </a:buClr>
              <a:buSzPts val="1100"/>
              <a:defRPr/>
            </a:pP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למה זה </a:t>
            </a:r>
            <a:r>
              <a:rPr lang="he-IL" sz="7200" b="1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קורה</a:t>
            </a: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?</a:t>
            </a:r>
            <a:endParaRPr lang="iw-IL" sz="7200" b="1" dirty="0">
              <a:solidFill>
                <a:srgbClr val="3B409B"/>
              </a:solidFill>
              <a:latin typeface="Fb Tolia" panose="02020503050405020304" pitchFamily="18" charset="-79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4791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227">
            <a:extLst>
              <a:ext uri="{FF2B5EF4-FFF2-40B4-BE49-F238E27FC236}">
                <a16:creationId xmlns:a16="http://schemas.microsoft.com/office/drawing/2014/main" id="{2C471D99-3360-4F39-BC4F-25006AD93495}"/>
              </a:ext>
            </a:extLst>
          </p:cNvPr>
          <p:cNvSpPr/>
          <p:nvPr/>
        </p:nvSpPr>
        <p:spPr>
          <a:xfrm>
            <a:off x="3570515" y="271432"/>
            <a:ext cx="5050970" cy="690866"/>
          </a:xfrm>
          <a:prstGeom prst="rect">
            <a:avLst/>
          </a:prstGeom>
          <a:solidFill>
            <a:schemeClr val="bg1"/>
          </a:solidFill>
          <a:ln>
            <a:solidFill>
              <a:srgbClr val="004E8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6985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ts val="1100"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 dirty="0">
                <a:ln>
                  <a:noFill/>
                </a:ln>
                <a:solidFill>
                  <a:srgbClr val="3B409B"/>
                </a:solidFill>
                <a:effectLst/>
                <a:uLnTx/>
                <a:uFillTx/>
                <a:latin typeface="Fb Tolia" panose="02020503050405020304" pitchFamily="18" charset="-79"/>
                <a:ea typeface="+mn-ea"/>
                <a:cs typeface="Fb Tolia" panose="02020503050405020304" pitchFamily="18" charset="-79"/>
                <a:sym typeface="Arial"/>
              </a:rPr>
              <a:t>תמריצי נבחרי הציבור</a:t>
            </a:r>
            <a:endParaRPr kumimoji="0" lang="iw-IL" sz="4400" b="1" i="0" u="none" strike="noStrike" kern="1200" cap="none" spc="0" normalizeH="0" baseline="0" noProof="0" dirty="0">
              <a:ln>
                <a:noFill/>
              </a:ln>
              <a:solidFill>
                <a:srgbClr val="3B409B"/>
              </a:solidFill>
              <a:effectLst/>
              <a:uLnTx/>
              <a:uFillTx/>
              <a:latin typeface="Fb Tolia" panose="02020503050405020304" pitchFamily="18" charset="-79"/>
              <a:ea typeface="+mn-ea"/>
              <a:cs typeface="Fb Tolia" panose="02020503050405020304" pitchFamily="18" charset="-79"/>
              <a:sym typeface="Arial"/>
            </a:endParaRPr>
          </a:p>
        </p:txBody>
      </p:sp>
      <p:pic>
        <p:nvPicPr>
          <p:cNvPr id="7172" name="Picture 4" descr="×ª××¦××ª ×ª××× × ×¢×××¨ ××× ×¡×ª ×20">
            <a:extLst>
              <a:ext uri="{FF2B5EF4-FFF2-40B4-BE49-F238E27FC236}">
                <a16:creationId xmlns:a16="http://schemas.microsoft.com/office/drawing/2014/main" id="{632DA0AB-C131-49D4-B111-3129B97E4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922" y="1647145"/>
            <a:ext cx="6196153" cy="412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866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>
            <a:extLst>
              <a:ext uri="{FF2B5EF4-FFF2-40B4-BE49-F238E27FC236}">
                <a16:creationId xmlns:a16="http://schemas.microsoft.com/office/drawing/2014/main" id="{884F742B-B520-4392-A1D9-66F8594C8551}"/>
              </a:ext>
            </a:extLst>
          </p:cNvPr>
          <p:cNvSpPr/>
          <p:nvPr/>
        </p:nvSpPr>
        <p:spPr>
          <a:xfrm>
            <a:off x="2293856" y="2133991"/>
            <a:ext cx="76042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69850" algn="ctr">
              <a:buClr>
                <a:prstClr val="white"/>
              </a:buClr>
              <a:buSzPts val="1100"/>
              <a:defRPr/>
            </a:pP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מי </a:t>
            </a:r>
            <a:r>
              <a:rPr lang="he-IL" sz="7200" b="1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בוחר</a:t>
            </a:r>
            <a:r>
              <a:rPr lang="he-IL" sz="7200" dirty="0">
                <a:solidFill>
                  <a:srgbClr val="3B409B"/>
                </a:solidFill>
                <a:latin typeface="Fb Tolia" panose="02020503050405020304" pitchFamily="18" charset="-79"/>
                <a:cs typeface="Fb Tolia" panose="02020503050405020304" pitchFamily="18" charset="-79"/>
                <a:sym typeface="Arial"/>
              </a:rPr>
              <a:t> את נבחרי הציבור?</a:t>
            </a:r>
            <a:endParaRPr lang="iw-IL" sz="7200" b="1" dirty="0">
              <a:solidFill>
                <a:srgbClr val="3B409B"/>
              </a:solidFill>
              <a:latin typeface="Fb Tolia" panose="02020503050405020304" pitchFamily="18" charset="-79"/>
              <a:cs typeface="Fb Tolia" panose="02020503050405020304" pitchFamily="18" charset="-79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1424047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1557</Words>
  <Application>Microsoft Office PowerPoint</Application>
  <PresentationFormat>מסך רחב</PresentationFormat>
  <Paragraphs>351</Paragraphs>
  <Slides>48</Slides>
  <Notes>27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4</vt:i4>
      </vt:variant>
      <vt:variant>
        <vt:lpstr>כותרות שקופיות</vt:lpstr>
      </vt:variant>
      <vt:variant>
        <vt:i4>48</vt:i4>
      </vt:variant>
    </vt:vector>
  </HeadingPairs>
  <TitlesOfParts>
    <vt:vector size="62" baseType="lpstr">
      <vt:lpstr>Agency FB</vt:lpstr>
      <vt:lpstr>Alef</vt:lpstr>
      <vt:lpstr>Arial</vt:lpstr>
      <vt:lpstr>Calibri</vt:lpstr>
      <vt:lpstr>Calibri Light</vt:lpstr>
      <vt:lpstr>Fb Elitism</vt:lpstr>
      <vt:lpstr>Fb Tolia</vt:lpstr>
      <vt:lpstr>Fb Tolia Black</vt:lpstr>
      <vt:lpstr>Gisha</vt:lpstr>
      <vt:lpstr>Times New Roman</vt:lpstr>
      <vt:lpstr>ערכת נושא Office</vt:lpstr>
      <vt:lpstr>1_ערכת נושא Office</vt:lpstr>
      <vt:lpstr>2_ערכת נושא Office</vt:lpstr>
      <vt:lpstr>3_ערכת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Max Benezra</dc:creator>
  <cp:lastModifiedBy>Max Benezra</cp:lastModifiedBy>
  <cp:revision>11</cp:revision>
  <dcterms:created xsi:type="dcterms:W3CDTF">2018-08-08T10:32:14Z</dcterms:created>
  <dcterms:modified xsi:type="dcterms:W3CDTF">2018-08-08T14:20:32Z</dcterms:modified>
</cp:coreProperties>
</file>