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5" r:id="rId3"/>
    <p:sldId id="258" r:id="rId4"/>
    <p:sldId id="271" r:id="rId5"/>
    <p:sldId id="272" r:id="rId6"/>
    <p:sldId id="270" r:id="rId7"/>
    <p:sldId id="268" r:id="rId8"/>
    <p:sldId id="269" r:id="rId9"/>
    <p:sldId id="273" r:id="rId10"/>
    <p:sldId id="274" r:id="rId11"/>
    <p:sldId id="275" r:id="rId12"/>
    <p:sldId id="276" r:id="rId13"/>
  </p:sldIdLst>
  <p:sldSz cx="13004800" cy="9753600"/>
  <p:notesSz cx="13004800" cy="97536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ews_75" panose="020B0604020202020204" charset="-79"/>
      <p:regular r:id="rId18"/>
    </p:embeddedFont>
    <p:embeddedFont>
      <p:font typeface="Open Sans Hebrew" panose="020B0604020202020204" charset="-79"/>
      <p:regular r:id="rId19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E6DC"/>
    <a:srgbClr val="2C1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360" y="5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4925"/>
              </a:lnSpc>
            </a:pPr>
            <a:r>
              <a:rPr spc="305" dirty="0"/>
              <a:t>#</a:t>
            </a:r>
            <a:fld id="{81D60167-4931-47E6-BA6A-407CBD079E47}" type="slidenum">
              <a:rPr spc="305" dirty="0"/>
              <a:t>‹#›</a:t>
            </a:fld>
            <a:endParaRPr spc="30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50" b="0" i="0">
                <a:solidFill>
                  <a:srgbClr val="2C14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4925"/>
              </a:lnSpc>
            </a:pPr>
            <a:r>
              <a:rPr spc="305" dirty="0"/>
              <a:t>#</a:t>
            </a:r>
            <a:fld id="{81D60167-4931-47E6-BA6A-407CBD079E47}" type="slidenum">
              <a:rPr spc="305" dirty="0"/>
              <a:t>‹#›</a:t>
            </a:fld>
            <a:endParaRPr spc="30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50" b="0" i="0">
                <a:solidFill>
                  <a:srgbClr val="2C14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4925"/>
              </a:lnSpc>
            </a:pPr>
            <a:r>
              <a:rPr spc="305" dirty="0"/>
              <a:t>#</a:t>
            </a:r>
            <a:fld id="{81D60167-4931-47E6-BA6A-407CBD079E47}" type="slidenum">
              <a:rPr spc="305" dirty="0"/>
              <a:t>‹#›</a:t>
            </a:fld>
            <a:endParaRPr spc="30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50" b="0" i="0">
                <a:solidFill>
                  <a:srgbClr val="2C14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4925"/>
              </a:lnSpc>
            </a:pPr>
            <a:r>
              <a:rPr spc="305" dirty="0"/>
              <a:t>#</a:t>
            </a:r>
            <a:fld id="{81D60167-4931-47E6-BA6A-407CBD079E47}" type="slidenum">
              <a:rPr spc="305" dirty="0"/>
              <a:t>‹#›</a:t>
            </a:fld>
            <a:endParaRPr spc="30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5584" y="294563"/>
            <a:ext cx="9851504" cy="9094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397320" y="4264291"/>
            <a:ext cx="5048250" cy="3495675"/>
          </a:xfrm>
          <a:custGeom>
            <a:avLst/>
            <a:gdLst/>
            <a:ahLst/>
            <a:cxnLst/>
            <a:rect l="l" t="t" r="r" b="b"/>
            <a:pathLst>
              <a:path w="5048250" h="3495675">
                <a:moveTo>
                  <a:pt x="5047767" y="3495636"/>
                </a:moveTo>
                <a:lnTo>
                  <a:pt x="0" y="3495636"/>
                </a:lnTo>
                <a:lnTo>
                  <a:pt x="0" y="0"/>
                </a:lnTo>
                <a:lnTo>
                  <a:pt x="5047767" y="0"/>
                </a:lnTo>
                <a:lnTo>
                  <a:pt x="5047767" y="3495636"/>
                </a:lnTo>
                <a:close/>
              </a:path>
            </a:pathLst>
          </a:custGeom>
          <a:solidFill>
            <a:srgbClr val="2C1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4925"/>
              </a:lnSpc>
            </a:pPr>
            <a:r>
              <a:rPr spc="305" dirty="0"/>
              <a:t>#</a:t>
            </a:r>
            <a:fld id="{81D60167-4931-47E6-BA6A-407CBD079E47}" type="slidenum">
              <a:rPr spc="305" dirty="0"/>
              <a:t>‹#›</a:t>
            </a:fld>
            <a:endParaRPr spc="30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5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4925"/>
              </a:lnSpc>
            </a:pPr>
            <a:r>
              <a:rPr spc="305" dirty="0"/>
              <a:t>#</a:t>
            </a:r>
            <a:fld id="{81D60167-4931-47E6-BA6A-407CBD079E47}" type="slidenum">
              <a:rPr spc="305" dirty="0"/>
              <a:t>‹#›</a:t>
            </a:fld>
            <a:endParaRPr spc="305" dirty="0"/>
          </a:p>
        </p:txBody>
      </p:sp>
    </p:spTree>
    <p:extLst>
      <p:ext uri="{BB962C8B-B14F-4D97-AF65-F5344CB8AC3E}">
        <p14:creationId xmlns:p14="http://schemas.microsoft.com/office/powerpoint/2010/main" val="319063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176" y="0"/>
            <a:ext cx="12974955" cy="9736455"/>
          </a:xfrm>
          <a:custGeom>
            <a:avLst/>
            <a:gdLst/>
            <a:ahLst/>
            <a:cxnLst/>
            <a:rect l="l" t="t" r="r" b="b"/>
            <a:pathLst>
              <a:path w="12974955" h="9736455">
                <a:moveTo>
                  <a:pt x="0" y="9735997"/>
                </a:moveTo>
                <a:lnTo>
                  <a:pt x="12974447" y="9735997"/>
                </a:lnTo>
                <a:lnTo>
                  <a:pt x="12974447" y="0"/>
                </a:lnTo>
                <a:lnTo>
                  <a:pt x="0" y="0"/>
                </a:lnTo>
                <a:lnTo>
                  <a:pt x="0" y="9735997"/>
                </a:lnTo>
                <a:close/>
              </a:path>
            </a:pathLst>
          </a:custGeom>
          <a:solidFill>
            <a:srgbClr val="5AE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337721" y="8277783"/>
            <a:ext cx="1651635" cy="710565"/>
          </a:xfrm>
          <a:custGeom>
            <a:avLst/>
            <a:gdLst/>
            <a:ahLst/>
            <a:cxnLst/>
            <a:rect l="l" t="t" r="r" b="b"/>
            <a:pathLst>
              <a:path w="1651634" h="710565">
                <a:moveTo>
                  <a:pt x="0" y="710247"/>
                </a:moveTo>
                <a:lnTo>
                  <a:pt x="1651584" y="710247"/>
                </a:lnTo>
                <a:lnTo>
                  <a:pt x="1651584" y="0"/>
                </a:lnTo>
                <a:lnTo>
                  <a:pt x="0" y="0"/>
                </a:lnTo>
                <a:lnTo>
                  <a:pt x="0" y="710247"/>
                </a:lnTo>
                <a:close/>
              </a:path>
            </a:pathLst>
          </a:custGeom>
          <a:solidFill>
            <a:srgbClr val="2C14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34799" y="1666449"/>
            <a:ext cx="7335200" cy="250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86171" y="8345065"/>
            <a:ext cx="914400" cy="740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4925"/>
              </a:lnSpc>
            </a:pPr>
            <a:r>
              <a:rPr spc="305" dirty="0"/>
              <a:t>#</a:t>
            </a:r>
            <a:fld id="{81D60167-4931-47E6-BA6A-407CBD079E47}" type="slidenum">
              <a:rPr spc="305" dirty="0"/>
              <a:t>‹#›</a:t>
            </a:fld>
            <a:endParaRPr spc="30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wordclouds.com/" TargetMode="External"/><Relationship Id="rId4" Type="http://schemas.openxmlformats.org/officeDocument/2006/relationships/hyperlink" Target="https://reshet.tv/item/yummies/kitchen-nightmares/season-03/episodes/season-03-episode-01-477657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hyperlink" Target="&#1514;&#1511;&#1510;&#1497;&#1489;%20&#1514;&#1513;&#1506;&#1493;%20-&#1488;&#1493;&#1492;&#1491;.xl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337721" y="8277783"/>
            <a:ext cx="1651635" cy="710565"/>
          </a:xfrm>
          <a:custGeom>
            <a:avLst/>
            <a:gdLst/>
            <a:ahLst/>
            <a:cxnLst/>
            <a:rect l="l" t="t" r="r" b="b"/>
            <a:pathLst>
              <a:path w="1651634" h="710565">
                <a:moveTo>
                  <a:pt x="0" y="710247"/>
                </a:moveTo>
                <a:lnTo>
                  <a:pt x="1651584" y="710247"/>
                </a:lnTo>
                <a:lnTo>
                  <a:pt x="1651584" y="0"/>
                </a:lnTo>
                <a:lnTo>
                  <a:pt x="0" y="0"/>
                </a:lnTo>
                <a:lnTo>
                  <a:pt x="0" y="710247"/>
                </a:lnTo>
                <a:close/>
              </a:path>
            </a:pathLst>
          </a:custGeom>
          <a:solidFill>
            <a:srgbClr val="5AE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/>
              <a:t>#</a:t>
            </a:r>
            <a:fld id="{81D60167-4931-47E6-BA6A-407CBD079E47}" type="slidenum">
              <a:rPr spc="305" dirty="0"/>
              <a:t>1</a:t>
            </a:fld>
            <a:endParaRPr spc="305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t="-403" r="1566" b="403"/>
          <a:stretch/>
        </p:blipFill>
        <p:spPr>
          <a:xfrm>
            <a:off x="0" y="0"/>
            <a:ext cx="13135896" cy="975360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8480B0B8-9F96-4609-8A65-29BD83568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4343400"/>
            <a:ext cx="3785724" cy="2710592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C882FE0E-E721-4264-8E9E-2EA9C1DBBD86}"/>
              </a:ext>
            </a:extLst>
          </p:cNvPr>
          <p:cNvSpPr/>
          <p:nvPr/>
        </p:nvSpPr>
        <p:spPr>
          <a:xfrm>
            <a:off x="0" y="0"/>
            <a:ext cx="13151340" cy="9790402"/>
          </a:xfrm>
          <a:prstGeom prst="rect">
            <a:avLst/>
          </a:prstGeom>
          <a:solidFill>
            <a:srgbClr val="2C144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4460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337721" y="8277783"/>
            <a:ext cx="1651635" cy="710565"/>
          </a:xfrm>
          <a:custGeom>
            <a:avLst/>
            <a:gdLst/>
            <a:ahLst/>
            <a:cxnLst/>
            <a:rect l="l" t="t" r="r" b="b"/>
            <a:pathLst>
              <a:path w="1651634" h="710565">
                <a:moveTo>
                  <a:pt x="0" y="710247"/>
                </a:moveTo>
                <a:lnTo>
                  <a:pt x="1651584" y="710247"/>
                </a:lnTo>
                <a:lnTo>
                  <a:pt x="1651584" y="0"/>
                </a:lnTo>
                <a:lnTo>
                  <a:pt x="0" y="0"/>
                </a:lnTo>
                <a:lnTo>
                  <a:pt x="0" y="710247"/>
                </a:lnTo>
                <a:close/>
              </a:path>
            </a:pathLst>
          </a:custGeom>
          <a:solidFill>
            <a:srgbClr val="5AE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xfrm>
            <a:off x="11786170" y="8382000"/>
            <a:ext cx="1203185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10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882FE0E-E721-4264-8E9E-2EA9C1DBBD86}"/>
              </a:ext>
            </a:extLst>
          </p:cNvPr>
          <p:cNvSpPr/>
          <p:nvPr/>
        </p:nvSpPr>
        <p:spPr>
          <a:xfrm>
            <a:off x="330200" y="228600"/>
            <a:ext cx="9906000" cy="92964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5" name="תמונה 94">
            <a:extLst>
              <a:ext uri="{FF2B5EF4-FFF2-40B4-BE49-F238E27FC236}">
                <a16:creationId xmlns:a16="http://schemas.microsoft.com/office/drawing/2014/main" id="{8C828AF0-8574-42A4-B329-8AA4311AC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129305"/>
            <a:ext cx="1596361" cy="1143000"/>
          </a:xfrm>
          <a:prstGeom prst="rect">
            <a:avLst/>
          </a:prstGeom>
        </p:spPr>
      </p:pic>
      <p:sp>
        <p:nvSpPr>
          <p:cNvPr id="97" name="כותרת 42">
            <a:extLst>
              <a:ext uri="{FF2B5EF4-FFF2-40B4-BE49-F238E27FC236}">
                <a16:creationId xmlns:a16="http://schemas.microsoft.com/office/drawing/2014/main" id="{A879DAEB-BF8A-4E9B-B4DD-0B0E8DB6D017}"/>
              </a:ext>
            </a:extLst>
          </p:cNvPr>
          <p:cNvSpPr txBox="1">
            <a:spLocks/>
          </p:cNvSpPr>
          <p:nvPr/>
        </p:nvSpPr>
        <p:spPr>
          <a:xfrm>
            <a:off x="1198210" y="1731280"/>
            <a:ext cx="9906000" cy="162152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66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</a:rPr>
              <a:t>שומרי הסף</a:t>
            </a:r>
          </a:p>
        </p:txBody>
      </p:sp>
      <p:sp>
        <p:nvSpPr>
          <p:cNvPr id="98" name="כותרת 42">
            <a:extLst>
              <a:ext uri="{FF2B5EF4-FFF2-40B4-BE49-F238E27FC236}">
                <a16:creationId xmlns:a16="http://schemas.microsoft.com/office/drawing/2014/main" id="{E3FC33A7-736F-4C5D-9210-F436E6D809D9}"/>
              </a:ext>
            </a:extLst>
          </p:cNvPr>
          <p:cNvSpPr txBox="1">
            <a:spLocks/>
          </p:cNvSpPr>
          <p:nvPr/>
        </p:nvSpPr>
        <p:spPr>
          <a:xfrm>
            <a:off x="1168400" y="2965608"/>
            <a:ext cx="992311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1A85F678-09F1-48D3-9DE2-18BFE4251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11" b="54348"/>
          <a:stretch/>
        </p:blipFill>
        <p:spPr>
          <a:xfrm>
            <a:off x="4838" y="24654"/>
            <a:ext cx="2327124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E02563-CCB3-4B41-9F0A-7764320CCDAE}"/>
              </a:ext>
            </a:extLst>
          </p:cNvPr>
          <p:cNvSpPr txBox="1"/>
          <p:nvPr/>
        </p:nvSpPr>
        <p:spPr>
          <a:xfrm>
            <a:off x="939800" y="3384884"/>
            <a:ext cx="9906000" cy="427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א-ת-ם!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הלנת שכר (הוכחה).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קורס ניהול עמותות.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וועדת ביקורת.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he-IL" sz="280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1946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337721" y="8277783"/>
            <a:ext cx="1651635" cy="710565"/>
          </a:xfrm>
          <a:custGeom>
            <a:avLst/>
            <a:gdLst/>
            <a:ahLst/>
            <a:cxnLst/>
            <a:rect l="l" t="t" r="r" b="b"/>
            <a:pathLst>
              <a:path w="1651634" h="710565">
                <a:moveTo>
                  <a:pt x="0" y="710247"/>
                </a:moveTo>
                <a:lnTo>
                  <a:pt x="1651584" y="710247"/>
                </a:lnTo>
                <a:lnTo>
                  <a:pt x="1651584" y="0"/>
                </a:lnTo>
                <a:lnTo>
                  <a:pt x="0" y="0"/>
                </a:lnTo>
                <a:lnTo>
                  <a:pt x="0" y="710247"/>
                </a:lnTo>
                <a:close/>
              </a:path>
            </a:pathLst>
          </a:custGeom>
          <a:solidFill>
            <a:srgbClr val="5AE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xfrm>
            <a:off x="11786170" y="8382000"/>
            <a:ext cx="1203185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11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882FE0E-E721-4264-8E9E-2EA9C1DBBD86}"/>
              </a:ext>
            </a:extLst>
          </p:cNvPr>
          <p:cNvSpPr/>
          <p:nvPr/>
        </p:nvSpPr>
        <p:spPr>
          <a:xfrm>
            <a:off x="330200" y="228600"/>
            <a:ext cx="9906000" cy="92964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5" name="תמונה 94">
            <a:extLst>
              <a:ext uri="{FF2B5EF4-FFF2-40B4-BE49-F238E27FC236}">
                <a16:creationId xmlns:a16="http://schemas.microsoft.com/office/drawing/2014/main" id="{8C828AF0-8574-42A4-B329-8AA4311AC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129305"/>
            <a:ext cx="1596361" cy="1143000"/>
          </a:xfrm>
          <a:prstGeom prst="rect">
            <a:avLst/>
          </a:prstGeom>
        </p:spPr>
      </p:pic>
      <p:sp>
        <p:nvSpPr>
          <p:cNvPr id="97" name="כותרת 42">
            <a:extLst>
              <a:ext uri="{FF2B5EF4-FFF2-40B4-BE49-F238E27FC236}">
                <a16:creationId xmlns:a16="http://schemas.microsoft.com/office/drawing/2014/main" id="{A879DAEB-BF8A-4E9B-B4DD-0B0E8DB6D017}"/>
              </a:ext>
            </a:extLst>
          </p:cNvPr>
          <p:cNvSpPr txBox="1">
            <a:spLocks/>
          </p:cNvSpPr>
          <p:nvPr/>
        </p:nvSpPr>
        <p:spPr>
          <a:xfrm>
            <a:off x="1198210" y="1731280"/>
            <a:ext cx="9906000" cy="162152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96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</a:rPr>
              <a:t>שדרוג ארגוני</a:t>
            </a:r>
          </a:p>
        </p:txBody>
      </p:sp>
      <p:sp>
        <p:nvSpPr>
          <p:cNvPr id="98" name="כותרת 42">
            <a:extLst>
              <a:ext uri="{FF2B5EF4-FFF2-40B4-BE49-F238E27FC236}">
                <a16:creationId xmlns:a16="http://schemas.microsoft.com/office/drawing/2014/main" id="{E3FC33A7-736F-4C5D-9210-F436E6D809D9}"/>
              </a:ext>
            </a:extLst>
          </p:cNvPr>
          <p:cNvSpPr txBox="1">
            <a:spLocks/>
          </p:cNvSpPr>
          <p:nvPr/>
        </p:nvSpPr>
        <p:spPr>
          <a:xfrm>
            <a:off x="1168400" y="2965608"/>
            <a:ext cx="992311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1A85F678-09F1-48D3-9DE2-18BFE4251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11" b="54348"/>
          <a:stretch/>
        </p:blipFill>
        <p:spPr>
          <a:xfrm>
            <a:off x="4838" y="24654"/>
            <a:ext cx="2327124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E02563-CCB3-4B41-9F0A-7764320CCDAE}"/>
              </a:ext>
            </a:extLst>
          </p:cNvPr>
          <p:cNvSpPr txBox="1"/>
          <p:nvPr/>
        </p:nvSpPr>
        <p:spPr>
          <a:xfrm>
            <a:off x="939800" y="3384884"/>
            <a:ext cx="9906000" cy="427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א-ת-ם!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קורס ניהול עמותות.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קורס ניהול פיננסי.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מפגשים מול רואה החשבון בהתאחדות.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he-IL" sz="280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501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337721" y="8277783"/>
            <a:ext cx="1651635" cy="710565"/>
          </a:xfrm>
          <a:custGeom>
            <a:avLst/>
            <a:gdLst/>
            <a:ahLst/>
            <a:cxnLst/>
            <a:rect l="l" t="t" r="r" b="b"/>
            <a:pathLst>
              <a:path w="1651634" h="710565">
                <a:moveTo>
                  <a:pt x="0" y="710247"/>
                </a:moveTo>
                <a:lnTo>
                  <a:pt x="1651584" y="710247"/>
                </a:lnTo>
                <a:lnTo>
                  <a:pt x="1651584" y="0"/>
                </a:lnTo>
                <a:lnTo>
                  <a:pt x="0" y="0"/>
                </a:lnTo>
                <a:lnTo>
                  <a:pt x="0" y="710247"/>
                </a:lnTo>
                <a:close/>
              </a:path>
            </a:pathLst>
          </a:custGeom>
          <a:solidFill>
            <a:srgbClr val="5AE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xfrm>
            <a:off x="11786170" y="8382000"/>
            <a:ext cx="1203185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12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882FE0E-E721-4264-8E9E-2EA9C1DBBD86}"/>
              </a:ext>
            </a:extLst>
          </p:cNvPr>
          <p:cNvSpPr/>
          <p:nvPr/>
        </p:nvSpPr>
        <p:spPr>
          <a:xfrm>
            <a:off x="330200" y="228600"/>
            <a:ext cx="9906000" cy="92964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5" name="תמונה 94">
            <a:extLst>
              <a:ext uri="{FF2B5EF4-FFF2-40B4-BE49-F238E27FC236}">
                <a16:creationId xmlns:a16="http://schemas.microsoft.com/office/drawing/2014/main" id="{8C828AF0-8574-42A4-B329-8AA4311AC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129305"/>
            <a:ext cx="1596361" cy="1143000"/>
          </a:xfrm>
          <a:prstGeom prst="rect">
            <a:avLst/>
          </a:prstGeom>
        </p:spPr>
      </p:pic>
      <p:sp>
        <p:nvSpPr>
          <p:cNvPr id="98" name="כותרת 42">
            <a:extLst>
              <a:ext uri="{FF2B5EF4-FFF2-40B4-BE49-F238E27FC236}">
                <a16:creationId xmlns:a16="http://schemas.microsoft.com/office/drawing/2014/main" id="{E3FC33A7-736F-4C5D-9210-F436E6D809D9}"/>
              </a:ext>
            </a:extLst>
          </p:cNvPr>
          <p:cNvSpPr txBox="1">
            <a:spLocks/>
          </p:cNvSpPr>
          <p:nvPr/>
        </p:nvSpPr>
        <p:spPr>
          <a:xfrm>
            <a:off x="1168400" y="2965608"/>
            <a:ext cx="992311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1A85F678-09F1-48D3-9DE2-18BFE4251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11" b="54348"/>
          <a:stretch/>
        </p:blipFill>
        <p:spPr>
          <a:xfrm>
            <a:off x="4838" y="24654"/>
            <a:ext cx="2327124" cy="1981200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9A52B274-8D70-46AA-BF90-A251C90CE2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3" t="14583" r="23438" b="14584"/>
          <a:stretch/>
        </p:blipFill>
        <p:spPr>
          <a:xfrm>
            <a:off x="2463800" y="567861"/>
            <a:ext cx="8318698" cy="82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12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76400"/>
            <a:ext cx="13131800" cy="167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8800" dirty="0">
                <a:latin typeface="News_75" panose="00000500000000000000" pitchFamily="50" charset="-79"/>
                <a:cs typeface="News_75" panose="00000500000000000000" pitchFamily="50" charset="-79"/>
              </a:rPr>
              <a:t>בנייה וניהול תקציב</a:t>
            </a:r>
            <a:endParaRPr lang="en-US" sz="8800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6130" y="3777918"/>
            <a:ext cx="7551270" cy="2906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מה אומר לנו הביטוי 'תקציב'?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e-IL" sz="3200" b="1" dirty="0">
                <a:latin typeface="Open Sans Hebrew" panose="00000500000000000000" pitchFamily="2" charset="-79"/>
                <a:cs typeface="Open Sans Hebrew" panose="00000500000000000000" pitchFamily="2" charset="-79"/>
              </a:rPr>
              <a:t>למה צריך תקציב?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he-IL" sz="3200" b="1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pic>
        <p:nvPicPr>
          <p:cNvPr id="7" name="תמונה 95">
            <a:extLst>
              <a:ext uri="{FF2B5EF4-FFF2-40B4-BE49-F238E27FC236}">
                <a16:creationId xmlns:a16="http://schemas.microsoft.com/office/drawing/2014/main" id="{18FB4759-94A8-4188-B1C5-47F1DE3E5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8003449"/>
            <a:ext cx="1489936" cy="1066800"/>
          </a:xfrm>
          <a:prstGeom prst="rect">
            <a:avLst/>
          </a:prstGeom>
        </p:spPr>
      </p:pic>
      <p:sp>
        <p:nvSpPr>
          <p:cNvPr id="8" name="object 4"/>
          <p:cNvSpPr/>
          <p:nvPr/>
        </p:nvSpPr>
        <p:spPr>
          <a:xfrm>
            <a:off x="11337721" y="8277783"/>
            <a:ext cx="1651635" cy="710565"/>
          </a:xfrm>
          <a:custGeom>
            <a:avLst/>
            <a:gdLst/>
            <a:ahLst/>
            <a:cxnLst/>
            <a:rect l="l" t="t" r="r" b="b"/>
            <a:pathLst>
              <a:path w="1651634" h="710565">
                <a:moveTo>
                  <a:pt x="0" y="710247"/>
                </a:moveTo>
                <a:lnTo>
                  <a:pt x="1651584" y="710247"/>
                </a:lnTo>
                <a:lnTo>
                  <a:pt x="1651584" y="0"/>
                </a:lnTo>
                <a:lnTo>
                  <a:pt x="0" y="0"/>
                </a:lnTo>
                <a:lnTo>
                  <a:pt x="0" y="710247"/>
                </a:lnTo>
                <a:close/>
              </a:path>
            </a:pathLst>
          </a:custGeom>
          <a:solidFill>
            <a:srgbClr val="5AE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4"/>
          <p:cNvSpPr txBox="1">
            <a:spLocks noGrp="1"/>
          </p:cNvSpPr>
          <p:nvPr>
            <p:ph type="sldNum" sz="quarter" idx="7"/>
          </p:nvPr>
        </p:nvSpPr>
        <p:spPr>
          <a:xfrm>
            <a:off x="11786171" y="8394539"/>
            <a:ext cx="914400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2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959CC2-0E26-4F02-8420-0038A60B4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3999942"/>
            <a:ext cx="5782233" cy="5782233"/>
          </a:xfrm>
          <a:prstGeom prst="rect">
            <a:avLst/>
          </a:prstGeom>
        </p:spPr>
      </p:pic>
      <p:sp>
        <p:nvSpPr>
          <p:cNvPr id="11" name="כותרת 42">
            <a:extLst>
              <a:ext uri="{FF2B5EF4-FFF2-40B4-BE49-F238E27FC236}">
                <a16:creationId xmlns:a16="http://schemas.microsoft.com/office/drawing/2014/main" id="{BBCCCE64-D372-42BF-B5E7-95A03B416D03}"/>
              </a:ext>
            </a:extLst>
          </p:cNvPr>
          <p:cNvSpPr txBox="1">
            <a:spLocks/>
          </p:cNvSpPr>
          <p:nvPr/>
        </p:nvSpPr>
        <p:spPr>
          <a:xfrm>
            <a:off x="4427816" y="7017611"/>
            <a:ext cx="10657791" cy="1524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66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  <a:hlinkClick r:id="rId4"/>
              </a:rPr>
              <a:t>סרטון</a:t>
            </a:r>
            <a:endParaRPr lang="he-IL" sz="6600" kern="0" dirty="0">
              <a:solidFill>
                <a:srgbClr val="5AE6DC"/>
              </a:solidFill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12" name="כותרת 42">
            <a:extLst>
              <a:ext uri="{FF2B5EF4-FFF2-40B4-BE49-F238E27FC236}">
                <a16:creationId xmlns:a16="http://schemas.microsoft.com/office/drawing/2014/main" id="{07D9454C-A182-491E-998F-FCA7420CA3F6}"/>
              </a:ext>
            </a:extLst>
          </p:cNvPr>
          <p:cNvSpPr txBox="1">
            <a:spLocks/>
          </p:cNvSpPr>
          <p:nvPr/>
        </p:nvSpPr>
        <p:spPr>
          <a:xfrm>
            <a:off x="4424641" y="5895305"/>
            <a:ext cx="10657791" cy="1524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66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  <a:hlinkClick r:id="rId5"/>
              </a:rPr>
              <a:t>ענן מילים</a:t>
            </a:r>
            <a:endParaRPr lang="he-IL" sz="6600" kern="0" dirty="0">
              <a:solidFill>
                <a:srgbClr val="5AE6DC"/>
              </a:solidFill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520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337721" y="8277783"/>
            <a:ext cx="1651635" cy="710565"/>
          </a:xfrm>
          <a:custGeom>
            <a:avLst/>
            <a:gdLst/>
            <a:ahLst/>
            <a:cxnLst/>
            <a:rect l="l" t="t" r="r" b="b"/>
            <a:pathLst>
              <a:path w="1651634" h="710565">
                <a:moveTo>
                  <a:pt x="0" y="710247"/>
                </a:moveTo>
                <a:lnTo>
                  <a:pt x="1651584" y="710247"/>
                </a:lnTo>
                <a:lnTo>
                  <a:pt x="1651584" y="0"/>
                </a:lnTo>
                <a:lnTo>
                  <a:pt x="0" y="0"/>
                </a:lnTo>
                <a:lnTo>
                  <a:pt x="0" y="710247"/>
                </a:lnTo>
                <a:close/>
              </a:path>
            </a:pathLst>
          </a:custGeom>
          <a:solidFill>
            <a:srgbClr val="5AE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xfrm>
            <a:off x="11786171" y="8382000"/>
            <a:ext cx="914400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3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882FE0E-E721-4264-8E9E-2EA9C1DBBD86}"/>
              </a:ext>
            </a:extLst>
          </p:cNvPr>
          <p:cNvSpPr/>
          <p:nvPr/>
        </p:nvSpPr>
        <p:spPr>
          <a:xfrm>
            <a:off x="330200" y="228600"/>
            <a:ext cx="9906000" cy="92964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5" name="תמונה 94">
            <a:extLst>
              <a:ext uri="{FF2B5EF4-FFF2-40B4-BE49-F238E27FC236}">
                <a16:creationId xmlns:a16="http://schemas.microsoft.com/office/drawing/2014/main" id="{8C828AF0-8574-42A4-B329-8AA4311AC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129305"/>
            <a:ext cx="1596361" cy="1143000"/>
          </a:xfrm>
          <a:prstGeom prst="rect">
            <a:avLst/>
          </a:prstGeom>
        </p:spPr>
      </p:pic>
      <p:sp>
        <p:nvSpPr>
          <p:cNvPr id="97" name="כותרת 42">
            <a:extLst>
              <a:ext uri="{FF2B5EF4-FFF2-40B4-BE49-F238E27FC236}">
                <a16:creationId xmlns:a16="http://schemas.microsoft.com/office/drawing/2014/main" id="{A879DAEB-BF8A-4E9B-B4DD-0B0E8DB6D017}"/>
              </a:ext>
            </a:extLst>
          </p:cNvPr>
          <p:cNvSpPr txBox="1">
            <a:spLocks/>
          </p:cNvSpPr>
          <p:nvPr/>
        </p:nvSpPr>
        <p:spPr>
          <a:xfrm>
            <a:off x="1198210" y="1731280"/>
            <a:ext cx="9906000" cy="162152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96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</a:rPr>
              <a:t> </a:t>
            </a:r>
            <a:r>
              <a:rPr lang="he-IL" sz="66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</a:rPr>
              <a:t>מהי מטרת התקציב?</a:t>
            </a:r>
          </a:p>
        </p:txBody>
      </p:sp>
      <p:sp>
        <p:nvSpPr>
          <p:cNvPr id="98" name="כותרת 42">
            <a:extLst>
              <a:ext uri="{FF2B5EF4-FFF2-40B4-BE49-F238E27FC236}">
                <a16:creationId xmlns:a16="http://schemas.microsoft.com/office/drawing/2014/main" id="{E3FC33A7-736F-4C5D-9210-F436E6D809D9}"/>
              </a:ext>
            </a:extLst>
          </p:cNvPr>
          <p:cNvSpPr txBox="1">
            <a:spLocks/>
          </p:cNvSpPr>
          <p:nvPr/>
        </p:nvSpPr>
        <p:spPr>
          <a:xfrm>
            <a:off x="1168400" y="2965608"/>
            <a:ext cx="992311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1A85F678-09F1-48D3-9DE2-18BFE4251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11" b="54348"/>
          <a:stretch/>
        </p:blipFill>
        <p:spPr>
          <a:xfrm>
            <a:off x="4838" y="24654"/>
            <a:ext cx="2327124" cy="198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D61DFA-B072-4031-BB5A-63503005A4F2}"/>
              </a:ext>
            </a:extLst>
          </p:cNvPr>
          <p:cNvSpPr txBox="1"/>
          <p:nvPr/>
        </p:nvSpPr>
        <p:spPr>
          <a:xfrm>
            <a:off x="939800" y="3384884"/>
            <a:ext cx="9906000" cy="1693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כלי חיזוי ותכנון כלכלי לטווחי זמן שונים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מעקב ובקרה והסקת מסקנות</a:t>
            </a:r>
            <a:endParaRPr lang="he-IL" sz="280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sp>
        <p:nvSpPr>
          <p:cNvPr id="14" name="כותרת 42">
            <a:extLst>
              <a:ext uri="{FF2B5EF4-FFF2-40B4-BE49-F238E27FC236}">
                <a16:creationId xmlns:a16="http://schemas.microsoft.com/office/drawing/2014/main" id="{CBAE0473-B39E-45AA-B3AF-725AD765C723}"/>
              </a:ext>
            </a:extLst>
          </p:cNvPr>
          <p:cNvSpPr txBox="1">
            <a:spLocks/>
          </p:cNvSpPr>
          <p:nvPr/>
        </p:nvSpPr>
        <p:spPr>
          <a:xfrm>
            <a:off x="-660400" y="5312680"/>
            <a:ext cx="11536010" cy="162152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66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</a:rPr>
              <a:t>מדוע לתכנן מראש?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4F9038-E3A6-4C80-ABB5-D4BE3C607C46}"/>
              </a:ext>
            </a:extLst>
          </p:cNvPr>
          <p:cNvSpPr txBox="1"/>
          <p:nvPr/>
        </p:nvSpPr>
        <p:spPr>
          <a:xfrm>
            <a:off x="939800" y="6155444"/>
            <a:ext cx="9906000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מטרות ויעדים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ניהול תקין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כלי להערכה</a:t>
            </a:r>
            <a:endParaRPr lang="he-IL" sz="280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619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337721" y="8277783"/>
            <a:ext cx="1651635" cy="710565"/>
          </a:xfrm>
          <a:custGeom>
            <a:avLst/>
            <a:gdLst/>
            <a:ahLst/>
            <a:cxnLst/>
            <a:rect l="l" t="t" r="r" b="b"/>
            <a:pathLst>
              <a:path w="1651634" h="710565">
                <a:moveTo>
                  <a:pt x="0" y="710247"/>
                </a:moveTo>
                <a:lnTo>
                  <a:pt x="1651584" y="710247"/>
                </a:lnTo>
                <a:lnTo>
                  <a:pt x="1651584" y="0"/>
                </a:lnTo>
                <a:lnTo>
                  <a:pt x="0" y="0"/>
                </a:lnTo>
                <a:lnTo>
                  <a:pt x="0" y="710247"/>
                </a:lnTo>
                <a:close/>
              </a:path>
            </a:pathLst>
          </a:custGeom>
          <a:solidFill>
            <a:srgbClr val="5AE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xfrm>
            <a:off x="11786171" y="8382000"/>
            <a:ext cx="914400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4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882FE0E-E721-4264-8E9E-2EA9C1DBBD86}"/>
              </a:ext>
            </a:extLst>
          </p:cNvPr>
          <p:cNvSpPr/>
          <p:nvPr/>
        </p:nvSpPr>
        <p:spPr>
          <a:xfrm>
            <a:off x="330200" y="228600"/>
            <a:ext cx="9906000" cy="92964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5" name="תמונה 94">
            <a:extLst>
              <a:ext uri="{FF2B5EF4-FFF2-40B4-BE49-F238E27FC236}">
                <a16:creationId xmlns:a16="http://schemas.microsoft.com/office/drawing/2014/main" id="{8C828AF0-8574-42A4-B329-8AA4311AC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129305"/>
            <a:ext cx="1596361" cy="1143000"/>
          </a:xfrm>
          <a:prstGeom prst="rect">
            <a:avLst/>
          </a:prstGeom>
        </p:spPr>
      </p:pic>
      <p:sp>
        <p:nvSpPr>
          <p:cNvPr id="97" name="כותרת 42">
            <a:extLst>
              <a:ext uri="{FF2B5EF4-FFF2-40B4-BE49-F238E27FC236}">
                <a16:creationId xmlns:a16="http://schemas.microsoft.com/office/drawing/2014/main" id="{A879DAEB-BF8A-4E9B-B4DD-0B0E8DB6D017}"/>
              </a:ext>
            </a:extLst>
          </p:cNvPr>
          <p:cNvSpPr txBox="1">
            <a:spLocks/>
          </p:cNvSpPr>
          <p:nvPr/>
        </p:nvSpPr>
        <p:spPr>
          <a:xfrm>
            <a:off x="1198210" y="1731280"/>
            <a:ext cx="9906000" cy="162152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66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</a:rPr>
              <a:t>מהם הסיכונים בתכנון מראש? </a:t>
            </a:r>
          </a:p>
        </p:txBody>
      </p:sp>
      <p:sp>
        <p:nvSpPr>
          <p:cNvPr id="98" name="כותרת 42">
            <a:extLst>
              <a:ext uri="{FF2B5EF4-FFF2-40B4-BE49-F238E27FC236}">
                <a16:creationId xmlns:a16="http://schemas.microsoft.com/office/drawing/2014/main" id="{E3FC33A7-736F-4C5D-9210-F436E6D809D9}"/>
              </a:ext>
            </a:extLst>
          </p:cNvPr>
          <p:cNvSpPr txBox="1">
            <a:spLocks/>
          </p:cNvSpPr>
          <p:nvPr/>
        </p:nvSpPr>
        <p:spPr>
          <a:xfrm>
            <a:off x="1168400" y="2965608"/>
            <a:ext cx="992311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1A85F678-09F1-48D3-9DE2-18BFE4251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11" b="54348"/>
          <a:stretch/>
        </p:blipFill>
        <p:spPr>
          <a:xfrm>
            <a:off x="4838" y="24654"/>
            <a:ext cx="2327124" cy="198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D61DFA-B072-4031-BB5A-63503005A4F2}"/>
              </a:ext>
            </a:extLst>
          </p:cNvPr>
          <p:cNvSpPr txBox="1"/>
          <p:nvPr/>
        </p:nvSpPr>
        <p:spPr>
          <a:xfrm>
            <a:off x="939800" y="3384884"/>
            <a:ext cx="9906000" cy="341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התקציב עלול להפוך למטרה ולא לאמצעי.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לא בהכרח נתוני עבר משקפים את העתיד.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לעתים ניתוח אירועים בעבר לא התקיימו באופן מקצועי ולכן בעלי השלכות</a:t>
            </a:r>
            <a:endParaRPr lang="he-IL" sz="280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0135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337721" y="8277783"/>
            <a:ext cx="1651635" cy="710565"/>
          </a:xfrm>
          <a:custGeom>
            <a:avLst/>
            <a:gdLst/>
            <a:ahLst/>
            <a:cxnLst/>
            <a:rect l="l" t="t" r="r" b="b"/>
            <a:pathLst>
              <a:path w="1651634" h="710565">
                <a:moveTo>
                  <a:pt x="0" y="710247"/>
                </a:moveTo>
                <a:lnTo>
                  <a:pt x="1651584" y="710247"/>
                </a:lnTo>
                <a:lnTo>
                  <a:pt x="1651584" y="0"/>
                </a:lnTo>
                <a:lnTo>
                  <a:pt x="0" y="0"/>
                </a:lnTo>
                <a:lnTo>
                  <a:pt x="0" y="710247"/>
                </a:lnTo>
                <a:close/>
              </a:path>
            </a:pathLst>
          </a:custGeom>
          <a:solidFill>
            <a:srgbClr val="5AE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xfrm>
            <a:off x="11786171" y="8382000"/>
            <a:ext cx="914400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5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882FE0E-E721-4264-8E9E-2EA9C1DBBD86}"/>
              </a:ext>
            </a:extLst>
          </p:cNvPr>
          <p:cNvSpPr/>
          <p:nvPr/>
        </p:nvSpPr>
        <p:spPr>
          <a:xfrm>
            <a:off x="330200" y="228600"/>
            <a:ext cx="9906000" cy="92964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5" name="תמונה 94">
            <a:extLst>
              <a:ext uri="{FF2B5EF4-FFF2-40B4-BE49-F238E27FC236}">
                <a16:creationId xmlns:a16="http://schemas.microsoft.com/office/drawing/2014/main" id="{8C828AF0-8574-42A4-B329-8AA4311AC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129305"/>
            <a:ext cx="1596361" cy="1143000"/>
          </a:xfrm>
          <a:prstGeom prst="rect">
            <a:avLst/>
          </a:prstGeom>
        </p:spPr>
      </p:pic>
      <p:sp>
        <p:nvSpPr>
          <p:cNvPr id="97" name="כותרת 42">
            <a:extLst>
              <a:ext uri="{FF2B5EF4-FFF2-40B4-BE49-F238E27FC236}">
                <a16:creationId xmlns:a16="http://schemas.microsoft.com/office/drawing/2014/main" id="{A879DAEB-BF8A-4E9B-B4DD-0B0E8DB6D017}"/>
              </a:ext>
            </a:extLst>
          </p:cNvPr>
          <p:cNvSpPr txBox="1">
            <a:spLocks/>
          </p:cNvSpPr>
          <p:nvPr/>
        </p:nvSpPr>
        <p:spPr>
          <a:xfrm>
            <a:off x="1198210" y="1731280"/>
            <a:ext cx="9906000" cy="162152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66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</a:rPr>
              <a:t>סוגי תקציבים</a:t>
            </a:r>
          </a:p>
        </p:txBody>
      </p:sp>
      <p:sp>
        <p:nvSpPr>
          <p:cNvPr id="98" name="כותרת 42">
            <a:extLst>
              <a:ext uri="{FF2B5EF4-FFF2-40B4-BE49-F238E27FC236}">
                <a16:creationId xmlns:a16="http://schemas.microsoft.com/office/drawing/2014/main" id="{E3FC33A7-736F-4C5D-9210-F436E6D809D9}"/>
              </a:ext>
            </a:extLst>
          </p:cNvPr>
          <p:cNvSpPr txBox="1">
            <a:spLocks/>
          </p:cNvSpPr>
          <p:nvPr/>
        </p:nvSpPr>
        <p:spPr>
          <a:xfrm>
            <a:off x="1168400" y="2965608"/>
            <a:ext cx="992311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1A85F678-09F1-48D3-9DE2-18BFE4251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11" b="54348"/>
          <a:stretch/>
        </p:blipFill>
        <p:spPr>
          <a:xfrm>
            <a:off x="4838" y="24654"/>
            <a:ext cx="2327124" cy="198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D61DFA-B072-4031-BB5A-63503005A4F2}"/>
              </a:ext>
            </a:extLst>
          </p:cNvPr>
          <p:cNvSpPr txBox="1"/>
          <p:nvPr/>
        </p:nvSpPr>
        <p:spPr>
          <a:xfrm>
            <a:off x="939800" y="3384884"/>
            <a:ext cx="9906000" cy="341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תקציב אפס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תקציב קשיח</a:t>
            </a:r>
            <a:r>
              <a:rPr lang="en-US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</a:t>
            </a: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קבוע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תקציב גמיש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תקציב קיצוץ </a:t>
            </a:r>
            <a:r>
              <a:rPr lang="en-US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</a:t>
            </a: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ניפוח</a:t>
            </a:r>
            <a:endParaRPr lang="he-IL" sz="280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204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337721" y="8277783"/>
            <a:ext cx="1651635" cy="710565"/>
          </a:xfrm>
          <a:custGeom>
            <a:avLst/>
            <a:gdLst/>
            <a:ahLst/>
            <a:cxnLst/>
            <a:rect l="l" t="t" r="r" b="b"/>
            <a:pathLst>
              <a:path w="1651634" h="710565">
                <a:moveTo>
                  <a:pt x="0" y="710247"/>
                </a:moveTo>
                <a:lnTo>
                  <a:pt x="1651584" y="710247"/>
                </a:lnTo>
                <a:lnTo>
                  <a:pt x="1651584" y="0"/>
                </a:lnTo>
                <a:lnTo>
                  <a:pt x="0" y="0"/>
                </a:lnTo>
                <a:lnTo>
                  <a:pt x="0" y="710247"/>
                </a:lnTo>
                <a:close/>
              </a:path>
            </a:pathLst>
          </a:custGeom>
          <a:solidFill>
            <a:srgbClr val="5AE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xfrm>
            <a:off x="11786171" y="8382000"/>
            <a:ext cx="914400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6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882FE0E-E721-4264-8E9E-2EA9C1DBBD86}"/>
              </a:ext>
            </a:extLst>
          </p:cNvPr>
          <p:cNvSpPr/>
          <p:nvPr/>
        </p:nvSpPr>
        <p:spPr>
          <a:xfrm>
            <a:off x="330200" y="228600"/>
            <a:ext cx="9906000" cy="92964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5" name="תמונה 94">
            <a:extLst>
              <a:ext uri="{FF2B5EF4-FFF2-40B4-BE49-F238E27FC236}">
                <a16:creationId xmlns:a16="http://schemas.microsoft.com/office/drawing/2014/main" id="{8C828AF0-8574-42A4-B329-8AA4311AC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129305"/>
            <a:ext cx="1596361" cy="1143000"/>
          </a:xfrm>
          <a:prstGeom prst="rect">
            <a:avLst/>
          </a:prstGeom>
        </p:spPr>
      </p:pic>
      <p:sp>
        <p:nvSpPr>
          <p:cNvPr id="97" name="כותרת 42">
            <a:extLst>
              <a:ext uri="{FF2B5EF4-FFF2-40B4-BE49-F238E27FC236}">
                <a16:creationId xmlns:a16="http://schemas.microsoft.com/office/drawing/2014/main" id="{A879DAEB-BF8A-4E9B-B4DD-0B0E8DB6D017}"/>
              </a:ext>
            </a:extLst>
          </p:cNvPr>
          <p:cNvSpPr txBox="1">
            <a:spLocks/>
          </p:cNvSpPr>
          <p:nvPr/>
        </p:nvSpPr>
        <p:spPr>
          <a:xfrm>
            <a:off x="1198210" y="1731280"/>
            <a:ext cx="9906000" cy="162152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96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</a:rPr>
              <a:t> </a:t>
            </a:r>
            <a:r>
              <a:rPr lang="he-IL" sz="66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</a:rPr>
              <a:t>נקודות </a:t>
            </a:r>
            <a:r>
              <a:rPr lang="he-IL" sz="115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</a:rPr>
              <a:t>חשובות </a:t>
            </a:r>
            <a:r>
              <a:rPr lang="he-IL" sz="66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</a:rPr>
              <a:t>לתקציב</a:t>
            </a:r>
          </a:p>
        </p:txBody>
      </p:sp>
      <p:sp>
        <p:nvSpPr>
          <p:cNvPr id="98" name="כותרת 42">
            <a:extLst>
              <a:ext uri="{FF2B5EF4-FFF2-40B4-BE49-F238E27FC236}">
                <a16:creationId xmlns:a16="http://schemas.microsoft.com/office/drawing/2014/main" id="{E3FC33A7-736F-4C5D-9210-F436E6D809D9}"/>
              </a:ext>
            </a:extLst>
          </p:cNvPr>
          <p:cNvSpPr txBox="1">
            <a:spLocks/>
          </p:cNvSpPr>
          <p:nvPr/>
        </p:nvSpPr>
        <p:spPr>
          <a:xfrm>
            <a:off x="1168400" y="2965608"/>
            <a:ext cx="992311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1A85F678-09F1-48D3-9DE2-18BFE4251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11" b="54348"/>
          <a:stretch/>
        </p:blipFill>
        <p:spPr>
          <a:xfrm>
            <a:off x="4838" y="24654"/>
            <a:ext cx="2327124" cy="1981200"/>
          </a:xfrm>
          <a:prstGeom prst="rect">
            <a:avLst/>
          </a:prstGeom>
        </p:spPr>
      </p:pic>
      <p:sp>
        <p:nvSpPr>
          <p:cNvPr id="10" name="כותרת 42">
            <a:extLst>
              <a:ext uri="{FF2B5EF4-FFF2-40B4-BE49-F238E27FC236}">
                <a16:creationId xmlns:a16="http://schemas.microsoft.com/office/drawing/2014/main" id="{A879DAEB-BF8A-4E9B-B4DD-0B0E8DB6D017}"/>
              </a:ext>
            </a:extLst>
          </p:cNvPr>
          <p:cNvSpPr txBox="1">
            <a:spLocks/>
          </p:cNvSpPr>
          <p:nvPr/>
        </p:nvSpPr>
        <p:spPr>
          <a:xfrm>
            <a:off x="1198210" y="7467600"/>
            <a:ext cx="10657791" cy="15240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66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  <a:hlinkClick r:id="rId4" action="ppaction://hlinkfile"/>
              </a:rPr>
              <a:t>תקציב לדוגמא</a:t>
            </a:r>
            <a:endParaRPr lang="he-IL" sz="6600" kern="0" dirty="0">
              <a:solidFill>
                <a:srgbClr val="5AE6DC"/>
              </a:solidFill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C3348108-DC21-48A4-92B7-28FFBF185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074986"/>
              </p:ext>
            </p:extLst>
          </p:nvPr>
        </p:nvGraphicFramePr>
        <p:xfrm>
          <a:off x="303461" y="3957448"/>
          <a:ext cx="11761538" cy="2969516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5880769">
                  <a:extLst>
                    <a:ext uri="{9D8B030D-6E8A-4147-A177-3AD203B41FA5}">
                      <a16:colId xmlns:a16="http://schemas.microsoft.com/office/drawing/2014/main" val="2444142552"/>
                    </a:ext>
                  </a:extLst>
                </a:gridCol>
                <a:gridCol w="5880769">
                  <a:extLst>
                    <a:ext uri="{9D8B030D-6E8A-4147-A177-3AD203B41FA5}">
                      <a16:colId xmlns:a16="http://schemas.microsoft.com/office/drawing/2014/main" val="1299766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he-IL" sz="3200" kern="0" dirty="0">
                          <a:solidFill>
                            <a:srgbClr val="5AE6DC"/>
                          </a:solidFill>
                          <a:latin typeface="Open Sans Hebrew" panose="00000500000000000000" pitchFamily="2" charset="-79"/>
                          <a:cs typeface="Open Sans Hebrew" panose="00000500000000000000" pitchFamily="2" charset="-79"/>
                        </a:rPr>
                        <a:t> מי בונה את התקציב?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he-IL" sz="3200" kern="0" dirty="0">
                          <a:solidFill>
                            <a:srgbClr val="5AE6DC"/>
                          </a:solidFill>
                          <a:latin typeface="Open Sans Hebrew" panose="00000500000000000000" pitchFamily="2" charset="-79"/>
                          <a:cs typeface="Open Sans Hebrew" panose="00000500000000000000" pitchFamily="2" charset="-79"/>
                        </a:rPr>
                        <a:t> הכנסות מול הוצאות</a:t>
                      </a:r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575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he-IL" sz="3200" kern="0" dirty="0">
                          <a:solidFill>
                            <a:srgbClr val="5AE6DC"/>
                          </a:solidFill>
                          <a:latin typeface="Open Sans Hebrew" panose="00000500000000000000" pitchFamily="2" charset="-79"/>
                          <a:cs typeface="Open Sans Hebrew" panose="00000500000000000000" pitchFamily="2" charset="-79"/>
                        </a:rPr>
                        <a:t> עוגנים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he-IL" sz="3200" kern="0" dirty="0">
                          <a:solidFill>
                            <a:srgbClr val="5AE6DC"/>
                          </a:solidFill>
                          <a:latin typeface="Open Sans Hebrew" panose="00000500000000000000" pitchFamily="2" charset="-79"/>
                          <a:cs typeface="Open Sans Hebrew" panose="00000500000000000000" pitchFamily="2" charset="-79"/>
                        </a:rPr>
                        <a:t> מקסימום מול מינימום</a:t>
                      </a:r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53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he-IL" sz="3200" kern="0" dirty="0">
                          <a:solidFill>
                            <a:srgbClr val="5AE6DC"/>
                          </a:solidFill>
                          <a:latin typeface="Open Sans Hebrew" panose="00000500000000000000" pitchFamily="2" charset="-79"/>
                          <a:cs typeface="Open Sans Hebrew" panose="00000500000000000000" pitchFamily="2" charset="-79"/>
                        </a:rPr>
                        <a:t> היחס לשנים הקודמות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he-IL" sz="3200" kern="0" dirty="0">
                          <a:solidFill>
                            <a:srgbClr val="5AE6DC"/>
                          </a:solidFill>
                          <a:latin typeface="Open Sans Hebrew" panose="00000500000000000000" pitchFamily="2" charset="-79"/>
                          <a:cs typeface="Open Sans Hebrew" panose="00000500000000000000" pitchFamily="2" charset="-79"/>
                        </a:rPr>
                        <a:t> גידול</a:t>
                      </a:r>
                      <a:r>
                        <a:rPr lang="en-US" sz="3200" kern="0" dirty="0">
                          <a:solidFill>
                            <a:srgbClr val="5AE6DC"/>
                          </a:solidFill>
                          <a:latin typeface="Open Sans Hebrew" panose="00000500000000000000" pitchFamily="2" charset="-79"/>
                          <a:cs typeface="Open Sans Hebrew" panose="00000500000000000000" pitchFamily="2" charset="-79"/>
                        </a:rPr>
                        <a:t>/</a:t>
                      </a:r>
                      <a:r>
                        <a:rPr lang="he-IL" sz="3200" kern="0" dirty="0">
                          <a:solidFill>
                            <a:srgbClr val="5AE6DC"/>
                          </a:solidFill>
                          <a:latin typeface="Open Sans Hebrew" panose="00000500000000000000" pitchFamily="2" charset="-79"/>
                          <a:cs typeface="Open Sans Hebrew" panose="00000500000000000000" pitchFamily="2" charset="-79"/>
                        </a:rPr>
                        <a:t>ירידה במהלך שנת העבודה</a:t>
                      </a:r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748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he-IL" sz="3200" kern="0" dirty="0">
                          <a:solidFill>
                            <a:srgbClr val="5AE6DC"/>
                          </a:solidFill>
                          <a:latin typeface="Open Sans Hebrew" panose="00000500000000000000" pitchFamily="2" charset="-79"/>
                          <a:cs typeface="Open Sans Hebrew" panose="00000500000000000000" pitchFamily="2" charset="-79"/>
                        </a:rPr>
                        <a:t> עלויות משתנות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he-IL" sz="3200" kern="0" dirty="0">
                          <a:solidFill>
                            <a:srgbClr val="5AE6DC"/>
                          </a:solidFill>
                          <a:latin typeface="Open Sans Hebrew" panose="00000500000000000000" pitchFamily="2" charset="-79"/>
                          <a:cs typeface="Open Sans Hebrew" panose="00000500000000000000" pitchFamily="2" charset="-79"/>
                        </a:rPr>
                        <a:t> הסכמים</a:t>
                      </a:r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308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337721" y="8277783"/>
            <a:ext cx="1651635" cy="710565"/>
          </a:xfrm>
          <a:custGeom>
            <a:avLst/>
            <a:gdLst/>
            <a:ahLst/>
            <a:cxnLst/>
            <a:rect l="l" t="t" r="r" b="b"/>
            <a:pathLst>
              <a:path w="1651634" h="710565">
                <a:moveTo>
                  <a:pt x="0" y="710247"/>
                </a:moveTo>
                <a:lnTo>
                  <a:pt x="1651584" y="710247"/>
                </a:lnTo>
                <a:lnTo>
                  <a:pt x="1651584" y="0"/>
                </a:lnTo>
                <a:lnTo>
                  <a:pt x="0" y="0"/>
                </a:lnTo>
                <a:lnTo>
                  <a:pt x="0" y="710247"/>
                </a:lnTo>
                <a:close/>
              </a:path>
            </a:pathLst>
          </a:custGeom>
          <a:solidFill>
            <a:srgbClr val="5AE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xfrm>
            <a:off x="11786171" y="8382000"/>
            <a:ext cx="914400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7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882FE0E-E721-4264-8E9E-2EA9C1DBBD86}"/>
              </a:ext>
            </a:extLst>
          </p:cNvPr>
          <p:cNvSpPr/>
          <p:nvPr/>
        </p:nvSpPr>
        <p:spPr>
          <a:xfrm>
            <a:off x="330200" y="228600"/>
            <a:ext cx="9906000" cy="92964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5" name="תמונה 94">
            <a:extLst>
              <a:ext uri="{FF2B5EF4-FFF2-40B4-BE49-F238E27FC236}">
                <a16:creationId xmlns:a16="http://schemas.microsoft.com/office/drawing/2014/main" id="{8C828AF0-8574-42A4-B329-8AA4311AC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129305"/>
            <a:ext cx="1596361" cy="1143000"/>
          </a:xfrm>
          <a:prstGeom prst="rect">
            <a:avLst/>
          </a:prstGeom>
        </p:spPr>
      </p:pic>
      <p:sp>
        <p:nvSpPr>
          <p:cNvPr id="97" name="כותרת 42">
            <a:extLst>
              <a:ext uri="{FF2B5EF4-FFF2-40B4-BE49-F238E27FC236}">
                <a16:creationId xmlns:a16="http://schemas.microsoft.com/office/drawing/2014/main" id="{A879DAEB-BF8A-4E9B-B4DD-0B0E8DB6D017}"/>
              </a:ext>
            </a:extLst>
          </p:cNvPr>
          <p:cNvSpPr txBox="1">
            <a:spLocks/>
          </p:cNvSpPr>
          <p:nvPr/>
        </p:nvSpPr>
        <p:spPr>
          <a:xfrm>
            <a:off x="1198210" y="1731280"/>
            <a:ext cx="9906000" cy="162152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96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</a:rPr>
              <a:t> </a:t>
            </a:r>
            <a:r>
              <a:rPr lang="he-IL" sz="66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</a:rPr>
              <a:t>נקודות למחשבה</a:t>
            </a:r>
          </a:p>
        </p:txBody>
      </p:sp>
      <p:sp>
        <p:nvSpPr>
          <p:cNvPr id="98" name="כותרת 42">
            <a:extLst>
              <a:ext uri="{FF2B5EF4-FFF2-40B4-BE49-F238E27FC236}">
                <a16:creationId xmlns:a16="http://schemas.microsoft.com/office/drawing/2014/main" id="{E3FC33A7-736F-4C5D-9210-F436E6D809D9}"/>
              </a:ext>
            </a:extLst>
          </p:cNvPr>
          <p:cNvSpPr txBox="1">
            <a:spLocks/>
          </p:cNvSpPr>
          <p:nvPr/>
        </p:nvSpPr>
        <p:spPr>
          <a:xfrm>
            <a:off x="1168400" y="2965608"/>
            <a:ext cx="992311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1A85F678-09F1-48D3-9DE2-18BFE4251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11" b="54348"/>
          <a:stretch/>
        </p:blipFill>
        <p:spPr>
          <a:xfrm>
            <a:off x="4838" y="24654"/>
            <a:ext cx="2327124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E02563-CCB3-4B41-9F0A-7764320CCDAE}"/>
              </a:ext>
            </a:extLst>
          </p:cNvPr>
          <p:cNvSpPr txBox="1"/>
          <p:nvPr/>
        </p:nvSpPr>
        <p:spPr>
          <a:xfrm>
            <a:off x="939800" y="3384884"/>
            <a:ext cx="9906000" cy="427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כיצד נרשום בתקציב הכנסה שאמורה לחזור מהסטודנטים? קפה אמון, מכירת כרטיסים, מרתונים </a:t>
            </a:r>
            <a:r>
              <a:rPr lang="he-IL" sz="2800" kern="0" dirty="0" err="1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וכו</a:t>
            </a: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'?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מה הכוונה בסעיף 20 יו"ר + </a:t>
            </a:r>
            <a:r>
              <a:rPr lang="he-IL" sz="2800" kern="0" dirty="0" err="1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סיו"ר</a:t>
            </a: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? (ביאור תקציב)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תקציב לאישור ותקציב שוטף</a:t>
            </a:r>
            <a:r>
              <a:rPr lang="en-US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</a:t>
            </a: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עמודה נוספת.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מעקב שוטף.</a:t>
            </a:r>
            <a:endParaRPr lang="he-IL" sz="280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9140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337721" y="8277783"/>
            <a:ext cx="1651635" cy="710565"/>
          </a:xfrm>
          <a:custGeom>
            <a:avLst/>
            <a:gdLst/>
            <a:ahLst/>
            <a:cxnLst/>
            <a:rect l="l" t="t" r="r" b="b"/>
            <a:pathLst>
              <a:path w="1651634" h="710565">
                <a:moveTo>
                  <a:pt x="0" y="710247"/>
                </a:moveTo>
                <a:lnTo>
                  <a:pt x="1651584" y="710247"/>
                </a:lnTo>
                <a:lnTo>
                  <a:pt x="1651584" y="0"/>
                </a:lnTo>
                <a:lnTo>
                  <a:pt x="0" y="0"/>
                </a:lnTo>
                <a:lnTo>
                  <a:pt x="0" y="710247"/>
                </a:lnTo>
                <a:close/>
              </a:path>
            </a:pathLst>
          </a:custGeom>
          <a:solidFill>
            <a:srgbClr val="5AE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xfrm>
            <a:off x="11786171" y="8382000"/>
            <a:ext cx="914400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8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882FE0E-E721-4264-8E9E-2EA9C1DBBD86}"/>
              </a:ext>
            </a:extLst>
          </p:cNvPr>
          <p:cNvSpPr/>
          <p:nvPr/>
        </p:nvSpPr>
        <p:spPr>
          <a:xfrm>
            <a:off x="330200" y="228600"/>
            <a:ext cx="9906000" cy="92964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5" name="תמונה 94">
            <a:extLst>
              <a:ext uri="{FF2B5EF4-FFF2-40B4-BE49-F238E27FC236}">
                <a16:creationId xmlns:a16="http://schemas.microsoft.com/office/drawing/2014/main" id="{8C828AF0-8574-42A4-B329-8AA4311AC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129305"/>
            <a:ext cx="1596361" cy="1143000"/>
          </a:xfrm>
          <a:prstGeom prst="rect">
            <a:avLst/>
          </a:prstGeom>
        </p:spPr>
      </p:pic>
      <p:sp>
        <p:nvSpPr>
          <p:cNvPr id="97" name="כותרת 42">
            <a:extLst>
              <a:ext uri="{FF2B5EF4-FFF2-40B4-BE49-F238E27FC236}">
                <a16:creationId xmlns:a16="http://schemas.microsoft.com/office/drawing/2014/main" id="{A879DAEB-BF8A-4E9B-B4DD-0B0E8DB6D017}"/>
              </a:ext>
            </a:extLst>
          </p:cNvPr>
          <p:cNvSpPr txBox="1">
            <a:spLocks/>
          </p:cNvSpPr>
          <p:nvPr/>
        </p:nvSpPr>
        <p:spPr>
          <a:xfrm>
            <a:off x="1198210" y="1731280"/>
            <a:ext cx="9906000" cy="162152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66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</a:rPr>
              <a:t>הגבלות שחשוב להכיר</a:t>
            </a:r>
          </a:p>
        </p:txBody>
      </p:sp>
      <p:sp>
        <p:nvSpPr>
          <p:cNvPr id="98" name="כותרת 42">
            <a:extLst>
              <a:ext uri="{FF2B5EF4-FFF2-40B4-BE49-F238E27FC236}">
                <a16:creationId xmlns:a16="http://schemas.microsoft.com/office/drawing/2014/main" id="{E3FC33A7-736F-4C5D-9210-F436E6D809D9}"/>
              </a:ext>
            </a:extLst>
          </p:cNvPr>
          <p:cNvSpPr txBox="1">
            <a:spLocks/>
          </p:cNvSpPr>
          <p:nvPr/>
        </p:nvSpPr>
        <p:spPr>
          <a:xfrm>
            <a:off x="1168400" y="2965608"/>
            <a:ext cx="992311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1A85F678-09F1-48D3-9DE2-18BFE4251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11" b="54348"/>
          <a:stretch/>
        </p:blipFill>
        <p:spPr>
          <a:xfrm>
            <a:off x="4838" y="24654"/>
            <a:ext cx="2327124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E02563-CCB3-4B41-9F0A-7764320CCDAE}"/>
              </a:ext>
            </a:extLst>
          </p:cNvPr>
          <p:cNvSpPr txBox="1"/>
          <p:nvPr/>
        </p:nvSpPr>
        <p:spPr>
          <a:xfrm>
            <a:off x="939800" y="3384884"/>
            <a:ext cx="9906000" cy="341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משכורות עד גובה </a:t>
            </a:r>
            <a:r>
              <a:rPr lang="en-US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X</a:t>
            </a: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מתקציב האגודה (פתרונות).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שכר לוועד מנהל</a:t>
            </a:r>
            <a:r>
              <a:rPr lang="en-US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/</a:t>
            </a: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וועדת ביקורת?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הסכמי העסקה ,פנסיה, דמי הבראה, חוקי פיטורין (מתי ושימוע)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שעון נוכחות.</a:t>
            </a:r>
          </a:p>
        </p:txBody>
      </p:sp>
    </p:spTree>
    <p:extLst>
      <p:ext uri="{BB962C8B-B14F-4D97-AF65-F5344CB8AC3E}">
        <p14:creationId xmlns:p14="http://schemas.microsoft.com/office/powerpoint/2010/main" val="3200314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1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1337721" y="8277783"/>
            <a:ext cx="1651635" cy="710565"/>
          </a:xfrm>
          <a:custGeom>
            <a:avLst/>
            <a:gdLst/>
            <a:ahLst/>
            <a:cxnLst/>
            <a:rect l="l" t="t" r="r" b="b"/>
            <a:pathLst>
              <a:path w="1651634" h="710565">
                <a:moveTo>
                  <a:pt x="0" y="710247"/>
                </a:moveTo>
                <a:lnTo>
                  <a:pt x="1651584" y="710247"/>
                </a:lnTo>
                <a:lnTo>
                  <a:pt x="1651584" y="0"/>
                </a:lnTo>
                <a:lnTo>
                  <a:pt x="0" y="0"/>
                </a:lnTo>
                <a:lnTo>
                  <a:pt x="0" y="710247"/>
                </a:lnTo>
                <a:close/>
              </a:path>
            </a:pathLst>
          </a:custGeom>
          <a:solidFill>
            <a:srgbClr val="5AE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xfrm>
            <a:off x="11786171" y="8382000"/>
            <a:ext cx="914400" cy="63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925"/>
              </a:lnSpc>
            </a:pPr>
            <a:r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#</a:t>
            </a:r>
            <a:fld id="{81D60167-4931-47E6-BA6A-407CBD079E47}" type="slidenum">
              <a:rPr spc="305" dirty="0">
                <a:latin typeface="News_75" panose="00000500000000000000" pitchFamily="50" charset="-79"/>
                <a:cs typeface="News_75" panose="00000500000000000000" pitchFamily="50" charset="-79"/>
              </a:rPr>
              <a:t>9</a:t>
            </a:fld>
            <a:endParaRPr spc="305" dirty="0">
              <a:latin typeface="News_75" panose="00000500000000000000" pitchFamily="50" charset="-79"/>
              <a:cs typeface="News_75" panose="00000500000000000000" pitchFamily="50" charset="-79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C882FE0E-E721-4264-8E9E-2EA9C1DBBD86}"/>
              </a:ext>
            </a:extLst>
          </p:cNvPr>
          <p:cNvSpPr/>
          <p:nvPr/>
        </p:nvSpPr>
        <p:spPr>
          <a:xfrm>
            <a:off x="330200" y="228600"/>
            <a:ext cx="9906000" cy="9296400"/>
          </a:xfrm>
          <a:prstGeom prst="rect">
            <a:avLst/>
          </a:prstGeom>
          <a:solidFill>
            <a:srgbClr val="2C1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5" name="תמונה 94">
            <a:extLst>
              <a:ext uri="{FF2B5EF4-FFF2-40B4-BE49-F238E27FC236}">
                <a16:creationId xmlns:a16="http://schemas.microsoft.com/office/drawing/2014/main" id="{8C828AF0-8574-42A4-B329-8AA4311ACF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129305"/>
            <a:ext cx="1596361" cy="1143000"/>
          </a:xfrm>
          <a:prstGeom prst="rect">
            <a:avLst/>
          </a:prstGeom>
        </p:spPr>
      </p:pic>
      <p:sp>
        <p:nvSpPr>
          <p:cNvPr id="97" name="כותרת 42">
            <a:extLst>
              <a:ext uri="{FF2B5EF4-FFF2-40B4-BE49-F238E27FC236}">
                <a16:creationId xmlns:a16="http://schemas.microsoft.com/office/drawing/2014/main" id="{A879DAEB-BF8A-4E9B-B4DD-0B0E8DB6D017}"/>
              </a:ext>
            </a:extLst>
          </p:cNvPr>
          <p:cNvSpPr txBox="1">
            <a:spLocks/>
          </p:cNvSpPr>
          <p:nvPr/>
        </p:nvSpPr>
        <p:spPr>
          <a:xfrm>
            <a:off x="1198210" y="1731280"/>
            <a:ext cx="9906000" cy="162152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6600" kern="0" dirty="0">
                <a:solidFill>
                  <a:srgbClr val="5AE6DC"/>
                </a:solidFill>
                <a:latin typeface="News_75" panose="00000500000000000000" pitchFamily="50" charset="-79"/>
                <a:cs typeface="News_75" panose="00000500000000000000" pitchFamily="50" charset="-79"/>
              </a:rPr>
              <a:t>הגבלות שחשוב להכיר</a:t>
            </a:r>
          </a:p>
        </p:txBody>
      </p:sp>
      <p:sp>
        <p:nvSpPr>
          <p:cNvPr id="98" name="כותרת 42">
            <a:extLst>
              <a:ext uri="{FF2B5EF4-FFF2-40B4-BE49-F238E27FC236}">
                <a16:creationId xmlns:a16="http://schemas.microsoft.com/office/drawing/2014/main" id="{E3FC33A7-736F-4C5D-9210-F436E6D809D9}"/>
              </a:ext>
            </a:extLst>
          </p:cNvPr>
          <p:cNvSpPr txBox="1">
            <a:spLocks/>
          </p:cNvSpPr>
          <p:nvPr/>
        </p:nvSpPr>
        <p:spPr>
          <a:xfrm>
            <a:off x="1168400" y="2965608"/>
            <a:ext cx="992311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50" b="0" i="0">
                <a:solidFill>
                  <a:srgbClr val="2C144F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he-IL" sz="32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  <p:pic>
        <p:nvPicPr>
          <p:cNvPr id="102" name="תמונה 101">
            <a:extLst>
              <a:ext uri="{FF2B5EF4-FFF2-40B4-BE49-F238E27FC236}">
                <a16:creationId xmlns:a16="http://schemas.microsoft.com/office/drawing/2014/main" id="{1A85F678-09F1-48D3-9DE2-18BFE4251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11" b="54348"/>
          <a:stretch/>
        </p:blipFill>
        <p:spPr>
          <a:xfrm>
            <a:off x="4838" y="24654"/>
            <a:ext cx="2327124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E02563-CCB3-4B41-9F0A-7764320CCDAE}"/>
              </a:ext>
            </a:extLst>
          </p:cNvPr>
          <p:cNvSpPr txBox="1"/>
          <p:nvPr/>
        </p:nvSpPr>
        <p:spPr>
          <a:xfrm>
            <a:off x="939800" y="3384884"/>
            <a:ext cx="9906000" cy="427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החובה שבדיווח מס (נסיעות).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ניפוח שכר (אשל, נסיעות וכו').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he-IL" sz="2800" kern="0" dirty="0">
                <a:solidFill>
                  <a:srgbClr val="5AE6DC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מלגאים (כתב התחייבות, תאריכי תשלום, קרן מלגות, ציבור).</a:t>
            </a: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he-IL" sz="2800" kern="0" dirty="0">
              <a:solidFill>
                <a:srgbClr val="5AE6DC"/>
              </a:solidFill>
              <a:latin typeface="Open Sans Hebrew" panose="00000500000000000000" pitchFamily="2" charset="-79"/>
              <a:cs typeface="Open Sans Hebrew" panose="00000500000000000000" pitchFamily="2" charset="-79"/>
            </a:endParaRPr>
          </a:p>
          <a:p>
            <a:pPr marL="457200" indent="-4572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he-IL" sz="2800" dirty="0">
              <a:latin typeface="Open Sans Hebrew" panose="00000500000000000000" pitchFamily="2" charset="-79"/>
              <a:cs typeface="Open Sans Hebrew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2603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C144F"/>
      </a:dk2>
      <a:lt2>
        <a:srgbClr val="5AE6DC"/>
      </a:lt2>
      <a:accent1>
        <a:srgbClr val="2C144F"/>
      </a:accent1>
      <a:accent2>
        <a:srgbClr val="5AE6DC"/>
      </a:accent2>
      <a:accent3>
        <a:srgbClr val="8C5BD5"/>
      </a:accent3>
      <a:accent4>
        <a:srgbClr val="417B84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6358</TotalTime>
  <Words>292</Words>
  <Application>Microsoft Office PowerPoint</Application>
  <PresentationFormat>מותאם אישית</PresentationFormat>
  <Paragraphs>67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8" baseType="lpstr">
      <vt:lpstr>News_75</vt:lpstr>
      <vt:lpstr>Arial</vt:lpstr>
      <vt:lpstr>Wingdings</vt:lpstr>
      <vt:lpstr>Calibri</vt:lpstr>
      <vt:lpstr>Open Sans Hebrew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1641-1002-7 ppt template</dc:title>
  <dc:creator>Adi Bader</dc:creator>
  <cp:lastModifiedBy>ohad meldasi</cp:lastModifiedBy>
  <cp:revision>86</cp:revision>
  <dcterms:created xsi:type="dcterms:W3CDTF">2017-10-25T11:08:43Z</dcterms:created>
  <dcterms:modified xsi:type="dcterms:W3CDTF">2018-08-12T10:15:50Z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2017-10-24T00:00:00Z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2017-10-25T00:00:00Z</vt:filetime>
  </property>
</Properties>
</file>