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6858000" cx="9144000"/>
  <p:notesSz cx="6858000" cy="9144000"/>
  <p:embeddedFontLst>
    <p:embeddedFont>
      <p:font typeface="Alef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Alef-bold.fntdata"/><Relationship Id="rId14" Type="http://schemas.openxmlformats.org/officeDocument/2006/relationships/slide" Target="slides/slide10.xml"/><Relationship Id="rId36" Type="http://schemas.openxmlformats.org/officeDocument/2006/relationships/font" Target="fonts/Alef-regular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לתת להם לדבר על זה שלא היה שום תשתית, כן הייתה תשתית, לתת להם ללכלך על הקודמים עליהם בתפקיד.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ולהסביר להם שזה בדיוק מה שיעשו עליהם אם הם לא יפעלו אחרת ☺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"נכנסתי לאגודה שבורה. הייתי צריך להתחיל הכל מאפס"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"הייתי צריך להיכנס ולהתחיל הכל מההתחלה"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"האגודה שלפני לא הייתה רצינית. אני צריך לעשות סדר"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7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הרווארד 1979, בוגרי תכנית ה-MBA. בחינת הצבת יעדים ורמות שכר עשר שנים בהמשך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כעבור 10 שנים נסקרו רמות השכר של בוגרי התכנית:</a:t>
            </a:r>
            <a:endParaRPr/>
          </a:p>
          <a:p>
            <a:pPr indent="-177800" lvl="0" marL="1778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האנשים בקבוצה ב' הרוויחו כפול מהאנשים בקבוצה ג'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האנשים בקבוצה א' הרוויחו פי 10 מהאנשים בשתי הקבוצות האחרות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9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2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ותוכן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וטקסט אנכי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96330" y="57944"/>
            <a:ext cx="4351339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אנכית וטקסט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623594" y="2285208"/>
            <a:ext cx="581183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623095" y="370683"/>
            <a:ext cx="581183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שקופית כותרת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מקטע עליונה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שני תכנים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628650" y="1825625"/>
            <a:ext cx="38862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29150" y="1825625"/>
            <a:ext cx="38862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השוואה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29841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כותרת בלבד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ריק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תוכן עם כיתוב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תמונה עם כיתוב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wiki.sheatufim.org.il/%D7%9E%D7%99%D7%95%D7%97%D7%93:%D7%97%D7%99%D7%A4%D7%95%D7%A9?search=%D7%A0%D7%99%D7%94%D7%95%D7%9C+%D7%A2%D7%95%D7%91%D7%93%D7%99%D7%9D&amp;fulltext=%EE%A4%A6&amp;ns0=1&amp;searchToken=f0o1y738f1yp6o3sijux1lv3m" TargetMode="External"/><Relationship Id="rId4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45180" y="1"/>
            <a:ext cx="10451343" cy="697126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787400" y="1387730"/>
            <a:ext cx="4749780" cy="3870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ef"/>
              <a:buNone/>
            </a:pPr>
            <a:r>
              <a:rPr b="1" i="0" lang="iw-IL" sz="5400" u="none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מה מצאת כשנכנסת לאגודה?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phalt, aspiration, clouds" id="225" name="Google Shape;22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0"/>
            <a:ext cx="102815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2"/>
          <p:cNvSpPr txBox="1"/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chemeClr val="accent5">
              <a:alpha val="7882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ef"/>
              <a:buNone/>
            </a:pPr>
            <a:r>
              <a:rPr b="1" lang="iw-IL" sz="5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עקרונות לניסוח חזון</a:t>
            </a:r>
            <a:endParaRPr/>
          </a:p>
        </p:txBody>
      </p:sp>
      <p:sp>
        <p:nvSpPr>
          <p:cNvPr id="227" name="Google Shape;227;p22"/>
          <p:cNvSpPr/>
          <p:nvPr/>
        </p:nvSpPr>
        <p:spPr>
          <a:xfrm>
            <a:off x="438160" y="1354634"/>
            <a:ext cx="8267701" cy="4893647"/>
          </a:xfrm>
          <a:prstGeom prst="rect">
            <a:avLst/>
          </a:prstGeom>
          <a:solidFill>
            <a:srgbClr val="D8D8D8">
              <a:alpha val="65882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✓"/>
            </a:pPr>
            <a:r>
              <a:rPr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משפט. גג פסקה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✓"/>
            </a:pPr>
            <a:r>
              <a:rPr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החזון מייצג אמירה ברורה ורבת עוצמה על מה שיכול וצריך להיות בעתיד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✓"/>
            </a:pPr>
            <a:r>
              <a:rPr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החזון צריך לפנות לאגודה, לסטודנטים, למוסד ולהבהיר לכולם את הסיבה לקיומו ואת המניע לפעולות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✓"/>
            </a:pPr>
            <a:r>
              <a:rPr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רותם לעשייה- לקרוא אותו ולהיטען באנרגיה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✓"/>
            </a:pPr>
            <a:r>
              <a:rPr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ריאלי- טיפה מעבר לאופק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✓"/>
            </a:pPr>
            <a:r>
              <a:rPr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אין החזון מגדיר מה הארגון </a:t>
            </a:r>
            <a:r>
              <a:rPr b="1"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עושה </a:t>
            </a:r>
            <a:r>
              <a:rPr b="1" lang="iw-IL" sz="2400" u="sng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אלא מה מניע אותו </a:t>
            </a:r>
            <a:r>
              <a:rPr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ולאן</a:t>
            </a:r>
            <a:r>
              <a:rPr b="1" lang="iw-IL" sz="2400" u="sng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הוא שואף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✓"/>
            </a:pPr>
            <a:r>
              <a:rPr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ממוקד וברור- תמציתי, עם אמירה ברורה, קל להעברה ומתקשר מסר גם למי שלא בתוך התהליך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✓"/>
            </a:pPr>
            <a:r>
              <a:rPr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מן החזון </a:t>
            </a:r>
            <a:r>
              <a:rPr b="1" lang="iw-IL" sz="2400" u="sng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תיגזר תוכנית העבודה </a:t>
            </a:r>
            <a:r>
              <a:rPr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השנתית הכוללת את מטרות האגודה, את יעדיה ואת תקציבה השנתי.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phalt, aspiration, clouds" id="232" name="Google Shape;23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0"/>
            <a:ext cx="102815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3"/>
          <p:cNvSpPr txBox="1"/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chemeClr val="accent5">
              <a:alpha val="7882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ef"/>
              <a:buNone/>
            </a:pPr>
            <a:r>
              <a:rPr b="1" lang="iw-IL" sz="5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דוגמא לחזון</a:t>
            </a:r>
            <a:endParaRPr/>
          </a:p>
        </p:txBody>
      </p:sp>
      <p:sp>
        <p:nvSpPr>
          <p:cNvPr id="234" name="Google Shape;234;p23"/>
          <p:cNvSpPr/>
          <p:nvPr/>
        </p:nvSpPr>
        <p:spPr>
          <a:xfrm>
            <a:off x="393700" y="1659285"/>
            <a:ext cx="7950200" cy="3539430"/>
          </a:xfrm>
          <a:prstGeom prst="rect">
            <a:avLst/>
          </a:prstGeom>
          <a:solidFill>
            <a:srgbClr val="D8D8D8">
              <a:alpha val="7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אגודת הסטודנטים תהווה בית לכל סטודנט במוסד.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תעניק לו מענה בנושאים היומיומיים שמעסיקים אותו, תהיה מקום בו הוא יכול להשמיע את דעתו ולהציע את יוזמותיו.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האגודה תתנהל בשקיפות, במחויבות ואחריות לכלל הסטודנטים.</a:t>
            </a:r>
            <a:endParaRPr sz="44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ution, sign, slippery" id="239" name="Google Shape;23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0475499" cy="698738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4"/>
          <p:cNvSpPr txBox="1"/>
          <p:nvPr>
            <p:ph idx="1" type="body"/>
          </p:nvPr>
        </p:nvSpPr>
        <p:spPr>
          <a:xfrm>
            <a:off x="946150" y="2399902"/>
            <a:ext cx="7886700" cy="2187575"/>
          </a:xfrm>
          <a:prstGeom prst="rect">
            <a:avLst/>
          </a:prstGeom>
          <a:solidFill>
            <a:srgbClr val="D8D8D8">
              <a:alpha val="6784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iw-IL" sz="6000" u="none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הגדרה רחבה מידי</a:t>
            </a:r>
            <a:endParaRPr/>
          </a:p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iw-IL" sz="6000" u="none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הגדרה צרה מידי</a:t>
            </a:r>
            <a:endParaRPr/>
          </a:p>
        </p:txBody>
      </p:sp>
      <p:sp>
        <p:nvSpPr>
          <p:cNvPr id="241" name="Google Shape;241;p24"/>
          <p:cNvSpPr txBox="1"/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rgbClr val="C00000">
              <a:alpha val="78823"/>
            </a:srgb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ef"/>
              <a:buNone/>
            </a:pPr>
            <a:r>
              <a:rPr b="1" lang="iw-IL" sz="5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ממה להיזהר?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rt Pin in the Middle of Dartboard" id="246" name="Google Shape;24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" y="0"/>
            <a:ext cx="91505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5"/>
          <p:cNvSpPr txBox="1"/>
          <p:nvPr/>
        </p:nvSpPr>
        <p:spPr>
          <a:xfrm>
            <a:off x="0" y="3023268"/>
            <a:ext cx="9143980" cy="811464"/>
          </a:xfrm>
          <a:prstGeom prst="rect">
            <a:avLst/>
          </a:prstGeom>
          <a:solidFill>
            <a:schemeClr val="accent2">
              <a:alpha val="7882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ef"/>
              <a:buNone/>
            </a:pPr>
            <a:r>
              <a:rPr b="1" lang="iw-IL" sz="5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מטרות ויעדים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rt Pin in the Middle of Dartboard" id="252" name="Google Shape;25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505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6"/>
          <p:cNvSpPr txBox="1"/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chemeClr val="accent2">
              <a:alpha val="7882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ef"/>
              <a:buNone/>
            </a:pPr>
            <a:r>
              <a:rPr b="1" lang="iw-IL" sz="5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הגדרת מטרות ויעדים</a:t>
            </a:r>
            <a:endParaRPr/>
          </a:p>
        </p:txBody>
      </p:sp>
      <p:sp>
        <p:nvSpPr>
          <p:cNvPr id="254" name="Google Shape;254;p26"/>
          <p:cNvSpPr/>
          <p:nvPr/>
        </p:nvSpPr>
        <p:spPr>
          <a:xfrm>
            <a:off x="395827" y="2127935"/>
            <a:ext cx="8352367" cy="3046988"/>
          </a:xfrm>
          <a:prstGeom prst="rect">
            <a:avLst/>
          </a:prstGeom>
          <a:solidFill>
            <a:srgbClr val="D8D8D8">
              <a:alpha val="7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מטרה</a:t>
            </a:r>
            <a:r>
              <a:rPr lang="iw-IL" sz="3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= הישג נשאף, המקדם את האגודה/המדור למימוש החזון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יעד</a:t>
            </a:r>
            <a:r>
              <a:rPr lang="iw-IL" sz="3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= תוצאה ספציפית, מדויקת, מדידה, מציאותית וברת יישום, המתארת בפועל את הדרך להגיע למטרה הרצויה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rt Pin in the Middle of Dartboard" id="259" name="Google Shape;25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" y="0"/>
            <a:ext cx="91505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7"/>
          <p:cNvSpPr txBox="1"/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chemeClr val="accent2">
              <a:alpha val="7882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ef"/>
              <a:buNone/>
            </a:pPr>
            <a:r>
              <a:rPr b="1" lang="iw-IL" sz="5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הגדרת מטרות</a:t>
            </a:r>
            <a:endParaRPr/>
          </a:p>
        </p:txBody>
      </p:sp>
      <p:sp>
        <p:nvSpPr>
          <p:cNvPr id="261" name="Google Shape;261;p27"/>
          <p:cNvSpPr/>
          <p:nvPr/>
        </p:nvSpPr>
        <p:spPr>
          <a:xfrm>
            <a:off x="281516" y="1427287"/>
            <a:ext cx="8506884" cy="4524315"/>
          </a:xfrm>
          <a:prstGeom prst="rect">
            <a:avLst/>
          </a:prstGeom>
          <a:solidFill>
            <a:srgbClr val="D8D8D8">
              <a:alpha val="7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lang="iw-IL" sz="3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מטרות, בשונה מן החזון,  לא יכללו ערכים אלא </a:t>
            </a:r>
            <a:r>
              <a:rPr b="1" lang="iw-IL" sz="3200" u="sng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יגדירו באופן ממוקד יותר מן החזון מה תכלית הארגון </a:t>
            </a:r>
            <a:r>
              <a:rPr lang="iw-IL" sz="3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ומה הוא מנסה </a:t>
            </a:r>
            <a:r>
              <a:rPr b="1" lang="iw-IL" sz="3200" u="sng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להשיג 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lang="iw-IL" sz="3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המטרה תנוסח לרוב באמצעות </a:t>
            </a:r>
            <a:r>
              <a:rPr b="1" lang="iw-IL" sz="3200" u="sng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משפט אחד או שניים כלליים </a:t>
            </a:r>
            <a:r>
              <a:rPr lang="iw-IL" sz="3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אשר יבטאו מצב אליו שואף מדור 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lang="iw-IL" sz="3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בדומה לחזון </a:t>
            </a:r>
            <a:r>
              <a:rPr b="1" lang="iw-IL" sz="3200" u="sng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גם מטרה קשה למדוד ולכמת</a:t>
            </a:r>
            <a:r>
              <a:rPr lang="iw-IL" sz="3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. עם זאת, חזון לרוב אינו משתנה, בעוד </a:t>
            </a:r>
            <a:r>
              <a:rPr b="1" lang="iw-IL" sz="3200" u="sng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מטרות הן דינמיות ויותאמו </a:t>
            </a:r>
            <a:r>
              <a:rPr lang="iw-IL" sz="3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מדי שנה על-פי צרכי האגודה/המדור המשתנים.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rt Pin in the Middle of Dartboard" id="266" name="Google Shape;26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" y="0"/>
            <a:ext cx="91505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8"/>
          <p:cNvSpPr txBox="1"/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chemeClr val="accent2">
              <a:alpha val="7882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ef"/>
              <a:buNone/>
            </a:pPr>
            <a:r>
              <a:rPr b="1" lang="iw-IL" sz="5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דוגמא למטרות</a:t>
            </a: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318569" y="1391196"/>
            <a:ext cx="8506884" cy="4524315"/>
          </a:xfrm>
          <a:prstGeom prst="rect">
            <a:avLst/>
          </a:prstGeom>
          <a:solidFill>
            <a:srgbClr val="D8D8D8">
              <a:alpha val="7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✓"/>
            </a:pPr>
            <a:r>
              <a:rPr lang="iw-IL" sz="36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הגדלת מספר חברי האגודה </a:t>
            </a:r>
            <a:endParaRPr/>
          </a:p>
          <a:p>
            <a:pPr indent="-571500" lvl="0" marL="5715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✓"/>
            </a:pPr>
            <a:r>
              <a:rPr lang="iw-IL" sz="36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הרחבת מגוון השירותים שמציעה האגודה לסטודנט </a:t>
            </a:r>
            <a:endParaRPr/>
          </a:p>
          <a:p>
            <a:pPr indent="-571500" lvl="0" marL="5715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✓"/>
            </a:pPr>
            <a:r>
              <a:rPr lang="iw-IL" sz="36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חיזוק ההזדהות של הסטודנטים עם האגודה</a:t>
            </a:r>
            <a:endParaRPr/>
          </a:p>
          <a:p>
            <a:pPr indent="-571500" lvl="0" marL="5715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✓"/>
            </a:pPr>
            <a:r>
              <a:rPr lang="iw-IL" sz="36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חיזוק היכולת המקצועית של עובדי האגודה </a:t>
            </a:r>
            <a:endParaRPr/>
          </a:p>
          <a:p>
            <a:pPr indent="-571500" lvl="0" marL="5715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✓"/>
            </a:pPr>
            <a:r>
              <a:rPr lang="iw-IL" sz="36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מיסוד תהליכי הפקת לקחים ופיתוח כל בקרה ומדידה </a:t>
            </a:r>
            <a:endParaRPr/>
          </a:p>
          <a:p>
            <a:pPr indent="-571500" lvl="0" marL="5715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✓"/>
            </a:pPr>
            <a:r>
              <a:rPr lang="iw-IL" sz="36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חיזוק וטיפוח תדמית האגודה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ution, sign, slippery" id="273" name="Google Shape;27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0475499" cy="698738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9"/>
          <p:cNvSpPr txBox="1"/>
          <p:nvPr>
            <p:ph idx="1" type="body"/>
          </p:nvPr>
        </p:nvSpPr>
        <p:spPr>
          <a:xfrm>
            <a:off x="304800" y="2145900"/>
            <a:ext cx="8432700" cy="3517200"/>
          </a:xfrm>
          <a:prstGeom prst="rect">
            <a:avLst/>
          </a:prstGeom>
          <a:solidFill>
            <a:srgbClr val="D8D8D8">
              <a:alpha val="6784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iw-IL" sz="5100" u="none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- לא להיות ספציפי מידי</a:t>
            </a:r>
            <a:endParaRPr/>
          </a:p>
          <a:p>
            <a:pPr indent="-228600" lvl="0" marL="228600" marR="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-"/>
            </a:pPr>
            <a:r>
              <a:rPr b="0" i="0" lang="iw-IL" sz="5100" u="none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לשים לב שבאמת גוזרים מהחזון</a:t>
            </a:r>
            <a:endParaRPr/>
          </a:p>
          <a:p>
            <a:pPr indent="-228600" lvl="0" marL="228600" marR="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-"/>
            </a:pPr>
            <a:r>
              <a:rPr b="0" i="0" lang="iw-IL" sz="5100" u="none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לשים לב לחיבורים וממשקים</a:t>
            </a:r>
            <a:endParaRPr/>
          </a:p>
          <a:p>
            <a:pPr indent="95250" lvl="0" marL="228600" marR="0" rtl="1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</a:pPr>
            <a:r>
              <a:t/>
            </a:r>
            <a:endParaRPr b="0" i="0" sz="5100" u="none" cap="none" strike="noStrike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275" name="Google Shape;275;p29"/>
          <p:cNvSpPr txBox="1"/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rgbClr val="C00000">
              <a:alpha val="78823"/>
            </a:srgb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ef"/>
              <a:buNone/>
            </a:pPr>
            <a:r>
              <a:rPr b="1" lang="iw-IL" sz="5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ממה להיזהר?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rt Pin in the Middle of Dartboard" id="280" name="Google Shape;28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" y="0"/>
            <a:ext cx="91505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0"/>
          <p:cNvSpPr txBox="1"/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chemeClr val="accent2">
              <a:alpha val="7882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ef"/>
              <a:buNone/>
            </a:pPr>
            <a:r>
              <a:rPr b="1" lang="iw-IL" sz="5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הגדרת יעדים- SMART</a:t>
            </a:r>
            <a:endParaRPr b="1" sz="54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282" name="Google Shape;282;p30"/>
          <p:cNvSpPr/>
          <p:nvPr/>
        </p:nvSpPr>
        <p:spPr>
          <a:xfrm>
            <a:off x="318569" y="1391196"/>
            <a:ext cx="8506884" cy="5093702"/>
          </a:xfrm>
          <a:prstGeom prst="rect">
            <a:avLst/>
          </a:prstGeom>
          <a:solidFill>
            <a:srgbClr val="D8D8D8">
              <a:alpha val="7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5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S</a:t>
            </a:r>
            <a:r>
              <a:rPr lang="iw-IL" sz="35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pecific  </a:t>
            </a:r>
            <a:r>
              <a:rPr lang="iw-IL" sz="3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על היעד להיות ספציפי</a:t>
            </a:r>
            <a:r>
              <a:rPr lang="iw-IL" sz="35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5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M</a:t>
            </a:r>
            <a:r>
              <a:rPr lang="iw-IL" sz="35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easurable </a:t>
            </a:r>
            <a:r>
              <a:rPr lang="iw-IL" sz="3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על היעד להיות מדיד, ניתן לבדיקה.</a:t>
            </a:r>
            <a:endParaRPr sz="35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5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A</a:t>
            </a:r>
            <a:r>
              <a:rPr lang="iw-IL" sz="35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chievable  </a:t>
            </a:r>
            <a:r>
              <a:rPr lang="iw-IL" sz="3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על היעד להיות בר השגה, אך גם לא קל מדי להשגה.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5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R</a:t>
            </a:r>
            <a:r>
              <a:rPr lang="iw-IL" sz="35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esult Oriented  </a:t>
            </a:r>
            <a:r>
              <a:rPr lang="iw-IL" sz="3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על היעד להיות ממוקד בתוצאה.</a:t>
            </a:r>
            <a:endParaRPr sz="35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5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T</a:t>
            </a:r>
            <a:r>
              <a:rPr lang="iw-IL" sz="35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ime bound  </a:t>
            </a:r>
            <a:r>
              <a:rPr lang="iw-IL" sz="3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על היעד להיות תחום בזמן</a:t>
            </a:r>
            <a:r>
              <a:rPr lang="iw-IL" sz="35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art Pin in the Middle of Dartboard" id="288" name="Google Shape;28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" y="0"/>
            <a:ext cx="91505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1"/>
          <p:cNvSpPr txBox="1"/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chemeClr val="accent2">
              <a:alpha val="7882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ef"/>
              <a:buNone/>
            </a:pPr>
            <a:r>
              <a:rPr b="1" lang="iw-IL" sz="5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דוגמא ליעדים</a:t>
            </a:r>
            <a:endParaRPr/>
          </a:p>
        </p:txBody>
      </p:sp>
      <p:sp>
        <p:nvSpPr>
          <p:cNvPr id="290" name="Google Shape;290;p31"/>
          <p:cNvSpPr/>
          <p:nvPr/>
        </p:nvSpPr>
        <p:spPr>
          <a:xfrm>
            <a:off x="318569" y="1391196"/>
            <a:ext cx="8506884" cy="4832092"/>
          </a:xfrm>
          <a:prstGeom prst="rect">
            <a:avLst/>
          </a:prstGeom>
          <a:solidFill>
            <a:srgbClr val="D8D8D8">
              <a:alpha val="7490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u="sng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מטרה:"חיזוק וטיפוח תדמית האגודה"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ונפרוט אותה ליעדים אופרטיביים: 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iw-IL" sz="2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הכנסת </a:t>
            </a:r>
            <a:r>
              <a:rPr b="1" lang="iw-IL" sz="2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שלוש ידיעות </a:t>
            </a:r>
            <a:r>
              <a:rPr lang="iw-IL" sz="2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"חיוביות" על פעילות האגודה מדי שבוע בעיתון המקומי – איתמר, רכז הסברה. 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iw-IL" sz="2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חודש ראשון ללימודים </a:t>
            </a:r>
            <a:r>
              <a:rPr b="1" lang="iw-IL" sz="2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העמדת דוכן של האגודה </a:t>
            </a:r>
            <a:r>
              <a:rPr lang="iw-IL" sz="2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בקפיטריה בזמן ההפסקה המרכזית- נטע, רכזת רווחה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iw-IL" sz="2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להשיק </a:t>
            </a:r>
            <a:r>
              <a:rPr b="1" lang="iw-IL" sz="2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יוזמה אחת </a:t>
            </a:r>
            <a:r>
              <a:rPr lang="iw-IL" sz="2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בסמסטר א' בעלת נראות משמעותית לאגודה- לדוגמא, קפה אמון- נטע, רכזת רווחה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iw-IL" sz="2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פרסום סרטוני </a:t>
            </a:r>
            <a:r>
              <a:rPr b="1" lang="iw-IL" sz="2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"מה עשינו החודש למענך?" </a:t>
            </a:r>
            <a:r>
              <a:rPr lang="iw-IL" sz="2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בפייסבוק וניוזלטר האגודה לסטודנטים ולסגל–תמר, רכזת מיתוג. </a:t>
            </a:r>
            <a:endParaRPr sz="2800">
              <a:solidFill>
                <a:schemeClr val="accent1"/>
              </a:solidFill>
              <a:latin typeface="Alef"/>
              <a:ea typeface="Alef"/>
              <a:cs typeface="Alef"/>
              <a:sym typeface="Alef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45180" y="1"/>
            <a:ext cx="10451343" cy="697126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20" y="206631"/>
            <a:ext cx="9700161" cy="811464"/>
          </a:xfrm>
          <a:prstGeom prst="rect">
            <a:avLst/>
          </a:prstGeom>
          <a:solidFill>
            <a:srgbClr val="548135">
              <a:alpha val="67843"/>
            </a:srgb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ef"/>
              <a:buNone/>
            </a:pPr>
            <a:r>
              <a:rPr b="1" i="0" lang="iw-IL" sz="5400" u="none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מה זה תוכנית עבודה? 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-65990" y="1337785"/>
            <a:ext cx="6070863" cy="193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iw-IL" sz="2400" u="sng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מתווה פעולה מפורט המגובש</a:t>
            </a:r>
            <a:r>
              <a:rPr b="0" i="0" lang="iw-IL" sz="2400" u="none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במטרה </a:t>
            </a:r>
            <a:r>
              <a:rPr b="1" i="0" lang="iw-IL" sz="2400" u="none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לקדם את תהליך מימוש החזון הארגוני</a:t>
            </a:r>
            <a:r>
              <a:rPr b="0" i="0" lang="iw-IL" sz="2400" u="none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b="1" i="0" lang="iw-IL" sz="2400" u="none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ולהבטיח את המשך קיומו של המדור</a:t>
            </a:r>
            <a:r>
              <a:rPr b="0" i="0" lang="iw-IL" sz="2400" u="none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, ייעודו ומשימותיו. התכנית מגדירה באופן ברור ומתועדף מה הם הפעילויות וההישגים שהמדור נדרש להם בטווח זמן נתון. </a:t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-65990" y="3485635"/>
            <a:ext cx="6070863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התכנית השנתית </a:t>
            </a:r>
            <a:r>
              <a:rPr b="0" i="0" lang="iw-IL" sz="2400" u="sng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ממקדת ומכוונת את המאמץ</a:t>
            </a:r>
            <a:r>
              <a:rPr b="0" i="0" lang="iw-IL" sz="2400" u="none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המדורי, מהווה הזדמנות עבור המדור </a:t>
            </a:r>
            <a:r>
              <a:rPr b="0" i="0" lang="iw-IL" sz="2400" u="sng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להתאים את פעילותו למציאות המשתנה</a:t>
            </a:r>
            <a:r>
              <a:rPr b="0" i="0" lang="iw-IL" sz="2400" u="none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, </a:t>
            </a:r>
            <a:r>
              <a:rPr b="0" i="0" lang="iw-IL" sz="2400" u="sng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לחזק את התשתית הארגונית שלו </a:t>
            </a:r>
            <a:r>
              <a:rPr b="0" i="0" lang="iw-IL" sz="2400" u="none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ולשפר את ההתנהלות הכוללת- ע"י כך שניתנת לבקרה ולמדידה- וכן יוצרת חידוש ורענון בעשייה הארגונית תוך </a:t>
            </a:r>
            <a:r>
              <a:rPr b="0" i="0" lang="iw-IL" sz="2400" u="sng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שמירת הרציפות וההמשכיות</a:t>
            </a:r>
            <a:r>
              <a:rPr b="0" i="0" lang="iw-IL" sz="2400" u="none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ution, sign, slippery" id="295" name="Google Shape;29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0475499" cy="698738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2"/>
          <p:cNvSpPr txBox="1"/>
          <p:nvPr>
            <p:ph idx="1" type="body"/>
          </p:nvPr>
        </p:nvSpPr>
        <p:spPr>
          <a:xfrm>
            <a:off x="304800" y="2145902"/>
            <a:ext cx="8432800" cy="3188098"/>
          </a:xfrm>
          <a:prstGeom prst="rect">
            <a:avLst/>
          </a:prstGeom>
          <a:solidFill>
            <a:srgbClr val="D8D8D8">
              <a:alpha val="6784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-"/>
            </a:pPr>
            <a:r>
              <a:rPr b="0" i="0" lang="iw-IL" sz="6000" u="none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להיות ריאליים</a:t>
            </a:r>
            <a:endParaRPr/>
          </a:p>
          <a:p>
            <a:pPr indent="-228600" lvl="0" marL="228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-"/>
            </a:pPr>
            <a:r>
              <a:rPr b="0" i="0" lang="iw-IL" sz="6000" u="none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לתת יעדים מדידים לדברים שאינם כמותיים</a:t>
            </a:r>
            <a:endParaRPr/>
          </a:p>
          <a:p>
            <a:pPr indent="152400" lvl="0" marL="228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297" name="Google Shape;297;p32"/>
          <p:cNvSpPr txBox="1"/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rgbClr val="C00000">
              <a:alpha val="78823"/>
            </a:srgb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ef"/>
              <a:buNone/>
            </a:pPr>
            <a:r>
              <a:rPr b="1" lang="iw-IL" sz="5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ממה להיזהר?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r, driving, motion" id="302" name="Google Shape;30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"/>
            <a:ext cx="102815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3"/>
          <p:cNvSpPr txBox="1"/>
          <p:nvPr/>
        </p:nvSpPr>
        <p:spPr>
          <a:xfrm>
            <a:off x="-1" y="3023269"/>
            <a:ext cx="9143980" cy="811464"/>
          </a:xfrm>
          <a:prstGeom prst="rect">
            <a:avLst/>
          </a:prstGeom>
          <a:solidFill>
            <a:srgbClr val="FFFF00">
              <a:alpha val="69803"/>
            </a:srgb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ef"/>
              <a:buNone/>
            </a:pPr>
            <a:r>
              <a:rPr b="1" lang="iw-IL" sz="5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מעקב ובקרה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r, driving, motion" id="308" name="Google Shape;30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"/>
            <a:ext cx="102815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4"/>
          <p:cNvSpPr txBox="1"/>
          <p:nvPr/>
        </p:nvSpPr>
        <p:spPr>
          <a:xfrm>
            <a:off x="-1" y="102269"/>
            <a:ext cx="9143980" cy="811464"/>
          </a:xfrm>
          <a:prstGeom prst="rect">
            <a:avLst/>
          </a:prstGeom>
          <a:solidFill>
            <a:srgbClr val="FFFF00">
              <a:alpha val="69803"/>
            </a:srgb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ef"/>
              <a:buNone/>
            </a:pPr>
            <a:r>
              <a:rPr b="1" lang="iw-IL" sz="5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מעקב ובקרה</a:t>
            </a:r>
            <a:endParaRPr/>
          </a:p>
        </p:txBody>
      </p:sp>
      <p:sp>
        <p:nvSpPr>
          <p:cNvPr id="310" name="Google Shape;310;p34"/>
          <p:cNvSpPr txBox="1"/>
          <p:nvPr/>
        </p:nvSpPr>
        <p:spPr>
          <a:xfrm>
            <a:off x="139700" y="1254377"/>
            <a:ext cx="8661400" cy="5262979"/>
          </a:xfrm>
          <a:prstGeom prst="rect">
            <a:avLst/>
          </a:prstGeom>
          <a:solidFill>
            <a:srgbClr val="D8D8D8">
              <a:alpha val="7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✓"/>
            </a:pPr>
            <a:r>
              <a:rPr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מנגנוני דיווח - פורומים וישיבות עדכון והחלטה- אחד על אחד; בקבוצה; באמצעות דיווחים כתובים.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  <a:p>
            <a:pPr indent="-285750" lvl="0" marL="2857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✓"/>
            </a:pPr>
            <a:r>
              <a:rPr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עקרונות פעולה מרכזיים/פרוצדורות- נהלי עבודה מרכזיים התורמים להשגת מטרות הפרויקט, כגון: דיווח דו־שבועי; סקירה תלת־חודשית של תכניות עבודה, תיעוד של מפגשי עבודה.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  <a:p>
            <a:pPr indent="-285750" lvl="0" marL="2857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✓"/>
            </a:pPr>
            <a:r>
              <a:rPr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תרשים גאנט - טבלה המציינת את הפעילויות לביצוע, שבאחריות העובדים השונים, כולל זמן התחלה וסיום. 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  <a:p>
            <a:pPr indent="-285750" lvl="0" marL="2857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✓"/>
            </a:pPr>
            <a:r>
              <a:rPr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אבני דרך - שלבי ביניים קריטיים בדרך להשגת המטרה הסופית. תיאור התוצאה המצופה והזמן המתוכנן להשגתה. אבני הדרך צריכות להיות מנוסחות כך שלתפיסתנו (המתכננים , ) אם "נעבור דרך" כל אבני הדרך יש סיכוי טוב שנגיע אל היעד 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Round Fire Pit With Burning Wood" id="316" name="Google Shape;316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7367" r="21965" t="0"/>
          <a:stretch/>
        </p:blipFill>
        <p:spPr>
          <a:xfrm>
            <a:off x="-22" y="0"/>
            <a:ext cx="9143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5"/>
          <p:cNvSpPr txBox="1"/>
          <p:nvPr/>
        </p:nvSpPr>
        <p:spPr>
          <a:xfrm>
            <a:off x="-1" y="102269"/>
            <a:ext cx="9143980" cy="811464"/>
          </a:xfrm>
          <a:prstGeom prst="rect">
            <a:avLst/>
          </a:prstGeom>
          <a:solidFill>
            <a:srgbClr val="FF0066">
              <a:alpha val="91764"/>
            </a:srgb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ef"/>
              <a:buNone/>
            </a:pPr>
            <a:r>
              <a:rPr b="1" lang="iw-IL" sz="5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המלצות חמות</a:t>
            </a:r>
            <a:endParaRPr/>
          </a:p>
        </p:txBody>
      </p:sp>
      <p:sp>
        <p:nvSpPr>
          <p:cNvPr id="318" name="Google Shape;318;p35"/>
          <p:cNvSpPr txBox="1"/>
          <p:nvPr/>
        </p:nvSpPr>
        <p:spPr>
          <a:xfrm>
            <a:off x="1619239" y="1339777"/>
            <a:ext cx="5905500" cy="461665"/>
          </a:xfrm>
          <a:prstGeom prst="rect">
            <a:avLst/>
          </a:prstGeom>
          <a:solidFill>
            <a:srgbClr val="D8D8D8">
              <a:alpha val="7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לשים דגש על שיתוף הרכזים/רמ"דים</a:t>
            </a:r>
            <a:endParaRPr sz="24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319" name="Google Shape;319;p35"/>
          <p:cNvSpPr txBox="1"/>
          <p:nvPr/>
        </p:nvSpPr>
        <p:spPr>
          <a:xfrm>
            <a:off x="1619239" y="3079194"/>
            <a:ext cx="5905500" cy="462619"/>
          </a:xfrm>
          <a:prstGeom prst="rect">
            <a:avLst/>
          </a:prstGeom>
          <a:solidFill>
            <a:srgbClr val="D8D8D8">
              <a:alpha val="7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שיתוף סטודנטים בתהליכים</a:t>
            </a:r>
            <a:endParaRPr/>
          </a:p>
        </p:txBody>
      </p:sp>
      <p:sp>
        <p:nvSpPr>
          <p:cNvPr id="320" name="Google Shape;320;p35"/>
          <p:cNvSpPr txBox="1"/>
          <p:nvPr/>
        </p:nvSpPr>
        <p:spPr>
          <a:xfrm>
            <a:off x="1619218" y="4827998"/>
            <a:ext cx="5905500" cy="461665"/>
          </a:xfrm>
          <a:prstGeom prst="rect">
            <a:avLst/>
          </a:prstGeom>
          <a:solidFill>
            <a:srgbClr val="D8D8D8">
              <a:alpha val="7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להשתמש בחומר מקצועי</a:t>
            </a:r>
            <a:endParaRPr/>
          </a:p>
        </p:txBody>
      </p:sp>
      <p:sp>
        <p:nvSpPr>
          <p:cNvPr id="321" name="Google Shape;321;p35"/>
          <p:cNvSpPr txBox="1"/>
          <p:nvPr/>
        </p:nvSpPr>
        <p:spPr>
          <a:xfrm>
            <a:off x="1619239" y="2209486"/>
            <a:ext cx="5905500" cy="461664"/>
          </a:xfrm>
          <a:prstGeom prst="rect">
            <a:avLst/>
          </a:prstGeom>
          <a:solidFill>
            <a:srgbClr val="D8D8D8">
              <a:alpha val="7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לקבל חוות דעת מבחוץ</a:t>
            </a:r>
            <a:endParaRPr/>
          </a:p>
        </p:txBody>
      </p:sp>
      <p:sp>
        <p:nvSpPr>
          <p:cNvPr id="322" name="Google Shape;322;p35"/>
          <p:cNvSpPr txBox="1"/>
          <p:nvPr/>
        </p:nvSpPr>
        <p:spPr>
          <a:xfrm>
            <a:off x="1619239" y="3949857"/>
            <a:ext cx="5905500" cy="470097"/>
          </a:xfrm>
          <a:prstGeom prst="rect">
            <a:avLst/>
          </a:prstGeom>
          <a:solidFill>
            <a:srgbClr val="D8D8D8">
              <a:alpha val="7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לא זה לא בזבוז של זמן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x, cash, cash box" id="327" name="Google Shape;32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6117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6"/>
          <p:cNvSpPr txBox="1"/>
          <p:nvPr/>
        </p:nvSpPr>
        <p:spPr>
          <a:xfrm>
            <a:off x="-1" y="102269"/>
            <a:ext cx="9143980" cy="811464"/>
          </a:xfrm>
          <a:prstGeom prst="rect">
            <a:avLst/>
          </a:prstGeom>
          <a:solidFill>
            <a:srgbClr val="7030A0">
              <a:alpha val="91764"/>
            </a:srgb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ef"/>
              <a:buNone/>
            </a:pPr>
            <a:r>
              <a:rPr b="1" lang="iw-IL" sz="5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תקציב</a:t>
            </a:r>
            <a:endParaRPr/>
          </a:p>
        </p:txBody>
      </p:sp>
      <p:sp>
        <p:nvSpPr>
          <p:cNvPr id="329" name="Google Shape;329;p36"/>
          <p:cNvSpPr txBox="1"/>
          <p:nvPr/>
        </p:nvSpPr>
        <p:spPr>
          <a:xfrm>
            <a:off x="1590351" y="1991211"/>
            <a:ext cx="6431045" cy="2554545"/>
          </a:xfrm>
          <a:prstGeom prst="rect">
            <a:avLst/>
          </a:prstGeom>
          <a:solidFill>
            <a:srgbClr val="D8D8D8">
              <a:alpha val="7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מייצג את החזון והמטרות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מעקב ובקרה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יעילות וחיסכון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הכנסות למול הוצאות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שלבי טיוטות</a:t>
            </a:r>
            <a:endParaRPr b="1" sz="32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x, cash, cash box" id="334" name="Google Shape;33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3887" y="-233083"/>
            <a:ext cx="96117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7"/>
          <p:cNvSpPr txBox="1"/>
          <p:nvPr/>
        </p:nvSpPr>
        <p:spPr>
          <a:xfrm>
            <a:off x="-1" y="102269"/>
            <a:ext cx="9143980" cy="811464"/>
          </a:xfrm>
          <a:prstGeom prst="rect">
            <a:avLst/>
          </a:prstGeom>
          <a:solidFill>
            <a:srgbClr val="7030A0">
              <a:alpha val="91764"/>
            </a:srgb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ef"/>
              <a:buNone/>
            </a:pPr>
            <a:r>
              <a:rPr b="1" lang="iw-IL" sz="5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איך ניגשים לבנות תקציב?</a:t>
            </a:r>
            <a:endParaRPr/>
          </a:p>
        </p:txBody>
      </p:sp>
      <p:sp>
        <p:nvSpPr>
          <p:cNvPr id="336" name="Google Shape;336;p37"/>
          <p:cNvSpPr txBox="1"/>
          <p:nvPr/>
        </p:nvSpPr>
        <p:spPr>
          <a:xfrm>
            <a:off x="1619238" y="1249085"/>
            <a:ext cx="5905500" cy="1384995"/>
          </a:xfrm>
          <a:prstGeom prst="rect">
            <a:avLst/>
          </a:prstGeom>
          <a:solidFill>
            <a:srgbClr val="D8D8D8">
              <a:alpha val="7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שלב ראשון – עוברים  על התקציב של שנה שעברה ביחס ועושים השוואה בין התכנון לבין הביצוע </a:t>
            </a:r>
            <a:endParaRPr b="1" sz="28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337" name="Google Shape;337;p37"/>
          <p:cNvSpPr txBox="1"/>
          <p:nvPr/>
        </p:nvSpPr>
        <p:spPr>
          <a:xfrm>
            <a:off x="1619238" y="2988812"/>
            <a:ext cx="5905500" cy="1815882"/>
          </a:xfrm>
          <a:prstGeom prst="rect">
            <a:avLst/>
          </a:prstGeom>
          <a:solidFill>
            <a:srgbClr val="D8D8D8">
              <a:alpha val="7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שלב שני – עוברים על כלל ההערות והדגשים בגינם יש סעיפים שהסתיימו בגרעון או ביתרה ומבצעים הליך של הסקת מסקנות</a:t>
            </a:r>
            <a:endParaRPr b="1" sz="28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338" name="Google Shape;338;p37"/>
          <p:cNvSpPr txBox="1"/>
          <p:nvPr/>
        </p:nvSpPr>
        <p:spPr>
          <a:xfrm>
            <a:off x="1619238" y="5159426"/>
            <a:ext cx="5905500" cy="1384995"/>
          </a:xfrm>
          <a:prstGeom prst="rect">
            <a:avLst/>
          </a:prstGeom>
          <a:solidFill>
            <a:srgbClr val="D8D8D8">
              <a:alpha val="7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שלב שלישי – מבצעים מעבר מול מטרות ויעדי התוכנית עבודה ומבצעים את ההתאמות הנדרשות </a:t>
            </a:r>
            <a:endParaRPr b="1" sz="28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x, cash, cash box" id="343" name="Google Shape;34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3887" y="-233083"/>
            <a:ext cx="96117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8"/>
          <p:cNvSpPr txBox="1"/>
          <p:nvPr/>
        </p:nvSpPr>
        <p:spPr>
          <a:xfrm>
            <a:off x="-1" y="102269"/>
            <a:ext cx="9143980" cy="811464"/>
          </a:xfrm>
          <a:prstGeom prst="rect">
            <a:avLst/>
          </a:prstGeom>
          <a:solidFill>
            <a:srgbClr val="7030A0">
              <a:alpha val="91764"/>
            </a:srgb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ef"/>
              <a:buNone/>
            </a:pPr>
            <a:r>
              <a:rPr b="1" lang="iw-IL" sz="5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תקציב</a:t>
            </a:r>
            <a:endParaRPr/>
          </a:p>
        </p:txBody>
      </p:sp>
      <p:sp>
        <p:nvSpPr>
          <p:cNvPr id="345" name="Google Shape;345;p38"/>
          <p:cNvSpPr txBox="1"/>
          <p:nvPr/>
        </p:nvSpPr>
        <p:spPr>
          <a:xfrm>
            <a:off x="1619239" y="1339777"/>
            <a:ext cx="5905500" cy="461665"/>
          </a:xfrm>
          <a:prstGeom prst="rect">
            <a:avLst/>
          </a:prstGeom>
          <a:solidFill>
            <a:srgbClr val="D8D8D8">
              <a:alpha val="7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צורות שונות לכתיבת תקציב </a:t>
            </a:r>
            <a:endParaRPr b="1" sz="24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346" name="Google Shape;346;p38"/>
          <p:cNvSpPr txBox="1"/>
          <p:nvPr/>
        </p:nvSpPr>
        <p:spPr>
          <a:xfrm>
            <a:off x="1655905" y="2195516"/>
            <a:ext cx="5905500" cy="461665"/>
          </a:xfrm>
          <a:prstGeom prst="rect">
            <a:avLst/>
          </a:prstGeom>
          <a:solidFill>
            <a:srgbClr val="D8D8D8">
              <a:alpha val="7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ביאורים </a:t>
            </a:r>
            <a:endParaRPr b="1" sz="24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347" name="Google Shape;347;p38"/>
          <p:cNvSpPr txBox="1"/>
          <p:nvPr/>
        </p:nvSpPr>
        <p:spPr>
          <a:xfrm>
            <a:off x="1655905" y="3094638"/>
            <a:ext cx="5905500" cy="461665"/>
          </a:xfrm>
          <a:prstGeom prst="rect">
            <a:avLst/>
          </a:prstGeom>
          <a:solidFill>
            <a:srgbClr val="D8D8D8">
              <a:alpha val="7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ועדת כספים </a:t>
            </a:r>
            <a:endParaRPr b="1" sz="24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348" name="Google Shape;348;p38"/>
          <p:cNvSpPr txBox="1"/>
          <p:nvPr/>
        </p:nvSpPr>
        <p:spPr>
          <a:xfrm>
            <a:off x="1655905" y="4060463"/>
            <a:ext cx="5905500" cy="461665"/>
          </a:xfrm>
          <a:prstGeom prst="rect">
            <a:avLst/>
          </a:prstGeom>
          <a:solidFill>
            <a:srgbClr val="D8D8D8">
              <a:alpha val="7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סעיפים בעיתיים </a:t>
            </a:r>
            <a:endParaRPr b="1" sz="24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349" name="Google Shape;349;p38"/>
          <p:cNvSpPr txBox="1"/>
          <p:nvPr/>
        </p:nvSpPr>
        <p:spPr>
          <a:xfrm>
            <a:off x="1655905" y="5026288"/>
            <a:ext cx="5905500" cy="461665"/>
          </a:xfrm>
          <a:prstGeom prst="rect">
            <a:avLst/>
          </a:prstGeom>
          <a:solidFill>
            <a:srgbClr val="D8D8D8">
              <a:alpha val="7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בלת"מ</a:t>
            </a:r>
            <a:r>
              <a:rPr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endParaRPr sz="24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x, cash, cash box" id="354" name="Google Shape;35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3887" y="-233083"/>
            <a:ext cx="96117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9"/>
          <p:cNvSpPr txBox="1"/>
          <p:nvPr/>
        </p:nvSpPr>
        <p:spPr>
          <a:xfrm>
            <a:off x="-233888" y="102269"/>
            <a:ext cx="9611751" cy="811464"/>
          </a:xfrm>
          <a:prstGeom prst="rect">
            <a:avLst/>
          </a:prstGeom>
          <a:solidFill>
            <a:srgbClr val="7030A0">
              <a:alpha val="91764"/>
            </a:srgb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ef"/>
              <a:buNone/>
            </a:pPr>
            <a:r>
              <a:rPr b="1" lang="iw-IL" sz="5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כיצד נבצע מעקב תקציבי נכון?</a:t>
            </a:r>
            <a:endParaRPr/>
          </a:p>
        </p:txBody>
      </p:sp>
      <p:sp>
        <p:nvSpPr>
          <p:cNvPr id="356" name="Google Shape;356;p39"/>
          <p:cNvSpPr txBox="1"/>
          <p:nvPr/>
        </p:nvSpPr>
        <p:spPr>
          <a:xfrm>
            <a:off x="1655905" y="2195516"/>
            <a:ext cx="5905500" cy="461665"/>
          </a:xfrm>
          <a:prstGeom prst="rect">
            <a:avLst/>
          </a:prstGeom>
          <a:solidFill>
            <a:srgbClr val="D8D8D8">
              <a:alpha val="7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תכנון מול ביצוע תקציבי אחת לחודש </a:t>
            </a:r>
            <a:endParaRPr b="1" sz="24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357" name="Google Shape;357;p39"/>
          <p:cNvSpPr txBox="1"/>
          <p:nvPr/>
        </p:nvSpPr>
        <p:spPr>
          <a:xfrm>
            <a:off x="1655905" y="3195917"/>
            <a:ext cx="5905500" cy="830997"/>
          </a:xfrm>
          <a:prstGeom prst="rect">
            <a:avLst/>
          </a:prstGeom>
          <a:solidFill>
            <a:srgbClr val="D8D8D8">
              <a:alpha val="7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מעקב אחר כרטסת הוצאות אחת לחודש + מעקב אחר מאזן רבעוני </a:t>
            </a:r>
            <a:endParaRPr b="1" sz="24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358" name="Google Shape;358;p39"/>
          <p:cNvSpPr txBox="1"/>
          <p:nvPr/>
        </p:nvSpPr>
        <p:spPr>
          <a:xfrm>
            <a:off x="1655905" y="4494918"/>
            <a:ext cx="5905500" cy="830997"/>
          </a:xfrm>
          <a:prstGeom prst="rect">
            <a:avLst/>
          </a:prstGeom>
          <a:solidFill>
            <a:srgbClr val="D8D8D8">
              <a:alpha val="7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ביצוע ישיבות מעקב עם ראשי המדורים אחת לסמסטר </a:t>
            </a:r>
            <a:endParaRPr b="1" sz="24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x, cash, cash box" id="363" name="Google Shape;36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3887" y="-233083"/>
            <a:ext cx="96117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0"/>
          <p:cNvSpPr txBox="1"/>
          <p:nvPr/>
        </p:nvSpPr>
        <p:spPr>
          <a:xfrm>
            <a:off x="-1" y="102269"/>
            <a:ext cx="9143980" cy="811464"/>
          </a:xfrm>
          <a:prstGeom prst="rect">
            <a:avLst/>
          </a:prstGeom>
          <a:solidFill>
            <a:srgbClr val="7030A0">
              <a:alpha val="91764"/>
            </a:srgb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ef"/>
              <a:buNone/>
            </a:pPr>
            <a:r>
              <a:rPr b="1" lang="iw-IL" sz="5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תקציב</a:t>
            </a:r>
            <a:endParaRPr/>
          </a:p>
        </p:txBody>
      </p:sp>
      <p:sp>
        <p:nvSpPr>
          <p:cNvPr id="365" name="Google Shape;365;p40"/>
          <p:cNvSpPr txBox="1"/>
          <p:nvPr/>
        </p:nvSpPr>
        <p:spPr>
          <a:xfrm>
            <a:off x="1619239" y="1339777"/>
            <a:ext cx="5905500" cy="461665"/>
          </a:xfrm>
          <a:prstGeom prst="rect">
            <a:avLst/>
          </a:prstGeom>
          <a:solidFill>
            <a:srgbClr val="D8D8D8">
              <a:alpha val="7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טיפים חשובים </a:t>
            </a:r>
            <a:endParaRPr b="1" sz="24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366" name="Google Shape;366;p40"/>
          <p:cNvSpPr txBox="1"/>
          <p:nvPr/>
        </p:nvSpPr>
        <p:spPr>
          <a:xfrm>
            <a:off x="1655905" y="2195516"/>
            <a:ext cx="5905500" cy="461665"/>
          </a:xfrm>
          <a:prstGeom prst="rect">
            <a:avLst/>
          </a:prstGeom>
          <a:solidFill>
            <a:srgbClr val="D8D8D8">
              <a:alpha val="7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תכנון מול ביצוע תקציבי אחת לחודש </a:t>
            </a:r>
            <a:endParaRPr b="1" sz="24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367" name="Google Shape;367;p40"/>
          <p:cNvSpPr txBox="1"/>
          <p:nvPr/>
        </p:nvSpPr>
        <p:spPr>
          <a:xfrm>
            <a:off x="1655905" y="3195917"/>
            <a:ext cx="5905500" cy="830997"/>
          </a:xfrm>
          <a:prstGeom prst="rect">
            <a:avLst/>
          </a:prstGeom>
          <a:solidFill>
            <a:srgbClr val="D8D8D8">
              <a:alpha val="7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מעקב אחר כרטסת הוצאות אחת לחודש + מעקב אחר מאזן רבעוני </a:t>
            </a:r>
            <a:endParaRPr b="1" sz="24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368" name="Google Shape;368;p40"/>
          <p:cNvSpPr txBox="1"/>
          <p:nvPr/>
        </p:nvSpPr>
        <p:spPr>
          <a:xfrm>
            <a:off x="1619239" y="4494918"/>
            <a:ext cx="5905500" cy="461665"/>
          </a:xfrm>
          <a:prstGeom prst="rect">
            <a:avLst/>
          </a:prstGeom>
          <a:solidFill>
            <a:srgbClr val="D8D8D8">
              <a:alpha val="7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זיכרון ארגוני ויכולת פיקוח ובקרה </a:t>
            </a:r>
            <a:endParaRPr b="1" sz="24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369" name="Google Shape;369;p40"/>
          <p:cNvSpPr txBox="1"/>
          <p:nvPr/>
        </p:nvSpPr>
        <p:spPr>
          <a:xfrm>
            <a:off x="1619239" y="5612424"/>
            <a:ext cx="5905500" cy="461665"/>
          </a:xfrm>
          <a:prstGeom prst="rect">
            <a:avLst/>
          </a:prstGeom>
          <a:solidFill>
            <a:srgbClr val="D8D8D8">
              <a:alpha val="7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מעבר של גורם מקצועי מוסמך – רואה חשבון </a:t>
            </a:r>
            <a:endParaRPr b="1" sz="24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x, cash, cash box" id="374" name="Google Shape;37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3887" y="-233083"/>
            <a:ext cx="96117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1"/>
          <p:cNvSpPr txBox="1"/>
          <p:nvPr/>
        </p:nvSpPr>
        <p:spPr>
          <a:xfrm>
            <a:off x="-1" y="102269"/>
            <a:ext cx="9143980" cy="811464"/>
          </a:xfrm>
          <a:prstGeom prst="rect">
            <a:avLst/>
          </a:prstGeom>
          <a:solidFill>
            <a:srgbClr val="7030A0">
              <a:alpha val="91764"/>
            </a:srgb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ef"/>
              <a:buNone/>
            </a:pPr>
            <a:r>
              <a:rPr b="1" lang="iw-IL" sz="5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תקציב</a:t>
            </a:r>
            <a:endParaRPr/>
          </a:p>
        </p:txBody>
      </p:sp>
      <p:sp>
        <p:nvSpPr>
          <p:cNvPr id="376" name="Google Shape;376;p41"/>
          <p:cNvSpPr txBox="1"/>
          <p:nvPr/>
        </p:nvSpPr>
        <p:spPr>
          <a:xfrm>
            <a:off x="1619238" y="2410269"/>
            <a:ext cx="5905500" cy="523220"/>
          </a:xfrm>
          <a:prstGeom prst="rect">
            <a:avLst/>
          </a:prstGeom>
          <a:solidFill>
            <a:srgbClr val="D8D8D8">
              <a:alpha val="7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עלות מעביד </a:t>
            </a:r>
            <a:endParaRPr b="1" sz="28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377" name="Google Shape;377;p41"/>
          <p:cNvSpPr txBox="1"/>
          <p:nvPr/>
        </p:nvSpPr>
        <p:spPr>
          <a:xfrm>
            <a:off x="1619238" y="3905760"/>
            <a:ext cx="5905500" cy="523220"/>
          </a:xfrm>
          <a:prstGeom prst="rect">
            <a:avLst/>
          </a:prstGeom>
          <a:solidFill>
            <a:srgbClr val="D8D8D8">
              <a:alpha val="7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r>
              <a:rPr b="1" lang="iw-IL" sz="2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מע"מ</a:t>
            </a:r>
            <a:r>
              <a:rPr b="1" lang="iw-IL" sz="2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endParaRPr b="1" sz="24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-3635"/>
            <a:ext cx="9143980" cy="686163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820528" y="1804725"/>
            <a:ext cx="7502964" cy="3681675"/>
          </a:xfrm>
          <a:prstGeom prst="rect">
            <a:avLst/>
          </a:prstGeom>
          <a:solidFill>
            <a:srgbClr val="D8D8D8">
              <a:alpha val="71764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iw-IL" sz="3200" u="none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תמונת ההצלחה ברורה – היעד מוגדר</a:t>
            </a:r>
            <a:endParaRPr/>
          </a:p>
          <a:p>
            <a:pPr indent="-228600" lvl="0" marL="228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iw-IL" sz="3200" u="none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חשיבה תוצאתית</a:t>
            </a:r>
            <a:endParaRPr b="0" i="0" sz="3200" u="none" cap="none" strike="noStrike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  <a:p>
            <a:pPr indent="-228600" lvl="0" marL="228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iw-IL" sz="3200" u="none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חלוקת תחומי אחריות</a:t>
            </a:r>
            <a:endParaRPr/>
          </a:p>
          <a:p>
            <a:pPr indent="-228600" lvl="0" marL="228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iw-IL" sz="3200" u="none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בקרה מהירה אחר התקדמות וביצוע</a:t>
            </a:r>
            <a:endParaRPr/>
          </a:p>
          <a:p>
            <a:pPr indent="-228600" lvl="0" marL="228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iw-IL" sz="3200" u="none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עבודת צוות</a:t>
            </a:r>
            <a:endParaRPr/>
          </a:p>
          <a:p>
            <a:pPr indent="-228600" lvl="0" marL="228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iw-IL" sz="3200" u="none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הקפדה על ממשקים</a:t>
            </a:r>
            <a:endParaRPr/>
          </a:p>
          <a:p>
            <a:pPr indent="-25400" lvl="0" marL="228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rgbClr val="548135">
              <a:alpha val="78823"/>
            </a:srgb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ef"/>
              <a:buNone/>
            </a:pPr>
            <a:r>
              <a:rPr b="1" i="0" lang="iw-IL" sz="5400" u="none" cap="none" strike="noStrik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המפתחות להצלחה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2"/>
          <p:cNvSpPr txBox="1"/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42"/>
          <p:cNvSpPr txBox="1"/>
          <p:nvPr>
            <p:ph idx="1" type="body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Google Shape;384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5170" l="0" r="0" t="3472"/>
          <a:stretch/>
        </p:blipFill>
        <p:spPr>
          <a:xfrm>
            <a:off x="0" y="5969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ight, person, silhouette" id="389" name="Google Shape;38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214437" cy="6846203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3"/>
          <p:cNvSpPr/>
          <p:nvPr/>
        </p:nvSpPr>
        <p:spPr>
          <a:xfrm>
            <a:off x="304800" y="1530275"/>
            <a:ext cx="415290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400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rPr>
              <a:t>"הדרך הטובה ביותר לנבא את העתיד היא לעצב אותו"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rPr>
              <a:t>(פיטר דרוקר)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3687" y="3161190"/>
            <a:ext cx="6656648" cy="313788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6609801" y="3940903"/>
            <a:ext cx="3545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408600" y="3756238"/>
            <a:ext cx="83708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2X</a:t>
            </a:r>
            <a:endParaRPr b="1" sz="4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1990707" y="3456875"/>
            <a:ext cx="178927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8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10X</a:t>
            </a:r>
            <a:endParaRPr b="1" sz="8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411660" y="1083323"/>
            <a:ext cx="859346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sng" strike="noStrike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האם הצבת יעדים כתובים ברורים לעתידך וערכת תכניות להגשמתם?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strike="noStrike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(Harvard, 1979)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strike="noStrike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כעבור 10 שנים נבדקו רמות השכר של הבוגרים...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rgbClr val="548135">
              <a:alpha val="78823"/>
            </a:srgb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ef"/>
              <a:buNone/>
            </a:pPr>
            <a:r>
              <a:rPr b="1" lang="iw-IL" sz="5400" u="none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למה לי לתכנן?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rgbClr val="548135">
              <a:alpha val="78823"/>
            </a:srgb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ef"/>
              <a:buNone/>
            </a:pPr>
            <a:r>
              <a:rPr b="1" lang="iw-IL" sz="5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השלבים בדרך</a:t>
            </a:r>
            <a:endParaRPr/>
          </a:p>
        </p:txBody>
      </p:sp>
      <p:grpSp>
        <p:nvGrpSpPr>
          <p:cNvPr id="122" name="Google Shape;122;p17"/>
          <p:cNvGrpSpPr/>
          <p:nvPr/>
        </p:nvGrpSpPr>
        <p:grpSpPr>
          <a:xfrm>
            <a:off x="2569497" y="1171079"/>
            <a:ext cx="3771693" cy="5383769"/>
            <a:chOff x="3243117" y="1108304"/>
            <a:chExt cx="2647732" cy="4767379"/>
          </a:xfrm>
        </p:grpSpPr>
        <p:sp>
          <p:nvSpPr>
            <p:cNvPr id="123" name="Google Shape;123;p17"/>
            <p:cNvSpPr/>
            <p:nvPr/>
          </p:nvSpPr>
          <p:spPr>
            <a:xfrm>
              <a:off x="4354855" y="3106434"/>
              <a:ext cx="1535994" cy="1770184"/>
            </a:xfrm>
            <a:custGeom>
              <a:pathLst>
                <a:path extrusionOk="0" h="120000" w="120000">
                  <a:moveTo>
                    <a:pt x="50851" y="0"/>
                  </a:moveTo>
                  <a:cubicBezTo>
                    <a:pt x="89041" y="0"/>
                    <a:pt x="120000" y="26862"/>
                    <a:pt x="120000" y="60000"/>
                  </a:cubicBezTo>
                  <a:cubicBezTo>
                    <a:pt x="120000" y="93137"/>
                    <a:pt x="89041" y="120000"/>
                    <a:pt x="50851" y="120000"/>
                  </a:cubicBezTo>
                  <a:cubicBezTo>
                    <a:pt x="31757" y="120000"/>
                    <a:pt x="14470" y="113284"/>
                    <a:pt x="1956" y="102426"/>
                  </a:cubicBezTo>
                  <a:lnTo>
                    <a:pt x="0" y="100368"/>
                  </a:lnTo>
                  <a:lnTo>
                    <a:pt x="30154" y="85192"/>
                  </a:lnTo>
                  <a:lnTo>
                    <a:pt x="30874" y="85708"/>
                  </a:lnTo>
                  <a:cubicBezTo>
                    <a:pt x="36577" y="89051"/>
                    <a:pt x="43451" y="91003"/>
                    <a:pt x="50851" y="91003"/>
                  </a:cubicBezTo>
                  <a:cubicBezTo>
                    <a:pt x="70585" y="91003"/>
                    <a:pt x="86581" y="77122"/>
                    <a:pt x="86581" y="60000"/>
                  </a:cubicBezTo>
                  <a:cubicBezTo>
                    <a:pt x="86581" y="42877"/>
                    <a:pt x="70585" y="28996"/>
                    <a:pt x="50851" y="28996"/>
                  </a:cubicBezTo>
                  <a:cubicBezTo>
                    <a:pt x="43451" y="28996"/>
                    <a:pt x="36577" y="30948"/>
                    <a:pt x="30874" y="34291"/>
                  </a:cubicBezTo>
                  <a:lnTo>
                    <a:pt x="30154" y="34807"/>
                  </a:lnTo>
                  <a:lnTo>
                    <a:pt x="0" y="19631"/>
                  </a:lnTo>
                  <a:lnTo>
                    <a:pt x="1956" y="17573"/>
                  </a:lnTo>
                  <a:cubicBezTo>
                    <a:pt x="14470" y="6715"/>
                    <a:pt x="31757" y="0"/>
                    <a:pt x="50851" y="0"/>
                  </a:cubicBezTo>
                  <a:close/>
                </a:path>
              </a:pathLst>
            </a:custGeom>
            <a:gradFill>
              <a:gsLst>
                <a:gs pos="0">
                  <a:srgbClr val="14696E"/>
                </a:gs>
                <a:gs pos="50000">
                  <a:srgbClr val="1D98A1"/>
                </a:gs>
                <a:gs pos="100000">
                  <a:srgbClr val="23B6C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7"/>
            <p:cNvSpPr/>
            <p:nvPr/>
          </p:nvSpPr>
          <p:spPr>
            <a:xfrm rot="10800000">
              <a:off x="3243117" y="4105499"/>
              <a:ext cx="1535994" cy="1770184"/>
            </a:xfrm>
            <a:custGeom>
              <a:pathLst>
                <a:path extrusionOk="0" h="120000" w="120000">
                  <a:moveTo>
                    <a:pt x="50851" y="0"/>
                  </a:moveTo>
                  <a:cubicBezTo>
                    <a:pt x="89041" y="0"/>
                    <a:pt x="120000" y="26862"/>
                    <a:pt x="120000" y="60000"/>
                  </a:cubicBezTo>
                  <a:cubicBezTo>
                    <a:pt x="120000" y="93137"/>
                    <a:pt x="89041" y="120000"/>
                    <a:pt x="50851" y="120000"/>
                  </a:cubicBezTo>
                  <a:cubicBezTo>
                    <a:pt x="31757" y="120000"/>
                    <a:pt x="14470" y="113284"/>
                    <a:pt x="1956" y="102426"/>
                  </a:cubicBezTo>
                  <a:lnTo>
                    <a:pt x="0" y="100368"/>
                  </a:lnTo>
                  <a:lnTo>
                    <a:pt x="30154" y="85192"/>
                  </a:lnTo>
                  <a:lnTo>
                    <a:pt x="30874" y="85708"/>
                  </a:lnTo>
                  <a:cubicBezTo>
                    <a:pt x="36577" y="89051"/>
                    <a:pt x="43451" y="91003"/>
                    <a:pt x="50851" y="91003"/>
                  </a:cubicBezTo>
                  <a:cubicBezTo>
                    <a:pt x="70585" y="91003"/>
                    <a:pt x="86581" y="77122"/>
                    <a:pt x="86581" y="60000"/>
                  </a:cubicBezTo>
                  <a:cubicBezTo>
                    <a:pt x="86581" y="42877"/>
                    <a:pt x="70585" y="28996"/>
                    <a:pt x="50851" y="28996"/>
                  </a:cubicBezTo>
                  <a:cubicBezTo>
                    <a:pt x="43451" y="28996"/>
                    <a:pt x="36577" y="30948"/>
                    <a:pt x="30874" y="34291"/>
                  </a:cubicBezTo>
                  <a:lnTo>
                    <a:pt x="30154" y="34807"/>
                  </a:lnTo>
                  <a:lnTo>
                    <a:pt x="0" y="19631"/>
                  </a:lnTo>
                  <a:lnTo>
                    <a:pt x="1956" y="17573"/>
                  </a:lnTo>
                  <a:cubicBezTo>
                    <a:pt x="14470" y="6715"/>
                    <a:pt x="31757" y="0"/>
                    <a:pt x="50851" y="0"/>
                  </a:cubicBezTo>
                  <a:close/>
                </a:path>
              </a:pathLst>
            </a:custGeom>
            <a:gradFill>
              <a:gsLst>
                <a:gs pos="0">
                  <a:srgbClr val="956607"/>
                </a:gs>
                <a:gs pos="50000">
                  <a:srgbClr val="D8930B"/>
                </a:gs>
                <a:gs pos="100000">
                  <a:srgbClr val="FFB10E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4354855" y="1108304"/>
              <a:ext cx="1535994" cy="1770184"/>
            </a:xfrm>
            <a:custGeom>
              <a:pathLst>
                <a:path extrusionOk="0" h="120000" w="120000">
                  <a:moveTo>
                    <a:pt x="50851" y="0"/>
                  </a:moveTo>
                  <a:cubicBezTo>
                    <a:pt x="89041" y="0"/>
                    <a:pt x="120000" y="26862"/>
                    <a:pt x="120000" y="60000"/>
                  </a:cubicBezTo>
                  <a:cubicBezTo>
                    <a:pt x="120000" y="93137"/>
                    <a:pt x="89041" y="120000"/>
                    <a:pt x="50851" y="120000"/>
                  </a:cubicBezTo>
                  <a:cubicBezTo>
                    <a:pt x="31757" y="120000"/>
                    <a:pt x="14470" y="113284"/>
                    <a:pt x="1956" y="102426"/>
                  </a:cubicBezTo>
                  <a:lnTo>
                    <a:pt x="0" y="100368"/>
                  </a:lnTo>
                  <a:lnTo>
                    <a:pt x="30154" y="85192"/>
                  </a:lnTo>
                  <a:lnTo>
                    <a:pt x="30874" y="85708"/>
                  </a:lnTo>
                  <a:cubicBezTo>
                    <a:pt x="36577" y="89051"/>
                    <a:pt x="43451" y="91003"/>
                    <a:pt x="50851" y="91003"/>
                  </a:cubicBezTo>
                  <a:cubicBezTo>
                    <a:pt x="70585" y="91003"/>
                    <a:pt x="86581" y="77122"/>
                    <a:pt x="86581" y="60000"/>
                  </a:cubicBezTo>
                  <a:cubicBezTo>
                    <a:pt x="86581" y="42877"/>
                    <a:pt x="70585" y="28996"/>
                    <a:pt x="50851" y="28996"/>
                  </a:cubicBezTo>
                  <a:cubicBezTo>
                    <a:pt x="43451" y="28996"/>
                    <a:pt x="36577" y="30948"/>
                    <a:pt x="30874" y="34291"/>
                  </a:cubicBezTo>
                  <a:lnTo>
                    <a:pt x="30154" y="34807"/>
                  </a:lnTo>
                  <a:lnTo>
                    <a:pt x="0" y="19631"/>
                  </a:lnTo>
                  <a:lnTo>
                    <a:pt x="1956" y="17573"/>
                  </a:lnTo>
                  <a:cubicBezTo>
                    <a:pt x="14470" y="6715"/>
                    <a:pt x="31757" y="0"/>
                    <a:pt x="50851" y="0"/>
                  </a:cubicBezTo>
                  <a:close/>
                </a:path>
              </a:pathLst>
            </a:custGeom>
            <a:gradFill>
              <a:gsLst>
                <a:gs pos="0">
                  <a:srgbClr val="222A35"/>
                </a:gs>
                <a:gs pos="50000">
                  <a:srgbClr val="1D5685"/>
                </a:gs>
                <a:gs pos="100000">
                  <a:srgbClr val="2E75B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7"/>
            <p:cNvSpPr/>
            <p:nvPr/>
          </p:nvSpPr>
          <p:spPr>
            <a:xfrm rot="10800000">
              <a:off x="3243117" y="2107369"/>
              <a:ext cx="1535994" cy="1770184"/>
            </a:xfrm>
            <a:custGeom>
              <a:pathLst>
                <a:path extrusionOk="0" h="120000" w="120000">
                  <a:moveTo>
                    <a:pt x="50851" y="0"/>
                  </a:moveTo>
                  <a:cubicBezTo>
                    <a:pt x="89041" y="0"/>
                    <a:pt x="120000" y="26862"/>
                    <a:pt x="120000" y="60000"/>
                  </a:cubicBezTo>
                  <a:cubicBezTo>
                    <a:pt x="120000" y="93137"/>
                    <a:pt x="89041" y="120000"/>
                    <a:pt x="50851" y="120000"/>
                  </a:cubicBezTo>
                  <a:cubicBezTo>
                    <a:pt x="31757" y="120000"/>
                    <a:pt x="14470" y="113284"/>
                    <a:pt x="1956" y="102426"/>
                  </a:cubicBezTo>
                  <a:lnTo>
                    <a:pt x="0" y="100368"/>
                  </a:lnTo>
                  <a:lnTo>
                    <a:pt x="30154" y="85192"/>
                  </a:lnTo>
                  <a:lnTo>
                    <a:pt x="30874" y="85708"/>
                  </a:lnTo>
                  <a:cubicBezTo>
                    <a:pt x="36577" y="89051"/>
                    <a:pt x="43451" y="91003"/>
                    <a:pt x="50851" y="91003"/>
                  </a:cubicBezTo>
                  <a:cubicBezTo>
                    <a:pt x="70585" y="91003"/>
                    <a:pt x="86581" y="77122"/>
                    <a:pt x="86581" y="60000"/>
                  </a:cubicBezTo>
                  <a:cubicBezTo>
                    <a:pt x="86581" y="42877"/>
                    <a:pt x="70585" y="28996"/>
                    <a:pt x="50851" y="28996"/>
                  </a:cubicBezTo>
                  <a:cubicBezTo>
                    <a:pt x="43451" y="28996"/>
                    <a:pt x="36577" y="30948"/>
                    <a:pt x="30874" y="34291"/>
                  </a:cubicBezTo>
                  <a:lnTo>
                    <a:pt x="30154" y="34807"/>
                  </a:lnTo>
                  <a:lnTo>
                    <a:pt x="0" y="19631"/>
                  </a:lnTo>
                  <a:lnTo>
                    <a:pt x="1956" y="17573"/>
                  </a:lnTo>
                  <a:cubicBezTo>
                    <a:pt x="14470" y="6715"/>
                    <a:pt x="31757" y="0"/>
                    <a:pt x="50851" y="0"/>
                  </a:cubicBezTo>
                  <a:close/>
                </a:path>
              </a:pathLst>
            </a:custGeom>
            <a:gradFill>
              <a:gsLst>
                <a:gs pos="0">
                  <a:srgbClr val="881E04"/>
                </a:gs>
                <a:gs pos="50000">
                  <a:srgbClr val="C52C07"/>
                </a:gs>
                <a:gs pos="100000">
                  <a:srgbClr val="EC3509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3255204" y="2732786"/>
              <a:ext cx="424227" cy="519351"/>
            </a:xfrm>
            <a:prstGeom prst="ellipse">
              <a:avLst/>
            </a:prstGeom>
            <a:solidFill>
              <a:srgbClr val="E6340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cxnSp>
          <p:nvCxnSpPr>
            <p:cNvPr id="128" name="Google Shape;128;p17"/>
            <p:cNvCxnSpPr/>
            <p:nvPr/>
          </p:nvCxnSpPr>
          <p:spPr>
            <a:xfrm flipH="1" rot="10800000">
              <a:off x="4149600" y="4237228"/>
              <a:ext cx="902883" cy="527426"/>
            </a:xfrm>
            <a:prstGeom prst="straightConnector1">
              <a:avLst/>
            </a:prstGeom>
            <a:noFill/>
            <a:ln cap="flat" cmpd="sng" w="12700">
              <a:solidFill>
                <a:srgbClr val="AEABA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9" name="Google Shape;129;p17"/>
            <p:cNvCxnSpPr/>
            <p:nvPr/>
          </p:nvCxnSpPr>
          <p:spPr>
            <a:xfrm flipH="1" rot="10800000">
              <a:off x="4149600" y="2233168"/>
              <a:ext cx="902883" cy="527426"/>
            </a:xfrm>
            <a:prstGeom prst="straightConnector1">
              <a:avLst/>
            </a:prstGeom>
            <a:noFill/>
            <a:ln cap="flat" cmpd="sng" w="12700">
              <a:solidFill>
                <a:srgbClr val="AEABA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0" name="Google Shape;130;p17"/>
            <p:cNvCxnSpPr/>
            <p:nvPr/>
          </p:nvCxnSpPr>
          <p:spPr>
            <a:xfrm>
              <a:off x="4149600" y="5224652"/>
              <a:ext cx="905000" cy="520992"/>
            </a:xfrm>
            <a:prstGeom prst="straightConnector1">
              <a:avLst/>
            </a:prstGeom>
            <a:noFill/>
            <a:ln cap="flat" cmpd="sng" w="12700">
              <a:solidFill>
                <a:srgbClr val="AEABA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1" name="Google Shape;131;p17"/>
            <p:cNvCxnSpPr/>
            <p:nvPr/>
          </p:nvCxnSpPr>
          <p:spPr>
            <a:xfrm>
              <a:off x="4149600" y="3222313"/>
              <a:ext cx="905000" cy="520992"/>
            </a:xfrm>
            <a:prstGeom prst="straightConnector1">
              <a:avLst/>
            </a:prstGeom>
            <a:noFill/>
            <a:ln cap="flat" cmpd="sng" w="12700">
              <a:solidFill>
                <a:srgbClr val="AEABA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2" name="Google Shape;132;p17"/>
            <p:cNvCxnSpPr/>
            <p:nvPr/>
          </p:nvCxnSpPr>
          <p:spPr>
            <a:xfrm>
              <a:off x="4151737" y="1278127"/>
              <a:ext cx="893463" cy="514350"/>
            </a:xfrm>
            <a:prstGeom prst="straightConnector1">
              <a:avLst/>
            </a:prstGeom>
            <a:noFill/>
            <a:ln cap="flat" cmpd="sng" w="12700">
              <a:solidFill>
                <a:srgbClr val="AEABA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3" name="Google Shape;133;p17"/>
            <p:cNvSpPr txBox="1"/>
            <p:nvPr/>
          </p:nvSpPr>
          <p:spPr>
            <a:xfrm rot="1800000">
              <a:off x="4088604" y="1478004"/>
              <a:ext cx="76796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START</a:t>
              </a:r>
              <a:endParaRPr/>
            </a:p>
          </p:txBody>
        </p:sp>
        <p:sp>
          <p:nvSpPr>
            <p:cNvPr id="134" name="Google Shape;134;p17"/>
            <p:cNvSpPr txBox="1"/>
            <p:nvPr/>
          </p:nvSpPr>
          <p:spPr>
            <a:xfrm rot="1800000">
              <a:off x="4269852" y="5134575"/>
              <a:ext cx="81945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FINISH</a:t>
              </a: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5456537" y="1733721"/>
              <a:ext cx="424227" cy="519351"/>
            </a:xfrm>
            <a:prstGeom prst="ellipse">
              <a:avLst/>
            </a:prstGeom>
            <a:solidFill>
              <a:srgbClr val="296CA7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5454536" y="3737042"/>
              <a:ext cx="424227" cy="519351"/>
            </a:xfrm>
            <a:prstGeom prst="ellipse">
              <a:avLst/>
            </a:prstGeom>
            <a:solidFill>
              <a:srgbClr val="22AEB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3254455" y="4730916"/>
              <a:ext cx="424227" cy="519351"/>
            </a:xfrm>
            <a:prstGeom prst="ellipse">
              <a:avLst/>
            </a:prstGeom>
            <a:solidFill>
              <a:srgbClr val="F8AB0D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sp>
        <p:nvSpPr>
          <p:cNvPr id="138" name="Google Shape;138;p17"/>
          <p:cNvSpPr/>
          <p:nvPr/>
        </p:nvSpPr>
        <p:spPr>
          <a:xfrm>
            <a:off x="139701" y="2973640"/>
            <a:ext cx="2224664" cy="584775"/>
          </a:xfrm>
          <a:prstGeom prst="rect">
            <a:avLst/>
          </a:prstGeom>
          <a:solidFill>
            <a:srgbClr val="D8D8D8">
              <a:alpha val="5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קביעת חזון</a:t>
            </a:r>
            <a:endParaRPr/>
          </a:p>
        </p:txBody>
      </p:sp>
      <p:sp>
        <p:nvSpPr>
          <p:cNvPr id="139" name="Google Shape;139;p17"/>
          <p:cNvSpPr/>
          <p:nvPr/>
        </p:nvSpPr>
        <p:spPr>
          <a:xfrm>
            <a:off x="6604723" y="3888473"/>
            <a:ext cx="2317317" cy="1077218"/>
          </a:xfrm>
          <a:prstGeom prst="rect">
            <a:avLst/>
          </a:prstGeom>
          <a:solidFill>
            <a:srgbClr val="D8D8D8">
              <a:alpha val="5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הצבת מטרות ויעדים</a:t>
            </a:r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139701" y="5211912"/>
            <a:ext cx="2226042" cy="584775"/>
          </a:xfrm>
          <a:prstGeom prst="rect">
            <a:avLst/>
          </a:prstGeom>
          <a:solidFill>
            <a:srgbClr val="D8D8D8">
              <a:alpha val="5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מעקב ובקרה</a:t>
            </a:r>
            <a:endParaRPr/>
          </a:p>
        </p:txBody>
      </p:sp>
      <p:sp>
        <p:nvSpPr>
          <p:cNvPr id="141" name="Google Shape;141;p17"/>
          <p:cNvSpPr/>
          <p:nvPr/>
        </p:nvSpPr>
        <p:spPr>
          <a:xfrm>
            <a:off x="6604722" y="1878219"/>
            <a:ext cx="2317317" cy="584775"/>
          </a:xfrm>
          <a:prstGeom prst="rect">
            <a:avLst/>
          </a:prstGeom>
          <a:solidFill>
            <a:srgbClr val="D8D8D8">
              <a:alpha val="5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ניתוח זירה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rgbClr val="548135">
              <a:alpha val="78823"/>
            </a:srgb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ef"/>
              <a:buNone/>
            </a:pPr>
            <a:r>
              <a:rPr b="1" lang="iw-IL" sz="5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ניתוח זירה</a:t>
            </a:r>
            <a:endParaRPr/>
          </a:p>
        </p:txBody>
      </p:sp>
      <p:grpSp>
        <p:nvGrpSpPr>
          <p:cNvPr id="149" name="Google Shape;149;p18"/>
          <p:cNvGrpSpPr/>
          <p:nvPr/>
        </p:nvGrpSpPr>
        <p:grpSpPr>
          <a:xfrm>
            <a:off x="0" y="1323914"/>
            <a:ext cx="4193931" cy="4387361"/>
            <a:chOff x="480747" y="-1025590"/>
            <a:chExt cx="10160000" cy="7767349"/>
          </a:xfrm>
        </p:grpSpPr>
        <p:sp>
          <p:nvSpPr>
            <p:cNvPr id="150" name="Google Shape;150;p18"/>
            <p:cNvSpPr/>
            <p:nvPr/>
          </p:nvSpPr>
          <p:spPr>
            <a:xfrm>
              <a:off x="480747" y="713915"/>
              <a:ext cx="6124575" cy="3947761"/>
            </a:xfrm>
            <a:custGeom>
              <a:pathLst>
                <a:path extrusionOk="0" h="120000" w="120000">
                  <a:moveTo>
                    <a:pt x="62208" y="120000"/>
                  </a:moveTo>
                  <a:lnTo>
                    <a:pt x="62208" y="120000"/>
                  </a:lnTo>
                  <a:lnTo>
                    <a:pt x="63390" y="119888"/>
                  </a:lnTo>
                  <a:lnTo>
                    <a:pt x="64572" y="119554"/>
                  </a:lnTo>
                  <a:lnTo>
                    <a:pt x="65816" y="118998"/>
                  </a:lnTo>
                  <a:lnTo>
                    <a:pt x="67185" y="118218"/>
                  </a:lnTo>
                  <a:lnTo>
                    <a:pt x="68553" y="117328"/>
                  </a:lnTo>
                  <a:lnTo>
                    <a:pt x="69922" y="116215"/>
                  </a:lnTo>
                  <a:lnTo>
                    <a:pt x="71353" y="114990"/>
                  </a:lnTo>
                  <a:lnTo>
                    <a:pt x="72846" y="113543"/>
                  </a:lnTo>
                  <a:lnTo>
                    <a:pt x="74339" y="112096"/>
                  </a:lnTo>
                  <a:lnTo>
                    <a:pt x="75832" y="110426"/>
                  </a:lnTo>
                  <a:lnTo>
                    <a:pt x="77325" y="108645"/>
                  </a:lnTo>
                  <a:lnTo>
                    <a:pt x="78880" y="106753"/>
                  </a:lnTo>
                  <a:lnTo>
                    <a:pt x="80373" y="104749"/>
                  </a:lnTo>
                  <a:lnTo>
                    <a:pt x="81866" y="102745"/>
                  </a:lnTo>
                  <a:lnTo>
                    <a:pt x="84852" y="98515"/>
                  </a:lnTo>
                  <a:lnTo>
                    <a:pt x="87713" y="94174"/>
                  </a:lnTo>
                  <a:lnTo>
                    <a:pt x="90451" y="89721"/>
                  </a:lnTo>
                  <a:lnTo>
                    <a:pt x="93001" y="85380"/>
                  </a:lnTo>
                  <a:lnTo>
                    <a:pt x="95303" y="81150"/>
                  </a:lnTo>
                  <a:lnTo>
                    <a:pt x="97356" y="77142"/>
                  </a:lnTo>
                  <a:lnTo>
                    <a:pt x="99035" y="73469"/>
                  </a:lnTo>
                  <a:lnTo>
                    <a:pt x="99782" y="71799"/>
                  </a:lnTo>
                  <a:lnTo>
                    <a:pt x="100404" y="70241"/>
                  </a:lnTo>
                  <a:lnTo>
                    <a:pt x="100902" y="68905"/>
                  </a:lnTo>
                  <a:lnTo>
                    <a:pt x="101275" y="67569"/>
                  </a:lnTo>
                  <a:lnTo>
                    <a:pt x="101275" y="67569"/>
                  </a:lnTo>
                  <a:lnTo>
                    <a:pt x="103514" y="59888"/>
                  </a:lnTo>
                  <a:lnTo>
                    <a:pt x="106251" y="49981"/>
                  </a:lnTo>
                  <a:lnTo>
                    <a:pt x="112472" y="27495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253" y="2226"/>
                  </a:lnTo>
                  <a:lnTo>
                    <a:pt x="117325" y="8126"/>
                  </a:lnTo>
                  <a:lnTo>
                    <a:pt x="114587" y="16363"/>
                  </a:lnTo>
                  <a:lnTo>
                    <a:pt x="112970" y="21038"/>
                  </a:lnTo>
                  <a:lnTo>
                    <a:pt x="111290" y="25714"/>
                  </a:lnTo>
                  <a:lnTo>
                    <a:pt x="109548" y="30500"/>
                  </a:lnTo>
                  <a:lnTo>
                    <a:pt x="107807" y="34953"/>
                  </a:lnTo>
                  <a:lnTo>
                    <a:pt x="106127" y="39183"/>
                  </a:lnTo>
                  <a:lnTo>
                    <a:pt x="104572" y="42745"/>
                  </a:lnTo>
                  <a:lnTo>
                    <a:pt x="103825" y="44304"/>
                  </a:lnTo>
                  <a:lnTo>
                    <a:pt x="103079" y="45751"/>
                  </a:lnTo>
                  <a:lnTo>
                    <a:pt x="102457" y="46864"/>
                  </a:lnTo>
                  <a:lnTo>
                    <a:pt x="101835" y="47866"/>
                  </a:lnTo>
                  <a:lnTo>
                    <a:pt x="101275" y="48534"/>
                  </a:lnTo>
                  <a:lnTo>
                    <a:pt x="100777" y="48979"/>
                  </a:lnTo>
                  <a:lnTo>
                    <a:pt x="100528" y="49090"/>
                  </a:lnTo>
                  <a:lnTo>
                    <a:pt x="100342" y="49090"/>
                  </a:lnTo>
                  <a:lnTo>
                    <a:pt x="100155" y="48979"/>
                  </a:lnTo>
                  <a:lnTo>
                    <a:pt x="99968" y="48868"/>
                  </a:lnTo>
                  <a:lnTo>
                    <a:pt x="99906" y="48979"/>
                  </a:lnTo>
                  <a:lnTo>
                    <a:pt x="99906" y="48979"/>
                  </a:lnTo>
                  <a:lnTo>
                    <a:pt x="97729" y="42523"/>
                  </a:lnTo>
                  <a:lnTo>
                    <a:pt x="96423" y="38961"/>
                  </a:lnTo>
                  <a:lnTo>
                    <a:pt x="94930" y="35287"/>
                  </a:lnTo>
                  <a:lnTo>
                    <a:pt x="93374" y="31502"/>
                  </a:lnTo>
                  <a:lnTo>
                    <a:pt x="91632" y="27717"/>
                  </a:lnTo>
                  <a:lnTo>
                    <a:pt x="90699" y="25825"/>
                  </a:lnTo>
                  <a:lnTo>
                    <a:pt x="89766" y="24044"/>
                  </a:lnTo>
                  <a:lnTo>
                    <a:pt x="88771" y="22152"/>
                  </a:lnTo>
                  <a:lnTo>
                    <a:pt x="87713" y="20371"/>
                  </a:lnTo>
                  <a:lnTo>
                    <a:pt x="86656" y="18589"/>
                  </a:lnTo>
                  <a:lnTo>
                    <a:pt x="85536" y="16920"/>
                  </a:lnTo>
                  <a:lnTo>
                    <a:pt x="84354" y="15250"/>
                  </a:lnTo>
                  <a:lnTo>
                    <a:pt x="83172" y="13692"/>
                  </a:lnTo>
                  <a:lnTo>
                    <a:pt x="81928" y="12244"/>
                  </a:lnTo>
                  <a:lnTo>
                    <a:pt x="80622" y="10797"/>
                  </a:lnTo>
                  <a:lnTo>
                    <a:pt x="79315" y="9573"/>
                  </a:lnTo>
                  <a:lnTo>
                    <a:pt x="77884" y="8348"/>
                  </a:lnTo>
                  <a:lnTo>
                    <a:pt x="76454" y="7235"/>
                  </a:lnTo>
                  <a:lnTo>
                    <a:pt x="74961" y="6233"/>
                  </a:lnTo>
                  <a:lnTo>
                    <a:pt x="73468" y="5454"/>
                  </a:lnTo>
                  <a:lnTo>
                    <a:pt x="71912" y="4675"/>
                  </a:lnTo>
                  <a:lnTo>
                    <a:pt x="70233" y="4118"/>
                  </a:lnTo>
                  <a:lnTo>
                    <a:pt x="68553" y="3784"/>
                  </a:lnTo>
                  <a:lnTo>
                    <a:pt x="66874" y="3450"/>
                  </a:lnTo>
                  <a:lnTo>
                    <a:pt x="65069" y="3339"/>
                  </a:lnTo>
                  <a:lnTo>
                    <a:pt x="65069" y="3339"/>
                  </a:lnTo>
                  <a:lnTo>
                    <a:pt x="0" y="3450"/>
                  </a:lnTo>
                  <a:lnTo>
                    <a:pt x="62" y="115435"/>
                  </a:lnTo>
                  <a:lnTo>
                    <a:pt x="0" y="120000"/>
                  </a:lnTo>
                  <a:lnTo>
                    <a:pt x="0" y="120000"/>
                  </a:lnTo>
                  <a:lnTo>
                    <a:pt x="62208" y="120000"/>
                  </a:lnTo>
                  <a:close/>
                </a:path>
              </a:pathLst>
            </a:custGeom>
            <a:solidFill>
              <a:srgbClr val="519B3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5760772" y="2493702"/>
              <a:ext cx="4879975" cy="2347415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lnTo>
                    <a:pt x="546" y="3163"/>
                  </a:lnTo>
                  <a:lnTo>
                    <a:pt x="1171" y="6919"/>
                  </a:lnTo>
                  <a:lnTo>
                    <a:pt x="2186" y="11663"/>
                  </a:lnTo>
                  <a:lnTo>
                    <a:pt x="3435" y="17594"/>
                  </a:lnTo>
                  <a:lnTo>
                    <a:pt x="4918" y="24316"/>
                  </a:lnTo>
                  <a:lnTo>
                    <a:pt x="6714" y="31433"/>
                  </a:lnTo>
                  <a:lnTo>
                    <a:pt x="8822" y="39143"/>
                  </a:lnTo>
                  <a:lnTo>
                    <a:pt x="9915" y="43097"/>
                  </a:lnTo>
                  <a:lnTo>
                    <a:pt x="11164" y="47248"/>
                  </a:lnTo>
                  <a:lnTo>
                    <a:pt x="12413" y="51202"/>
                  </a:lnTo>
                  <a:lnTo>
                    <a:pt x="13819" y="55354"/>
                  </a:lnTo>
                  <a:lnTo>
                    <a:pt x="15224" y="59308"/>
                  </a:lnTo>
                  <a:lnTo>
                    <a:pt x="16707" y="63261"/>
                  </a:lnTo>
                  <a:lnTo>
                    <a:pt x="18269" y="67215"/>
                  </a:lnTo>
                  <a:lnTo>
                    <a:pt x="19908" y="70971"/>
                  </a:lnTo>
                  <a:lnTo>
                    <a:pt x="21626" y="74728"/>
                  </a:lnTo>
                  <a:lnTo>
                    <a:pt x="23422" y="78286"/>
                  </a:lnTo>
                  <a:lnTo>
                    <a:pt x="25217" y="81845"/>
                  </a:lnTo>
                  <a:lnTo>
                    <a:pt x="27169" y="85008"/>
                  </a:lnTo>
                  <a:lnTo>
                    <a:pt x="29199" y="87973"/>
                  </a:lnTo>
                  <a:lnTo>
                    <a:pt x="31229" y="90939"/>
                  </a:lnTo>
                  <a:lnTo>
                    <a:pt x="33337" y="93509"/>
                  </a:lnTo>
                  <a:lnTo>
                    <a:pt x="35601" y="95683"/>
                  </a:lnTo>
                  <a:lnTo>
                    <a:pt x="35601" y="95683"/>
                  </a:lnTo>
                  <a:lnTo>
                    <a:pt x="37944" y="97858"/>
                  </a:lnTo>
                  <a:lnTo>
                    <a:pt x="40442" y="99835"/>
                  </a:lnTo>
                  <a:lnTo>
                    <a:pt x="43175" y="101812"/>
                  </a:lnTo>
                  <a:lnTo>
                    <a:pt x="46063" y="103393"/>
                  </a:lnTo>
                  <a:lnTo>
                    <a:pt x="49108" y="105172"/>
                  </a:lnTo>
                  <a:lnTo>
                    <a:pt x="52231" y="106556"/>
                  </a:lnTo>
                  <a:lnTo>
                    <a:pt x="55510" y="108138"/>
                  </a:lnTo>
                  <a:lnTo>
                    <a:pt x="58867" y="109324"/>
                  </a:lnTo>
                  <a:lnTo>
                    <a:pt x="65738" y="111696"/>
                  </a:lnTo>
                  <a:lnTo>
                    <a:pt x="72843" y="113673"/>
                  </a:lnTo>
                  <a:lnTo>
                    <a:pt x="79869" y="115255"/>
                  </a:lnTo>
                  <a:lnTo>
                    <a:pt x="86740" y="116639"/>
                  </a:lnTo>
                  <a:lnTo>
                    <a:pt x="93376" y="117627"/>
                  </a:lnTo>
                  <a:lnTo>
                    <a:pt x="99622" y="118418"/>
                  </a:lnTo>
                  <a:lnTo>
                    <a:pt x="105243" y="119011"/>
                  </a:lnTo>
                  <a:lnTo>
                    <a:pt x="110162" y="119604"/>
                  </a:lnTo>
                  <a:lnTo>
                    <a:pt x="117345" y="119999"/>
                  </a:lnTo>
                  <a:lnTo>
                    <a:pt x="120000" y="119999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B0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5668979" y="2395719"/>
              <a:ext cx="4971768" cy="4346040"/>
            </a:xfrm>
            <a:custGeom>
              <a:pathLst>
                <a:path extrusionOk="0" h="120000" w="120000">
                  <a:moveTo>
                    <a:pt x="120000" y="61816"/>
                  </a:moveTo>
                  <a:lnTo>
                    <a:pt x="120000" y="61816"/>
                  </a:lnTo>
                  <a:lnTo>
                    <a:pt x="113025" y="61718"/>
                  </a:lnTo>
                  <a:lnTo>
                    <a:pt x="103751" y="61302"/>
                  </a:lnTo>
                  <a:lnTo>
                    <a:pt x="98460" y="60984"/>
                  </a:lnTo>
                  <a:lnTo>
                    <a:pt x="92866" y="60470"/>
                  </a:lnTo>
                  <a:lnTo>
                    <a:pt x="87042" y="59944"/>
                  </a:lnTo>
                  <a:lnTo>
                    <a:pt x="81146" y="59308"/>
                  </a:lnTo>
                  <a:lnTo>
                    <a:pt x="75092" y="58379"/>
                  </a:lnTo>
                  <a:lnTo>
                    <a:pt x="69195" y="57437"/>
                  </a:lnTo>
                  <a:lnTo>
                    <a:pt x="63372" y="56287"/>
                  </a:lnTo>
                  <a:lnTo>
                    <a:pt x="60538" y="55553"/>
                  </a:lnTo>
                  <a:lnTo>
                    <a:pt x="57778" y="54917"/>
                  </a:lnTo>
                  <a:lnTo>
                    <a:pt x="55090" y="54086"/>
                  </a:lnTo>
                  <a:lnTo>
                    <a:pt x="52559" y="53254"/>
                  </a:lnTo>
                  <a:lnTo>
                    <a:pt x="50029" y="52422"/>
                  </a:lnTo>
                  <a:lnTo>
                    <a:pt x="47656" y="51480"/>
                  </a:lnTo>
                  <a:lnTo>
                    <a:pt x="45440" y="50539"/>
                  </a:lnTo>
                  <a:lnTo>
                    <a:pt x="43285" y="49499"/>
                  </a:lnTo>
                  <a:cubicBezTo>
                    <a:pt x="42655" y="49108"/>
                    <a:pt x="42001" y="48728"/>
                    <a:pt x="41372" y="48337"/>
                  </a:cubicBezTo>
                  <a:lnTo>
                    <a:pt x="39543" y="47200"/>
                  </a:lnTo>
                  <a:lnTo>
                    <a:pt x="39543" y="47200"/>
                  </a:lnTo>
                  <a:lnTo>
                    <a:pt x="37388" y="45634"/>
                  </a:lnTo>
                  <a:lnTo>
                    <a:pt x="35318" y="44068"/>
                  </a:lnTo>
                  <a:lnTo>
                    <a:pt x="33332" y="42503"/>
                  </a:lnTo>
                  <a:lnTo>
                    <a:pt x="31419" y="40827"/>
                  </a:lnTo>
                  <a:lnTo>
                    <a:pt x="29567" y="39262"/>
                  </a:lnTo>
                  <a:cubicBezTo>
                    <a:pt x="28985" y="38699"/>
                    <a:pt x="28392" y="38149"/>
                    <a:pt x="27811" y="37586"/>
                  </a:cubicBezTo>
                  <a:lnTo>
                    <a:pt x="26128" y="35922"/>
                  </a:lnTo>
                  <a:lnTo>
                    <a:pt x="24445" y="34149"/>
                  </a:lnTo>
                  <a:lnTo>
                    <a:pt x="21297" y="30688"/>
                  </a:lnTo>
                  <a:lnTo>
                    <a:pt x="18379" y="27251"/>
                  </a:lnTo>
                  <a:lnTo>
                    <a:pt x="15703" y="23691"/>
                  </a:lnTo>
                  <a:cubicBezTo>
                    <a:pt x="14856" y="22517"/>
                    <a:pt x="14020" y="21331"/>
                    <a:pt x="13173" y="20156"/>
                  </a:cubicBezTo>
                  <a:lnTo>
                    <a:pt x="10872" y="16695"/>
                  </a:lnTo>
                  <a:lnTo>
                    <a:pt x="8729" y="13148"/>
                  </a:lnTo>
                  <a:lnTo>
                    <a:pt x="6659" y="9809"/>
                  </a:lnTo>
                  <a:cubicBezTo>
                    <a:pt x="6017" y="8659"/>
                    <a:pt x="5387" y="7509"/>
                    <a:pt x="4746" y="6360"/>
                  </a:cubicBezTo>
                  <a:lnTo>
                    <a:pt x="1150" y="0"/>
                  </a:lnTo>
                  <a:cubicBezTo>
                    <a:pt x="762" y="513"/>
                    <a:pt x="387" y="1039"/>
                    <a:pt x="0" y="1553"/>
                  </a:cubicBezTo>
                  <a:cubicBezTo>
                    <a:pt x="484" y="3216"/>
                    <a:pt x="956" y="4904"/>
                    <a:pt x="1452" y="6568"/>
                  </a:cubicBezTo>
                  <a:cubicBezTo>
                    <a:pt x="2058" y="8549"/>
                    <a:pt x="2675" y="10543"/>
                    <a:pt x="3281" y="12524"/>
                  </a:cubicBezTo>
                  <a:cubicBezTo>
                    <a:pt x="4007" y="14763"/>
                    <a:pt x="4709" y="16976"/>
                    <a:pt x="5436" y="19202"/>
                  </a:cubicBezTo>
                  <a:cubicBezTo>
                    <a:pt x="6259" y="21673"/>
                    <a:pt x="7070" y="24144"/>
                    <a:pt x="7894" y="26615"/>
                  </a:cubicBezTo>
                  <a:lnTo>
                    <a:pt x="10654" y="34345"/>
                  </a:lnTo>
                  <a:cubicBezTo>
                    <a:pt x="11139" y="35715"/>
                    <a:pt x="11611" y="37060"/>
                    <a:pt x="12107" y="38418"/>
                  </a:cubicBezTo>
                  <a:cubicBezTo>
                    <a:pt x="12640" y="39775"/>
                    <a:pt x="13185" y="41145"/>
                    <a:pt x="13718" y="42503"/>
                  </a:cubicBezTo>
                  <a:cubicBezTo>
                    <a:pt x="14250" y="43873"/>
                    <a:pt x="14783" y="45218"/>
                    <a:pt x="15316" y="46576"/>
                  </a:cubicBezTo>
                  <a:cubicBezTo>
                    <a:pt x="15873" y="47933"/>
                    <a:pt x="16442" y="49291"/>
                    <a:pt x="16999" y="50649"/>
                  </a:cubicBezTo>
                  <a:cubicBezTo>
                    <a:pt x="17592" y="52006"/>
                    <a:pt x="18185" y="53364"/>
                    <a:pt x="18767" y="54722"/>
                  </a:cubicBezTo>
                  <a:cubicBezTo>
                    <a:pt x="19384" y="56079"/>
                    <a:pt x="19989" y="57437"/>
                    <a:pt x="20607" y="58795"/>
                  </a:cubicBezTo>
                  <a:cubicBezTo>
                    <a:pt x="21237" y="60116"/>
                    <a:pt x="21890" y="61437"/>
                    <a:pt x="22520" y="62770"/>
                  </a:cubicBezTo>
                  <a:lnTo>
                    <a:pt x="24445" y="66733"/>
                  </a:lnTo>
                  <a:cubicBezTo>
                    <a:pt x="25099" y="68017"/>
                    <a:pt x="25777" y="69301"/>
                    <a:pt x="26431" y="70598"/>
                  </a:cubicBezTo>
                  <a:cubicBezTo>
                    <a:pt x="27109" y="71821"/>
                    <a:pt x="27811" y="73032"/>
                    <a:pt x="28489" y="74255"/>
                  </a:cubicBezTo>
                  <a:cubicBezTo>
                    <a:pt x="29203" y="75441"/>
                    <a:pt x="29930" y="76616"/>
                    <a:pt x="30644" y="77802"/>
                  </a:cubicBezTo>
                  <a:lnTo>
                    <a:pt x="32799" y="81251"/>
                  </a:lnTo>
                  <a:lnTo>
                    <a:pt x="35015" y="84480"/>
                  </a:lnTo>
                  <a:cubicBezTo>
                    <a:pt x="35778" y="85495"/>
                    <a:pt x="36553" y="86498"/>
                    <a:pt x="37316" y="87514"/>
                  </a:cubicBezTo>
                  <a:lnTo>
                    <a:pt x="39616" y="90339"/>
                  </a:lnTo>
                  <a:lnTo>
                    <a:pt x="41989" y="92846"/>
                  </a:lnTo>
                  <a:lnTo>
                    <a:pt x="41989" y="92846"/>
                  </a:lnTo>
                  <a:lnTo>
                    <a:pt x="44435" y="95244"/>
                  </a:lnTo>
                  <a:lnTo>
                    <a:pt x="47050" y="97433"/>
                  </a:lnTo>
                  <a:lnTo>
                    <a:pt x="49799" y="99525"/>
                  </a:lnTo>
                  <a:lnTo>
                    <a:pt x="52644" y="101408"/>
                  </a:lnTo>
                  <a:lnTo>
                    <a:pt x="55550" y="103279"/>
                  </a:lnTo>
                  <a:lnTo>
                    <a:pt x="58613" y="104955"/>
                  </a:lnTo>
                  <a:lnTo>
                    <a:pt x="61761" y="106521"/>
                  </a:lnTo>
                  <a:lnTo>
                    <a:pt x="64897" y="107988"/>
                  </a:lnTo>
                  <a:lnTo>
                    <a:pt x="68118" y="109346"/>
                  </a:lnTo>
                  <a:lnTo>
                    <a:pt x="71338" y="110594"/>
                  </a:lnTo>
                  <a:lnTo>
                    <a:pt x="74559" y="111743"/>
                  </a:lnTo>
                  <a:lnTo>
                    <a:pt x="77852" y="112783"/>
                  </a:lnTo>
                  <a:lnTo>
                    <a:pt x="81073" y="113737"/>
                  </a:lnTo>
                  <a:lnTo>
                    <a:pt x="84209" y="114667"/>
                  </a:lnTo>
                  <a:lnTo>
                    <a:pt x="87430" y="115401"/>
                  </a:lnTo>
                  <a:lnTo>
                    <a:pt x="90505" y="116134"/>
                  </a:lnTo>
                  <a:lnTo>
                    <a:pt x="96474" y="117284"/>
                  </a:lnTo>
                  <a:lnTo>
                    <a:pt x="101995" y="118226"/>
                  </a:lnTo>
                  <a:lnTo>
                    <a:pt x="106984" y="118948"/>
                  </a:lnTo>
                  <a:lnTo>
                    <a:pt x="111342" y="119363"/>
                  </a:lnTo>
                  <a:lnTo>
                    <a:pt x="114938" y="119779"/>
                  </a:lnTo>
                  <a:lnTo>
                    <a:pt x="117626" y="119902"/>
                  </a:lnTo>
                  <a:lnTo>
                    <a:pt x="120000" y="120000"/>
                  </a:lnTo>
                  <a:lnTo>
                    <a:pt x="120000" y="61816"/>
                  </a:lnTo>
                  <a:close/>
                </a:path>
              </a:pathLst>
            </a:custGeom>
            <a:solidFill>
              <a:srgbClr val="6EB8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5792522" y="541798"/>
              <a:ext cx="4848225" cy="2160647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120000" y="0"/>
                  </a:lnTo>
                  <a:lnTo>
                    <a:pt x="112848" y="229"/>
                  </a:lnTo>
                  <a:lnTo>
                    <a:pt x="103339" y="1149"/>
                  </a:lnTo>
                  <a:lnTo>
                    <a:pt x="97917" y="1839"/>
                  </a:lnTo>
                  <a:lnTo>
                    <a:pt x="92180" y="2988"/>
                  </a:lnTo>
                  <a:lnTo>
                    <a:pt x="86208" y="4137"/>
                  </a:lnTo>
                  <a:lnTo>
                    <a:pt x="80078" y="5747"/>
                  </a:lnTo>
                  <a:lnTo>
                    <a:pt x="73870" y="7586"/>
                  </a:lnTo>
                  <a:lnTo>
                    <a:pt x="67819" y="9885"/>
                  </a:lnTo>
                  <a:lnTo>
                    <a:pt x="61846" y="12413"/>
                  </a:lnTo>
                  <a:lnTo>
                    <a:pt x="58939" y="13793"/>
                  </a:lnTo>
                  <a:lnTo>
                    <a:pt x="56110" y="15402"/>
                  </a:lnTo>
                  <a:lnTo>
                    <a:pt x="53359" y="17241"/>
                  </a:lnTo>
                  <a:lnTo>
                    <a:pt x="50687" y="18850"/>
                  </a:lnTo>
                  <a:lnTo>
                    <a:pt x="48094" y="20919"/>
                  </a:lnTo>
                  <a:lnTo>
                    <a:pt x="45658" y="22988"/>
                  </a:lnTo>
                  <a:lnTo>
                    <a:pt x="43379" y="25057"/>
                  </a:lnTo>
                  <a:lnTo>
                    <a:pt x="41178" y="27356"/>
                  </a:lnTo>
                  <a:lnTo>
                    <a:pt x="39214" y="29885"/>
                  </a:lnTo>
                  <a:lnTo>
                    <a:pt x="37328" y="32413"/>
                  </a:lnTo>
                  <a:lnTo>
                    <a:pt x="37328" y="32413"/>
                  </a:lnTo>
                  <a:lnTo>
                    <a:pt x="33791" y="37931"/>
                  </a:lnTo>
                  <a:lnTo>
                    <a:pt x="30569" y="43448"/>
                  </a:lnTo>
                  <a:lnTo>
                    <a:pt x="27583" y="49195"/>
                  </a:lnTo>
                  <a:lnTo>
                    <a:pt x="24833" y="54482"/>
                  </a:lnTo>
                  <a:lnTo>
                    <a:pt x="22318" y="60000"/>
                  </a:lnTo>
                  <a:lnTo>
                    <a:pt x="19960" y="65287"/>
                  </a:lnTo>
                  <a:lnTo>
                    <a:pt x="17760" y="70344"/>
                  </a:lnTo>
                  <a:lnTo>
                    <a:pt x="15795" y="75402"/>
                  </a:lnTo>
                  <a:lnTo>
                    <a:pt x="15795" y="75402"/>
                  </a:lnTo>
                  <a:lnTo>
                    <a:pt x="11159" y="87126"/>
                  </a:lnTo>
                  <a:lnTo>
                    <a:pt x="11159" y="87126"/>
                  </a:lnTo>
                  <a:lnTo>
                    <a:pt x="8644" y="93333"/>
                  </a:lnTo>
                  <a:lnTo>
                    <a:pt x="7465" y="96091"/>
                  </a:lnTo>
                  <a:lnTo>
                    <a:pt x="6286" y="98620"/>
                  </a:lnTo>
                  <a:lnTo>
                    <a:pt x="5029" y="101149"/>
                  </a:lnTo>
                  <a:lnTo>
                    <a:pt x="3850" y="103218"/>
                  </a:lnTo>
                  <a:lnTo>
                    <a:pt x="2593" y="105287"/>
                  </a:lnTo>
                  <a:lnTo>
                    <a:pt x="1257" y="107126"/>
                  </a:lnTo>
                  <a:lnTo>
                    <a:pt x="1257" y="107126"/>
                  </a:lnTo>
                  <a:lnTo>
                    <a:pt x="0" y="114712"/>
                  </a:lnTo>
                  <a:lnTo>
                    <a:pt x="120000" y="114712"/>
                  </a:lnTo>
                  <a:lnTo>
                    <a:pt x="120000" y="120000"/>
                  </a:lnTo>
                  <a:lnTo>
                    <a:pt x="120000" y="120000"/>
                  </a:lnTo>
                  <a:lnTo>
                    <a:pt x="120000" y="689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2583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5846497" y="-1025590"/>
              <a:ext cx="4794250" cy="3519292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120000" y="0"/>
                  </a:lnTo>
                  <a:lnTo>
                    <a:pt x="116900" y="124"/>
                  </a:lnTo>
                  <a:lnTo>
                    <a:pt x="113324" y="499"/>
                  </a:lnTo>
                  <a:lnTo>
                    <a:pt x="108556" y="874"/>
                  </a:lnTo>
                  <a:lnTo>
                    <a:pt x="102913" y="1623"/>
                  </a:lnTo>
                  <a:lnTo>
                    <a:pt x="96476" y="2622"/>
                  </a:lnTo>
                  <a:lnTo>
                    <a:pt x="89403" y="3870"/>
                  </a:lnTo>
                  <a:lnTo>
                    <a:pt x="85748" y="4620"/>
                  </a:lnTo>
                  <a:lnTo>
                    <a:pt x="82013" y="5494"/>
                  </a:lnTo>
                  <a:lnTo>
                    <a:pt x="78119" y="6493"/>
                  </a:lnTo>
                  <a:lnTo>
                    <a:pt x="74304" y="7492"/>
                  </a:lnTo>
                  <a:lnTo>
                    <a:pt x="70410" y="8740"/>
                  </a:lnTo>
                  <a:lnTo>
                    <a:pt x="66596" y="9989"/>
                  </a:lnTo>
                  <a:lnTo>
                    <a:pt x="62781" y="11363"/>
                  </a:lnTo>
                  <a:lnTo>
                    <a:pt x="59046" y="12861"/>
                  </a:lnTo>
                  <a:lnTo>
                    <a:pt x="55311" y="14484"/>
                  </a:lnTo>
                  <a:lnTo>
                    <a:pt x="51735" y="16357"/>
                  </a:lnTo>
                  <a:lnTo>
                    <a:pt x="48317" y="18231"/>
                  </a:lnTo>
                  <a:lnTo>
                    <a:pt x="44980" y="20353"/>
                  </a:lnTo>
                  <a:lnTo>
                    <a:pt x="41801" y="22601"/>
                  </a:lnTo>
                  <a:lnTo>
                    <a:pt x="38860" y="24973"/>
                  </a:lnTo>
                  <a:lnTo>
                    <a:pt x="37430" y="26222"/>
                  </a:lnTo>
                  <a:lnTo>
                    <a:pt x="36158" y="27471"/>
                  </a:lnTo>
                  <a:lnTo>
                    <a:pt x="34807" y="28844"/>
                  </a:lnTo>
                  <a:lnTo>
                    <a:pt x="33615" y="30218"/>
                  </a:lnTo>
                  <a:lnTo>
                    <a:pt x="32423" y="31592"/>
                  </a:lnTo>
                  <a:lnTo>
                    <a:pt x="31390" y="33090"/>
                  </a:lnTo>
                  <a:lnTo>
                    <a:pt x="30357" y="34588"/>
                  </a:lnTo>
                  <a:lnTo>
                    <a:pt x="29403" y="36087"/>
                  </a:lnTo>
                  <a:lnTo>
                    <a:pt x="29403" y="36087"/>
                  </a:lnTo>
                  <a:lnTo>
                    <a:pt x="27735" y="39084"/>
                  </a:lnTo>
                  <a:lnTo>
                    <a:pt x="26145" y="42081"/>
                  </a:lnTo>
                  <a:lnTo>
                    <a:pt x="24715" y="45078"/>
                  </a:lnTo>
                  <a:lnTo>
                    <a:pt x="23364" y="47950"/>
                  </a:lnTo>
                  <a:lnTo>
                    <a:pt x="22092" y="50946"/>
                  </a:lnTo>
                  <a:lnTo>
                    <a:pt x="20900" y="54068"/>
                  </a:lnTo>
                  <a:lnTo>
                    <a:pt x="19788" y="57315"/>
                  </a:lnTo>
                  <a:lnTo>
                    <a:pt x="18596" y="60561"/>
                  </a:lnTo>
                  <a:lnTo>
                    <a:pt x="18596" y="60561"/>
                  </a:lnTo>
                  <a:lnTo>
                    <a:pt x="18596" y="60686"/>
                  </a:lnTo>
                  <a:lnTo>
                    <a:pt x="18596" y="60686"/>
                  </a:lnTo>
                  <a:lnTo>
                    <a:pt x="19390" y="58563"/>
                  </a:lnTo>
                  <a:lnTo>
                    <a:pt x="19390" y="58563"/>
                  </a:lnTo>
                  <a:lnTo>
                    <a:pt x="19390" y="58563"/>
                  </a:lnTo>
                  <a:lnTo>
                    <a:pt x="19390" y="58563"/>
                  </a:lnTo>
                  <a:lnTo>
                    <a:pt x="17562" y="63808"/>
                  </a:lnTo>
                  <a:lnTo>
                    <a:pt x="17562" y="63808"/>
                  </a:lnTo>
                  <a:lnTo>
                    <a:pt x="9854" y="88532"/>
                  </a:lnTo>
                  <a:lnTo>
                    <a:pt x="0" y="120000"/>
                  </a:lnTo>
                  <a:lnTo>
                    <a:pt x="0" y="120000"/>
                  </a:lnTo>
                  <a:lnTo>
                    <a:pt x="1271" y="119001"/>
                  </a:lnTo>
                  <a:lnTo>
                    <a:pt x="2543" y="117877"/>
                  </a:lnTo>
                  <a:lnTo>
                    <a:pt x="3814" y="116753"/>
                  </a:lnTo>
                  <a:lnTo>
                    <a:pt x="5006" y="115379"/>
                  </a:lnTo>
                  <a:lnTo>
                    <a:pt x="6198" y="114006"/>
                  </a:lnTo>
                  <a:lnTo>
                    <a:pt x="7470" y="112507"/>
                  </a:lnTo>
                  <a:lnTo>
                    <a:pt x="9933" y="109261"/>
                  </a:lnTo>
                  <a:lnTo>
                    <a:pt x="9933" y="109261"/>
                  </a:lnTo>
                  <a:lnTo>
                    <a:pt x="14622" y="102892"/>
                  </a:lnTo>
                  <a:lnTo>
                    <a:pt x="14622" y="102892"/>
                  </a:lnTo>
                  <a:lnTo>
                    <a:pt x="16609" y="100145"/>
                  </a:lnTo>
                  <a:lnTo>
                    <a:pt x="18834" y="97398"/>
                  </a:lnTo>
                  <a:lnTo>
                    <a:pt x="21218" y="94401"/>
                  </a:lnTo>
                  <a:lnTo>
                    <a:pt x="23841" y="91404"/>
                  </a:lnTo>
                  <a:lnTo>
                    <a:pt x="26622" y="88407"/>
                  </a:lnTo>
                  <a:lnTo>
                    <a:pt x="29642" y="85411"/>
                  </a:lnTo>
                  <a:lnTo>
                    <a:pt x="32980" y="82289"/>
                  </a:lnTo>
                  <a:lnTo>
                    <a:pt x="36635" y="79292"/>
                  </a:lnTo>
                  <a:lnTo>
                    <a:pt x="36635" y="79292"/>
                  </a:lnTo>
                  <a:lnTo>
                    <a:pt x="38463" y="77918"/>
                  </a:lnTo>
                  <a:lnTo>
                    <a:pt x="40529" y="76545"/>
                  </a:lnTo>
                  <a:lnTo>
                    <a:pt x="42675" y="75296"/>
                  </a:lnTo>
                  <a:lnTo>
                    <a:pt x="45059" y="74172"/>
                  </a:lnTo>
                  <a:lnTo>
                    <a:pt x="47523" y="73048"/>
                  </a:lnTo>
                  <a:lnTo>
                    <a:pt x="50066" y="71925"/>
                  </a:lnTo>
                  <a:lnTo>
                    <a:pt x="52768" y="71050"/>
                  </a:lnTo>
                  <a:lnTo>
                    <a:pt x="55549" y="70052"/>
                  </a:lnTo>
                  <a:lnTo>
                    <a:pt x="58410" y="69302"/>
                  </a:lnTo>
                  <a:lnTo>
                    <a:pt x="61350" y="68428"/>
                  </a:lnTo>
                  <a:lnTo>
                    <a:pt x="67311" y="67055"/>
                  </a:lnTo>
                  <a:lnTo>
                    <a:pt x="73509" y="65806"/>
                  </a:lnTo>
                  <a:lnTo>
                    <a:pt x="79708" y="64807"/>
                  </a:lnTo>
                  <a:lnTo>
                    <a:pt x="85907" y="64058"/>
                  </a:lnTo>
                  <a:lnTo>
                    <a:pt x="91947" y="63309"/>
                  </a:lnTo>
                  <a:lnTo>
                    <a:pt x="97748" y="62809"/>
                  </a:lnTo>
                  <a:lnTo>
                    <a:pt x="103231" y="62434"/>
                  </a:lnTo>
                  <a:lnTo>
                    <a:pt x="112847" y="61935"/>
                  </a:lnTo>
                  <a:lnTo>
                    <a:pt x="120000" y="61810"/>
                  </a:lnTo>
                  <a:lnTo>
                    <a:pt x="120000" y="61935"/>
                  </a:lnTo>
                  <a:lnTo>
                    <a:pt x="120000" y="61935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4F6A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480747" y="717577"/>
              <a:ext cx="6124575" cy="3951422"/>
            </a:xfrm>
            <a:custGeom>
              <a:pathLst>
                <a:path extrusionOk="0" h="120000" w="120000">
                  <a:moveTo>
                    <a:pt x="61213" y="120000"/>
                  </a:moveTo>
                  <a:lnTo>
                    <a:pt x="61213" y="120000"/>
                  </a:lnTo>
                  <a:lnTo>
                    <a:pt x="63141" y="119888"/>
                  </a:lnTo>
                  <a:lnTo>
                    <a:pt x="65007" y="119555"/>
                  </a:lnTo>
                  <a:lnTo>
                    <a:pt x="66811" y="118999"/>
                  </a:lnTo>
                  <a:lnTo>
                    <a:pt x="68615" y="118220"/>
                  </a:lnTo>
                  <a:lnTo>
                    <a:pt x="70419" y="117330"/>
                  </a:lnTo>
                  <a:lnTo>
                    <a:pt x="72161" y="116218"/>
                  </a:lnTo>
                  <a:lnTo>
                    <a:pt x="73903" y="114995"/>
                  </a:lnTo>
                  <a:lnTo>
                    <a:pt x="75583" y="113549"/>
                  </a:lnTo>
                  <a:lnTo>
                    <a:pt x="77200" y="111992"/>
                  </a:lnTo>
                  <a:lnTo>
                    <a:pt x="78818" y="110324"/>
                  </a:lnTo>
                  <a:lnTo>
                    <a:pt x="80373" y="108544"/>
                  </a:lnTo>
                  <a:lnTo>
                    <a:pt x="81866" y="106654"/>
                  </a:lnTo>
                  <a:lnTo>
                    <a:pt x="83359" y="104763"/>
                  </a:lnTo>
                  <a:lnTo>
                    <a:pt x="84790" y="102650"/>
                  </a:lnTo>
                  <a:lnTo>
                    <a:pt x="86220" y="100537"/>
                  </a:lnTo>
                  <a:lnTo>
                    <a:pt x="87527" y="98424"/>
                  </a:lnTo>
                  <a:lnTo>
                    <a:pt x="88833" y="96311"/>
                  </a:lnTo>
                  <a:lnTo>
                    <a:pt x="90077" y="94087"/>
                  </a:lnTo>
                  <a:lnTo>
                    <a:pt x="91259" y="91862"/>
                  </a:lnTo>
                  <a:lnTo>
                    <a:pt x="92379" y="89638"/>
                  </a:lnTo>
                  <a:lnTo>
                    <a:pt x="94494" y="85189"/>
                  </a:lnTo>
                  <a:lnTo>
                    <a:pt x="96360" y="80963"/>
                  </a:lnTo>
                  <a:lnTo>
                    <a:pt x="97978" y="76960"/>
                  </a:lnTo>
                  <a:lnTo>
                    <a:pt x="99346" y="73290"/>
                  </a:lnTo>
                  <a:lnTo>
                    <a:pt x="100466" y="70064"/>
                  </a:lnTo>
                  <a:lnTo>
                    <a:pt x="101275" y="67395"/>
                  </a:lnTo>
                  <a:lnTo>
                    <a:pt x="101275" y="67395"/>
                  </a:lnTo>
                  <a:lnTo>
                    <a:pt x="103514" y="59721"/>
                  </a:lnTo>
                  <a:lnTo>
                    <a:pt x="106251" y="49823"/>
                  </a:lnTo>
                  <a:lnTo>
                    <a:pt x="112472" y="27469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8506" y="4782"/>
                  </a:lnTo>
                  <a:lnTo>
                    <a:pt x="116889" y="9898"/>
                  </a:lnTo>
                  <a:lnTo>
                    <a:pt x="114898" y="16126"/>
                  </a:lnTo>
                  <a:lnTo>
                    <a:pt x="112597" y="23021"/>
                  </a:lnTo>
                  <a:lnTo>
                    <a:pt x="110171" y="30027"/>
                  </a:lnTo>
                  <a:lnTo>
                    <a:pt x="108926" y="33475"/>
                  </a:lnTo>
                  <a:lnTo>
                    <a:pt x="107744" y="36700"/>
                  </a:lnTo>
                  <a:lnTo>
                    <a:pt x="106625" y="39592"/>
                  </a:lnTo>
                  <a:lnTo>
                    <a:pt x="105505" y="42261"/>
                  </a:lnTo>
                  <a:lnTo>
                    <a:pt x="105505" y="42261"/>
                  </a:lnTo>
                  <a:lnTo>
                    <a:pt x="104261" y="45041"/>
                  </a:lnTo>
                  <a:lnTo>
                    <a:pt x="103017" y="47822"/>
                  </a:lnTo>
                  <a:lnTo>
                    <a:pt x="101710" y="50379"/>
                  </a:lnTo>
                  <a:lnTo>
                    <a:pt x="100528" y="52826"/>
                  </a:lnTo>
                  <a:lnTo>
                    <a:pt x="99409" y="54828"/>
                  </a:lnTo>
                  <a:lnTo>
                    <a:pt x="98538" y="56496"/>
                  </a:lnTo>
                  <a:lnTo>
                    <a:pt x="97791" y="57608"/>
                  </a:lnTo>
                  <a:lnTo>
                    <a:pt x="97542" y="57942"/>
                  </a:lnTo>
                  <a:lnTo>
                    <a:pt x="97356" y="58053"/>
                  </a:lnTo>
                  <a:lnTo>
                    <a:pt x="97356" y="58053"/>
                  </a:lnTo>
                  <a:lnTo>
                    <a:pt x="94494" y="59388"/>
                  </a:lnTo>
                  <a:lnTo>
                    <a:pt x="91446" y="60722"/>
                  </a:lnTo>
                  <a:lnTo>
                    <a:pt x="88211" y="61946"/>
                  </a:lnTo>
                  <a:lnTo>
                    <a:pt x="84790" y="63169"/>
                  </a:lnTo>
                  <a:lnTo>
                    <a:pt x="81181" y="64281"/>
                  </a:lnTo>
                  <a:lnTo>
                    <a:pt x="77511" y="65282"/>
                  </a:lnTo>
                  <a:lnTo>
                    <a:pt x="73716" y="66283"/>
                  </a:lnTo>
                  <a:lnTo>
                    <a:pt x="69797" y="67284"/>
                  </a:lnTo>
                  <a:lnTo>
                    <a:pt x="61772" y="69063"/>
                  </a:lnTo>
                  <a:lnTo>
                    <a:pt x="53685" y="70620"/>
                  </a:lnTo>
                  <a:lnTo>
                    <a:pt x="45598" y="71955"/>
                  </a:lnTo>
                  <a:lnTo>
                    <a:pt x="37698" y="73067"/>
                  </a:lnTo>
                  <a:lnTo>
                    <a:pt x="30108" y="74179"/>
                  </a:lnTo>
                  <a:lnTo>
                    <a:pt x="23079" y="74958"/>
                  </a:lnTo>
                  <a:lnTo>
                    <a:pt x="16671" y="75625"/>
                  </a:lnTo>
                  <a:lnTo>
                    <a:pt x="11073" y="76181"/>
                  </a:lnTo>
                  <a:lnTo>
                    <a:pt x="2986" y="76848"/>
                  </a:lnTo>
                  <a:lnTo>
                    <a:pt x="0" y="77071"/>
                  </a:lnTo>
                  <a:lnTo>
                    <a:pt x="0" y="120000"/>
                  </a:lnTo>
                  <a:lnTo>
                    <a:pt x="0" y="120000"/>
                  </a:lnTo>
                  <a:lnTo>
                    <a:pt x="61213" y="120000"/>
                  </a:lnTo>
                  <a:close/>
                </a:path>
              </a:pathLst>
            </a:custGeom>
            <a:solidFill>
              <a:srgbClr val="34475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480747" y="691942"/>
              <a:ext cx="6140450" cy="2032474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120000" y="0"/>
                  </a:lnTo>
                  <a:lnTo>
                    <a:pt x="116897" y="18378"/>
                  </a:lnTo>
                  <a:lnTo>
                    <a:pt x="113981" y="35243"/>
                  </a:lnTo>
                  <a:lnTo>
                    <a:pt x="111189" y="50378"/>
                  </a:lnTo>
                  <a:lnTo>
                    <a:pt x="108583" y="64000"/>
                  </a:lnTo>
                  <a:lnTo>
                    <a:pt x="107404" y="70054"/>
                  </a:lnTo>
                  <a:lnTo>
                    <a:pt x="106225" y="75459"/>
                  </a:lnTo>
                  <a:lnTo>
                    <a:pt x="105108" y="80648"/>
                  </a:lnTo>
                  <a:lnTo>
                    <a:pt x="104053" y="84972"/>
                  </a:lnTo>
                  <a:lnTo>
                    <a:pt x="102998" y="88864"/>
                  </a:lnTo>
                  <a:lnTo>
                    <a:pt x="102068" y="92108"/>
                  </a:lnTo>
                  <a:lnTo>
                    <a:pt x="101137" y="94918"/>
                  </a:lnTo>
                  <a:lnTo>
                    <a:pt x="100330" y="96864"/>
                  </a:lnTo>
                  <a:lnTo>
                    <a:pt x="100330" y="96864"/>
                  </a:lnTo>
                  <a:lnTo>
                    <a:pt x="100144" y="97081"/>
                  </a:lnTo>
                  <a:lnTo>
                    <a:pt x="99958" y="97297"/>
                  </a:lnTo>
                  <a:lnTo>
                    <a:pt x="99400" y="97513"/>
                  </a:lnTo>
                  <a:lnTo>
                    <a:pt x="98717" y="97513"/>
                  </a:lnTo>
                  <a:lnTo>
                    <a:pt x="97973" y="97081"/>
                  </a:lnTo>
                  <a:lnTo>
                    <a:pt x="97104" y="96216"/>
                  </a:lnTo>
                  <a:lnTo>
                    <a:pt x="96173" y="95351"/>
                  </a:lnTo>
                  <a:lnTo>
                    <a:pt x="94126" y="93189"/>
                  </a:lnTo>
                  <a:lnTo>
                    <a:pt x="92140" y="90378"/>
                  </a:lnTo>
                  <a:lnTo>
                    <a:pt x="90155" y="87567"/>
                  </a:lnTo>
                  <a:lnTo>
                    <a:pt x="88541" y="84972"/>
                  </a:lnTo>
                  <a:lnTo>
                    <a:pt x="87238" y="82810"/>
                  </a:lnTo>
                  <a:lnTo>
                    <a:pt x="87238" y="82810"/>
                  </a:lnTo>
                  <a:lnTo>
                    <a:pt x="85377" y="79567"/>
                  </a:lnTo>
                  <a:lnTo>
                    <a:pt x="83578" y="76540"/>
                  </a:lnTo>
                  <a:lnTo>
                    <a:pt x="81902" y="73945"/>
                  </a:lnTo>
                  <a:lnTo>
                    <a:pt x="80351" y="71783"/>
                  </a:lnTo>
                  <a:lnTo>
                    <a:pt x="78924" y="70054"/>
                  </a:lnTo>
                  <a:lnTo>
                    <a:pt x="77559" y="68540"/>
                  </a:lnTo>
                  <a:lnTo>
                    <a:pt x="76318" y="67243"/>
                  </a:lnTo>
                  <a:lnTo>
                    <a:pt x="75139" y="66162"/>
                  </a:lnTo>
                  <a:lnTo>
                    <a:pt x="74084" y="65297"/>
                  </a:lnTo>
                  <a:lnTo>
                    <a:pt x="73092" y="64864"/>
                  </a:lnTo>
                  <a:lnTo>
                    <a:pt x="71416" y="64000"/>
                  </a:lnTo>
                  <a:lnTo>
                    <a:pt x="70051" y="63783"/>
                  </a:lnTo>
                  <a:lnTo>
                    <a:pt x="68996" y="63567"/>
                  </a:lnTo>
                  <a:lnTo>
                    <a:pt x="68996" y="63567"/>
                  </a:lnTo>
                  <a:lnTo>
                    <a:pt x="0" y="63567"/>
                  </a:lnTo>
                  <a:lnTo>
                    <a:pt x="0" y="120000"/>
                  </a:lnTo>
                  <a:lnTo>
                    <a:pt x="79544" y="119783"/>
                  </a:lnTo>
                  <a:lnTo>
                    <a:pt x="79544" y="119783"/>
                  </a:lnTo>
                  <a:lnTo>
                    <a:pt x="80227" y="119783"/>
                  </a:lnTo>
                  <a:lnTo>
                    <a:pt x="82026" y="119567"/>
                  </a:lnTo>
                  <a:lnTo>
                    <a:pt x="84694" y="118918"/>
                  </a:lnTo>
                  <a:lnTo>
                    <a:pt x="86308" y="118486"/>
                  </a:lnTo>
                  <a:lnTo>
                    <a:pt x="87983" y="117837"/>
                  </a:lnTo>
                  <a:lnTo>
                    <a:pt x="89720" y="116756"/>
                  </a:lnTo>
                  <a:lnTo>
                    <a:pt x="91520" y="115675"/>
                  </a:lnTo>
                  <a:lnTo>
                    <a:pt x="93319" y="114162"/>
                  </a:lnTo>
                  <a:lnTo>
                    <a:pt x="95118" y="112432"/>
                  </a:lnTo>
                  <a:lnTo>
                    <a:pt x="96794" y="110270"/>
                  </a:lnTo>
                  <a:lnTo>
                    <a:pt x="97600" y="109189"/>
                  </a:lnTo>
                  <a:lnTo>
                    <a:pt x="98407" y="107891"/>
                  </a:lnTo>
                  <a:lnTo>
                    <a:pt x="99152" y="106378"/>
                  </a:lnTo>
                  <a:lnTo>
                    <a:pt x="99834" y="105081"/>
                  </a:lnTo>
                  <a:lnTo>
                    <a:pt x="100517" y="103351"/>
                  </a:lnTo>
                  <a:lnTo>
                    <a:pt x="101137" y="101621"/>
                  </a:lnTo>
                  <a:lnTo>
                    <a:pt x="101137" y="101621"/>
                  </a:lnTo>
                  <a:lnTo>
                    <a:pt x="102316" y="97729"/>
                  </a:lnTo>
                  <a:lnTo>
                    <a:pt x="103557" y="92972"/>
                  </a:lnTo>
                  <a:lnTo>
                    <a:pt x="104860" y="87567"/>
                  </a:lnTo>
                  <a:lnTo>
                    <a:pt x="106163" y="81513"/>
                  </a:lnTo>
                  <a:lnTo>
                    <a:pt x="107466" y="75027"/>
                  </a:lnTo>
                  <a:lnTo>
                    <a:pt x="108831" y="68108"/>
                  </a:lnTo>
                  <a:lnTo>
                    <a:pt x="110134" y="60972"/>
                  </a:lnTo>
                  <a:lnTo>
                    <a:pt x="111437" y="53621"/>
                  </a:lnTo>
                  <a:lnTo>
                    <a:pt x="113919" y="38702"/>
                  </a:lnTo>
                  <a:lnTo>
                    <a:pt x="116277" y="24216"/>
                  </a:lnTo>
                  <a:lnTo>
                    <a:pt x="118262" y="11027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68B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480747" y="860400"/>
              <a:ext cx="6057900" cy="2801519"/>
            </a:xfrm>
            <a:custGeom>
              <a:pathLst>
                <a:path extrusionOk="0" h="120000" w="120000">
                  <a:moveTo>
                    <a:pt x="97358" y="93176"/>
                  </a:moveTo>
                  <a:lnTo>
                    <a:pt x="97358" y="93176"/>
                  </a:lnTo>
                  <a:lnTo>
                    <a:pt x="100566" y="83137"/>
                  </a:lnTo>
                  <a:lnTo>
                    <a:pt x="102012" y="78431"/>
                  </a:lnTo>
                  <a:lnTo>
                    <a:pt x="103333" y="73882"/>
                  </a:lnTo>
                  <a:lnTo>
                    <a:pt x="104591" y="69490"/>
                  </a:lnTo>
                  <a:lnTo>
                    <a:pt x="105786" y="64941"/>
                  </a:lnTo>
                  <a:lnTo>
                    <a:pt x="106981" y="60392"/>
                  </a:lnTo>
                  <a:lnTo>
                    <a:pt x="108176" y="55529"/>
                  </a:lnTo>
                  <a:lnTo>
                    <a:pt x="109371" y="50509"/>
                  </a:lnTo>
                  <a:lnTo>
                    <a:pt x="110566" y="45019"/>
                  </a:lnTo>
                  <a:lnTo>
                    <a:pt x="113207" y="32784"/>
                  </a:lnTo>
                  <a:lnTo>
                    <a:pt x="116289" y="17882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8993" y="4078"/>
                  </a:lnTo>
                  <a:lnTo>
                    <a:pt x="117672" y="10196"/>
                  </a:lnTo>
                  <a:lnTo>
                    <a:pt x="115974" y="18039"/>
                  </a:lnTo>
                  <a:lnTo>
                    <a:pt x="113962" y="26980"/>
                  </a:lnTo>
                  <a:lnTo>
                    <a:pt x="111698" y="36392"/>
                  </a:lnTo>
                  <a:lnTo>
                    <a:pt x="110503" y="41254"/>
                  </a:lnTo>
                  <a:lnTo>
                    <a:pt x="109245" y="45960"/>
                  </a:lnTo>
                  <a:lnTo>
                    <a:pt x="107924" y="50666"/>
                  </a:lnTo>
                  <a:lnTo>
                    <a:pt x="106603" y="55215"/>
                  </a:lnTo>
                  <a:lnTo>
                    <a:pt x="105220" y="59450"/>
                  </a:lnTo>
                  <a:lnTo>
                    <a:pt x="103836" y="63372"/>
                  </a:lnTo>
                  <a:lnTo>
                    <a:pt x="103836" y="63372"/>
                  </a:lnTo>
                  <a:lnTo>
                    <a:pt x="103270" y="64941"/>
                  </a:lnTo>
                  <a:lnTo>
                    <a:pt x="102578" y="66352"/>
                  </a:lnTo>
                  <a:lnTo>
                    <a:pt x="101886" y="67607"/>
                  </a:lnTo>
                  <a:lnTo>
                    <a:pt x="101132" y="68862"/>
                  </a:lnTo>
                  <a:lnTo>
                    <a:pt x="100314" y="69960"/>
                  </a:lnTo>
                  <a:lnTo>
                    <a:pt x="99496" y="70901"/>
                  </a:lnTo>
                  <a:lnTo>
                    <a:pt x="98616" y="71843"/>
                  </a:lnTo>
                  <a:lnTo>
                    <a:pt x="97735" y="72784"/>
                  </a:lnTo>
                  <a:lnTo>
                    <a:pt x="95849" y="74352"/>
                  </a:lnTo>
                  <a:lnTo>
                    <a:pt x="93899" y="75607"/>
                  </a:lnTo>
                  <a:lnTo>
                    <a:pt x="91949" y="76705"/>
                  </a:lnTo>
                  <a:lnTo>
                    <a:pt x="90062" y="77490"/>
                  </a:lnTo>
                  <a:lnTo>
                    <a:pt x="88238" y="78117"/>
                  </a:lnTo>
                  <a:lnTo>
                    <a:pt x="86540" y="78588"/>
                  </a:lnTo>
                  <a:lnTo>
                    <a:pt x="83584" y="79058"/>
                  </a:lnTo>
                  <a:lnTo>
                    <a:pt x="81572" y="79215"/>
                  </a:lnTo>
                  <a:lnTo>
                    <a:pt x="80817" y="79215"/>
                  </a:lnTo>
                  <a:lnTo>
                    <a:pt x="0" y="79529"/>
                  </a:lnTo>
                  <a:lnTo>
                    <a:pt x="0" y="120000"/>
                  </a:lnTo>
                  <a:lnTo>
                    <a:pt x="75408" y="120000"/>
                  </a:lnTo>
                  <a:lnTo>
                    <a:pt x="75408" y="120000"/>
                  </a:lnTo>
                  <a:lnTo>
                    <a:pt x="75974" y="119843"/>
                  </a:lnTo>
                  <a:lnTo>
                    <a:pt x="77610" y="119529"/>
                  </a:lnTo>
                  <a:lnTo>
                    <a:pt x="78742" y="119215"/>
                  </a:lnTo>
                  <a:lnTo>
                    <a:pt x="80062" y="118588"/>
                  </a:lnTo>
                  <a:lnTo>
                    <a:pt x="81509" y="117803"/>
                  </a:lnTo>
                  <a:lnTo>
                    <a:pt x="83081" y="116705"/>
                  </a:lnTo>
                  <a:lnTo>
                    <a:pt x="84779" y="115294"/>
                  </a:lnTo>
                  <a:lnTo>
                    <a:pt x="86603" y="113568"/>
                  </a:lnTo>
                  <a:lnTo>
                    <a:pt x="88427" y="111372"/>
                  </a:lnTo>
                  <a:lnTo>
                    <a:pt x="89308" y="110117"/>
                  </a:lnTo>
                  <a:lnTo>
                    <a:pt x="90251" y="108705"/>
                  </a:lnTo>
                  <a:lnTo>
                    <a:pt x="91194" y="107294"/>
                  </a:lnTo>
                  <a:lnTo>
                    <a:pt x="92075" y="105725"/>
                  </a:lnTo>
                  <a:lnTo>
                    <a:pt x="93018" y="104000"/>
                  </a:lnTo>
                  <a:lnTo>
                    <a:pt x="93899" y="102117"/>
                  </a:lnTo>
                  <a:lnTo>
                    <a:pt x="94842" y="100078"/>
                  </a:lnTo>
                  <a:lnTo>
                    <a:pt x="95660" y="97882"/>
                  </a:lnTo>
                  <a:lnTo>
                    <a:pt x="96540" y="95686"/>
                  </a:lnTo>
                  <a:lnTo>
                    <a:pt x="97358" y="93176"/>
                  </a:lnTo>
                  <a:close/>
                </a:path>
              </a:pathLst>
            </a:custGeom>
            <a:solidFill>
              <a:srgbClr val="F03D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4862247" y="-1025590"/>
              <a:ext cx="5778500" cy="5075693"/>
            </a:xfrm>
            <a:custGeom>
              <a:pathLst>
                <a:path extrusionOk="0" h="120000" w="120000">
                  <a:moveTo>
                    <a:pt x="119999" y="0"/>
                  </a:moveTo>
                  <a:lnTo>
                    <a:pt x="119999" y="0"/>
                  </a:lnTo>
                  <a:lnTo>
                    <a:pt x="114857" y="346"/>
                  </a:lnTo>
                  <a:lnTo>
                    <a:pt x="109714" y="779"/>
                  </a:lnTo>
                  <a:lnTo>
                    <a:pt x="104571" y="1385"/>
                  </a:lnTo>
                  <a:lnTo>
                    <a:pt x="99494" y="2164"/>
                  </a:lnTo>
                  <a:lnTo>
                    <a:pt x="99494" y="2164"/>
                  </a:lnTo>
                  <a:lnTo>
                    <a:pt x="94351" y="2943"/>
                  </a:lnTo>
                  <a:lnTo>
                    <a:pt x="89274" y="3896"/>
                  </a:lnTo>
                  <a:lnTo>
                    <a:pt x="84197" y="5021"/>
                  </a:lnTo>
                  <a:lnTo>
                    <a:pt x="79186" y="6320"/>
                  </a:lnTo>
                  <a:lnTo>
                    <a:pt x="79186" y="6320"/>
                  </a:lnTo>
                  <a:lnTo>
                    <a:pt x="74109" y="7792"/>
                  </a:lnTo>
                  <a:lnTo>
                    <a:pt x="71670" y="8571"/>
                  </a:lnTo>
                  <a:lnTo>
                    <a:pt x="69164" y="9523"/>
                  </a:lnTo>
                  <a:lnTo>
                    <a:pt x="66725" y="10389"/>
                  </a:lnTo>
                  <a:lnTo>
                    <a:pt x="64285" y="11428"/>
                  </a:lnTo>
                  <a:lnTo>
                    <a:pt x="61846" y="12554"/>
                  </a:lnTo>
                  <a:lnTo>
                    <a:pt x="59406" y="13766"/>
                  </a:lnTo>
                  <a:lnTo>
                    <a:pt x="59406" y="13766"/>
                  </a:lnTo>
                  <a:lnTo>
                    <a:pt x="57032" y="14978"/>
                  </a:lnTo>
                  <a:lnTo>
                    <a:pt x="54725" y="16450"/>
                  </a:lnTo>
                  <a:lnTo>
                    <a:pt x="54725" y="16450"/>
                  </a:lnTo>
                  <a:lnTo>
                    <a:pt x="52483" y="17922"/>
                  </a:lnTo>
                  <a:lnTo>
                    <a:pt x="51362" y="18787"/>
                  </a:lnTo>
                  <a:lnTo>
                    <a:pt x="50241" y="19653"/>
                  </a:lnTo>
                  <a:lnTo>
                    <a:pt x="50241" y="19653"/>
                  </a:lnTo>
                  <a:lnTo>
                    <a:pt x="49186" y="20606"/>
                  </a:lnTo>
                  <a:lnTo>
                    <a:pt x="48197" y="21558"/>
                  </a:lnTo>
                  <a:lnTo>
                    <a:pt x="47208" y="22683"/>
                  </a:lnTo>
                  <a:lnTo>
                    <a:pt x="46285" y="23722"/>
                  </a:lnTo>
                  <a:lnTo>
                    <a:pt x="45362" y="24935"/>
                  </a:lnTo>
                  <a:lnTo>
                    <a:pt x="44439" y="26147"/>
                  </a:lnTo>
                  <a:lnTo>
                    <a:pt x="43582" y="27359"/>
                  </a:lnTo>
                  <a:lnTo>
                    <a:pt x="42791" y="28658"/>
                  </a:lnTo>
                  <a:lnTo>
                    <a:pt x="42791" y="28658"/>
                  </a:lnTo>
                  <a:lnTo>
                    <a:pt x="41208" y="31255"/>
                  </a:lnTo>
                  <a:lnTo>
                    <a:pt x="39692" y="34025"/>
                  </a:lnTo>
                  <a:lnTo>
                    <a:pt x="38307" y="36796"/>
                  </a:lnTo>
                  <a:lnTo>
                    <a:pt x="36989" y="39740"/>
                  </a:lnTo>
                  <a:lnTo>
                    <a:pt x="36989" y="39740"/>
                  </a:lnTo>
                  <a:lnTo>
                    <a:pt x="35736" y="42683"/>
                  </a:lnTo>
                  <a:lnTo>
                    <a:pt x="34549" y="45627"/>
                  </a:lnTo>
                  <a:lnTo>
                    <a:pt x="33428" y="48658"/>
                  </a:lnTo>
                  <a:lnTo>
                    <a:pt x="32307" y="51688"/>
                  </a:lnTo>
                  <a:lnTo>
                    <a:pt x="32307" y="51688"/>
                  </a:lnTo>
                  <a:lnTo>
                    <a:pt x="30131" y="57835"/>
                  </a:lnTo>
                  <a:lnTo>
                    <a:pt x="28021" y="63982"/>
                  </a:lnTo>
                  <a:lnTo>
                    <a:pt x="25912" y="70129"/>
                  </a:lnTo>
                  <a:lnTo>
                    <a:pt x="23736" y="76277"/>
                  </a:lnTo>
                  <a:lnTo>
                    <a:pt x="23736" y="76277"/>
                  </a:lnTo>
                  <a:lnTo>
                    <a:pt x="21494" y="82337"/>
                  </a:lnTo>
                  <a:lnTo>
                    <a:pt x="20307" y="85367"/>
                  </a:lnTo>
                  <a:lnTo>
                    <a:pt x="19054" y="88398"/>
                  </a:lnTo>
                  <a:lnTo>
                    <a:pt x="17802" y="91341"/>
                  </a:lnTo>
                  <a:lnTo>
                    <a:pt x="16483" y="94285"/>
                  </a:lnTo>
                  <a:lnTo>
                    <a:pt x="15164" y="97142"/>
                  </a:lnTo>
                  <a:lnTo>
                    <a:pt x="13714" y="100000"/>
                  </a:lnTo>
                  <a:lnTo>
                    <a:pt x="13714" y="100000"/>
                  </a:lnTo>
                  <a:lnTo>
                    <a:pt x="12263" y="102770"/>
                  </a:lnTo>
                  <a:lnTo>
                    <a:pt x="10747" y="105454"/>
                  </a:lnTo>
                  <a:lnTo>
                    <a:pt x="9098" y="108138"/>
                  </a:lnTo>
                  <a:lnTo>
                    <a:pt x="7450" y="110649"/>
                  </a:lnTo>
                  <a:lnTo>
                    <a:pt x="5670" y="113160"/>
                  </a:lnTo>
                  <a:lnTo>
                    <a:pt x="3890" y="115584"/>
                  </a:lnTo>
                  <a:lnTo>
                    <a:pt x="1978" y="117835"/>
                  </a:lnTo>
                  <a:lnTo>
                    <a:pt x="0" y="120000"/>
                  </a:lnTo>
                  <a:lnTo>
                    <a:pt x="0" y="120000"/>
                  </a:lnTo>
                  <a:lnTo>
                    <a:pt x="1912" y="117748"/>
                  </a:lnTo>
                  <a:lnTo>
                    <a:pt x="3758" y="115411"/>
                  </a:lnTo>
                  <a:lnTo>
                    <a:pt x="5538" y="112987"/>
                  </a:lnTo>
                  <a:lnTo>
                    <a:pt x="7252" y="110476"/>
                  </a:lnTo>
                  <a:lnTo>
                    <a:pt x="7252" y="110476"/>
                  </a:lnTo>
                  <a:lnTo>
                    <a:pt x="8901" y="107878"/>
                  </a:lnTo>
                  <a:lnTo>
                    <a:pt x="10483" y="105194"/>
                  </a:lnTo>
                  <a:lnTo>
                    <a:pt x="11999" y="102510"/>
                  </a:lnTo>
                  <a:lnTo>
                    <a:pt x="13450" y="99653"/>
                  </a:lnTo>
                  <a:lnTo>
                    <a:pt x="13450" y="99653"/>
                  </a:lnTo>
                  <a:lnTo>
                    <a:pt x="14835" y="96796"/>
                  </a:lnTo>
                  <a:lnTo>
                    <a:pt x="16153" y="93939"/>
                  </a:lnTo>
                  <a:lnTo>
                    <a:pt x="17406" y="90995"/>
                  </a:lnTo>
                  <a:lnTo>
                    <a:pt x="18659" y="88051"/>
                  </a:lnTo>
                  <a:lnTo>
                    <a:pt x="19846" y="85021"/>
                  </a:lnTo>
                  <a:lnTo>
                    <a:pt x="20967" y="82077"/>
                  </a:lnTo>
                  <a:lnTo>
                    <a:pt x="23208" y="75930"/>
                  </a:lnTo>
                  <a:lnTo>
                    <a:pt x="23208" y="75930"/>
                  </a:lnTo>
                  <a:lnTo>
                    <a:pt x="25318" y="69783"/>
                  </a:lnTo>
                  <a:lnTo>
                    <a:pt x="27428" y="63636"/>
                  </a:lnTo>
                  <a:lnTo>
                    <a:pt x="27428" y="63636"/>
                  </a:lnTo>
                  <a:lnTo>
                    <a:pt x="29472" y="57402"/>
                  </a:lnTo>
                  <a:lnTo>
                    <a:pt x="31648" y="51255"/>
                  </a:lnTo>
                  <a:lnTo>
                    <a:pt x="31648" y="51255"/>
                  </a:lnTo>
                  <a:lnTo>
                    <a:pt x="32769" y="48225"/>
                  </a:lnTo>
                  <a:lnTo>
                    <a:pt x="33890" y="45194"/>
                  </a:lnTo>
                  <a:lnTo>
                    <a:pt x="35076" y="42164"/>
                  </a:lnTo>
                  <a:lnTo>
                    <a:pt x="36329" y="39220"/>
                  </a:lnTo>
                  <a:lnTo>
                    <a:pt x="36329" y="39220"/>
                  </a:lnTo>
                  <a:lnTo>
                    <a:pt x="37648" y="36277"/>
                  </a:lnTo>
                  <a:lnTo>
                    <a:pt x="39098" y="33419"/>
                  </a:lnTo>
                  <a:lnTo>
                    <a:pt x="40549" y="30649"/>
                  </a:lnTo>
                  <a:lnTo>
                    <a:pt x="42131" y="27965"/>
                  </a:lnTo>
                  <a:lnTo>
                    <a:pt x="42131" y="27965"/>
                  </a:lnTo>
                  <a:lnTo>
                    <a:pt x="42989" y="26666"/>
                  </a:lnTo>
                  <a:lnTo>
                    <a:pt x="43912" y="25367"/>
                  </a:lnTo>
                  <a:lnTo>
                    <a:pt x="44769" y="24155"/>
                  </a:lnTo>
                  <a:lnTo>
                    <a:pt x="45758" y="23030"/>
                  </a:lnTo>
                  <a:lnTo>
                    <a:pt x="46747" y="21904"/>
                  </a:lnTo>
                  <a:lnTo>
                    <a:pt x="47736" y="20779"/>
                  </a:lnTo>
                  <a:lnTo>
                    <a:pt x="48791" y="19740"/>
                  </a:lnTo>
                  <a:lnTo>
                    <a:pt x="49846" y="18787"/>
                  </a:lnTo>
                  <a:lnTo>
                    <a:pt x="49846" y="18787"/>
                  </a:lnTo>
                  <a:lnTo>
                    <a:pt x="50967" y="17922"/>
                  </a:lnTo>
                  <a:lnTo>
                    <a:pt x="52087" y="17056"/>
                  </a:lnTo>
                  <a:lnTo>
                    <a:pt x="54395" y="15584"/>
                  </a:lnTo>
                  <a:lnTo>
                    <a:pt x="54395" y="15584"/>
                  </a:lnTo>
                  <a:lnTo>
                    <a:pt x="56769" y="14112"/>
                  </a:lnTo>
                  <a:lnTo>
                    <a:pt x="59142" y="12813"/>
                  </a:lnTo>
                  <a:lnTo>
                    <a:pt x="59142" y="12813"/>
                  </a:lnTo>
                  <a:lnTo>
                    <a:pt x="61582" y="11688"/>
                  </a:lnTo>
                  <a:lnTo>
                    <a:pt x="64021" y="10562"/>
                  </a:lnTo>
                  <a:lnTo>
                    <a:pt x="66527" y="9523"/>
                  </a:lnTo>
                  <a:lnTo>
                    <a:pt x="68967" y="8658"/>
                  </a:lnTo>
                  <a:lnTo>
                    <a:pt x="68967" y="8658"/>
                  </a:lnTo>
                  <a:lnTo>
                    <a:pt x="71472" y="7792"/>
                  </a:lnTo>
                  <a:lnTo>
                    <a:pt x="73978" y="6926"/>
                  </a:lnTo>
                  <a:lnTo>
                    <a:pt x="76483" y="6233"/>
                  </a:lnTo>
                  <a:lnTo>
                    <a:pt x="79054" y="5541"/>
                  </a:lnTo>
                  <a:lnTo>
                    <a:pt x="79054" y="5541"/>
                  </a:lnTo>
                  <a:lnTo>
                    <a:pt x="84131" y="4329"/>
                  </a:lnTo>
                  <a:lnTo>
                    <a:pt x="89208" y="3290"/>
                  </a:lnTo>
                  <a:lnTo>
                    <a:pt x="94285" y="2337"/>
                  </a:lnTo>
                  <a:lnTo>
                    <a:pt x="99428" y="1645"/>
                  </a:lnTo>
                  <a:lnTo>
                    <a:pt x="99428" y="1645"/>
                  </a:lnTo>
                  <a:lnTo>
                    <a:pt x="104571" y="1038"/>
                  </a:lnTo>
                  <a:lnTo>
                    <a:pt x="109714" y="519"/>
                  </a:lnTo>
                  <a:lnTo>
                    <a:pt x="109714" y="519"/>
                  </a:lnTo>
                  <a:lnTo>
                    <a:pt x="114857" y="173"/>
                  </a:lnTo>
                  <a:lnTo>
                    <a:pt x="119999" y="0"/>
                  </a:lnTo>
                  <a:lnTo>
                    <a:pt x="119999" y="0"/>
                  </a:lnTo>
                  <a:close/>
                </a:path>
              </a:pathLst>
            </a:custGeom>
            <a:solidFill>
              <a:srgbClr val="F0EEE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8"/>
          <p:cNvGrpSpPr/>
          <p:nvPr/>
        </p:nvGrpSpPr>
        <p:grpSpPr>
          <a:xfrm>
            <a:off x="3187507" y="1311504"/>
            <a:ext cx="952505" cy="4361281"/>
            <a:chOff x="3187507" y="1311504"/>
            <a:chExt cx="952505" cy="4361281"/>
          </a:xfrm>
        </p:grpSpPr>
        <p:sp>
          <p:nvSpPr>
            <p:cNvPr id="160" name="Google Shape;160;p18"/>
            <p:cNvSpPr txBox="1"/>
            <p:nvPr/>
          </p:nvSpPr>
          <p:spPr>
            <a:xfrm>
              <a:off x="3371051" y="1311504"/>
              <a:ext cx="585417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660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/>
            </a:p>
          </p:txBody>
        </p:sp>
        <p:sp>
          <p:nvSpPr>
            <p:cNvPr id="161" name="Google Shape;161;p18"/>
            <p:cNvSpPr txBox="1"/>
            <p:nvPr/>
          </p:nvSpPr>
          <p:spPr>
            <a:xfrm>
              <a:off x="3187507" y="2395932"/>
              <a:ext cx="952505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660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W</a:t>
              </a:r>
              <a:endParaRPr/>
            </a:p>
          </p:txBody>
        </p:sp>
        <p:sp>
          <p:nvSpPr>
            <p:cNvPr id="162" name="Google Shape;162;p18"/>
            <p:cNvSpPr txBox="1"/>
            <p:nvPr/>
          </p:nvSpPr>
          <p:spPr>
            <a:xfrm>
              <a:off x="3285291" y="3480360"/>
              <a:ext cx="756938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660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endParaRPr/>
            </a:p>
          </p:txBody>
        </p:sp>
        <p:sp>
          <p:nvSpPr>
            <p:cNvPr id="163" name="Google Shape;163;p18"/>
            <p:cNvSpPr txBox="1"/>
            <p:nvPr/>
          </p:nvSpPr>
          <p:spPr>
            <a:xfrm>
              <a:off x="3362235" y="4564789"/>
              <a:ext cx="60305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660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/>
            </a:p>
          </p:txBody>
        </p:sp>
      </p:grpSp>
      <p:sp>
        <p:nvSpPr>
          <p:cNvPr id="164" name="Google Shape;164;p18"/>
          <p:cNvSpPr/>
          <p:nvPr/>
        </p:nvSpPr>
        <p:spPr>
          <a:xfrm rot="-5400000">
            <a:off x="4255086" y="1503606"/>
            <a:ext cx="244777" cy="211015"/>
          </a:xfrm>
          <a:prstGeom prst="triangle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8"/>
          <p:cNvSpPr/>
          <p:nvPr/>
        </p:nvSpPr>
        <p:spPr>
          <a:xfrm rot="-5400000">
            <a:off x="4255086" y="2550787"/>
            <a:ext cx="244777" cy="211015"/>
          </a:xfrm>
          <a:prstGeom prst="triangle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8"/>
          <p:cNvSpPr/>
          <p:nvPr/>
        </p:nvSpPr>
        <p:spPr>
          <a:xfrm rot="-5400000">
            <a:off x="4255086" y="3659642"/>
            <a:ext cx="244777" cy="211015"/>
          </a:xfrm>
          <a:prstGeom prst="triangle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8"/>
          <p:cNvSpPr/>
          <p:nvPr/>
        </p:nvSpPr>
        <p:spPr>
          <a:xfrm rot="-5400000">
            <a:off x="4255086" y="4836498"/>
            <a:ext cx="244777" cy="211015"/>
          </a:xfrm>
          <a:prstGeom prst="triangle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4457700" y="1439837"/>
            <a:ext cx="29527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STRENGTHS</a:t>
            </a:r>
            <a:endParaRPr/>
          </a:p>
        </p:txBody>
      </p:sp>
      <p:sp>
        <p:nvSpPr>
          <p:cNvPr id="169" name="Google Shape;169;p18"/>
          <p:cNvSpPr txBox="1"/>
          <p:nvPr/>
        </p:nvSpPr>
        <p:spPr>
          <a:xfrm>
            <a:off x="4457700" y="2487018"/>
            <a:ext cx="29527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WEAKNESSES</a:t>
            </a:r>
            <a:endParaRPr/>
          </a:p>
        </p:txBody>
      </p:sp>
      <p:sp>
        <p:nvSpPr>
          <p:cNvPr id="170" name="Google Shape;170;p18"/>
          <p:cNvSpPr txBox="1"/>
          <p:nvPr/>
        </p:nvSpPr>
        <p:spPr>
          <a:xfrm>
            <a:off x="4457700" y="3601154"/>
            <a:ext cx="29527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OPPORTUNITIES</a:t>
            </a:r>
            <a:endParaRPr/>
          </a:p>
        </p:txBody>
      </p:sp>
      <p:sp>
        <p:nvSpPr>
          <p:cNvPr id="171" name="Google Shape;171;p18"/>
          <p:cNvSpPr txBox="1"/>
          <p:nvPr/>
        </p:nvSpPr>
        <p:spPr>
          <a:xfrm>
            <a:off x="4457700" y="4772729"/>
            <a:ext cx="29527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THREATS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8"/>
          <p:cNvSpPr txBox="1"/>
          <p:nvPr/>
        </p:nvSpPr>
        <p:spPr>
          <a:xfrm>
            <a:off x="5991481" y="1082076"/>
            <a:ext cx="30265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העוצמות</a:t>
            </a:r>
            <a:r>
              <a:rPr lang="iw-IL" sz="1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של הארגון.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הנכסים הקיימים </a:t>
            </a:r>
            <a:r>
              <a:rPr b="1" lang="iw-IL" sz="1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בתוך הארגון</a:t>
            </a:r>
            <a:r>
              <a:rPr lang="iw-IL" sz="1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שמקדמים אותו להצלחה</a:t>
            </a:r>
            <a:endParaRPr/>
          </a:p>
        </p:txBody>
      </p:sp>
      <p:sp>
        <p:nvSpPr>
          <p:cNvPr id="173" name="Google Shape;173;p18"/>
          <p:cNvSpPr txBox="1"/>
          <p:nvPr/>
        </p:nvSpPr>
        <p:spPr>
          <a:xfrm>
            <a:off x="5713403" y="2069387"/>
            <a:ext cx="331562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החולשות</a:t>
            </a:r>
            <a:r>
              <a:rPr lang="iw-IL" sz="1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של הארגון.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גורמים שמהווים חסמים פוטנציאליים להצלחה </a:t>
            </a:r>
            <a:r>
              <a:rPr b="1" lang="iw-IL" sz="1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בתוך הארגון</a:t>
            </a:r>
            <a:r>
              <a:rPr lang="iw-IL" sz="1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.</a:t>
            </a:r>
            <a:endParaRPr/>
          </a:p>
        </p:txBody>
      </p:sp>
      <p:sp>
        <p:nvSpPr>
          <p:cNvPr id="174" name="Google Shape;174;p18"/>
          <p:cNvSpPr txBox="1"/>
          <p:nvPr/>
        </p:nvSpPr>
        <p:spPr>
          <a:xfrm>
            <a:off x="6002564" y="3339543"/>
            <a:ext cx="301548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הזדמנויות</a:t>
            </a:r>
            <a:r>
              <a:rPr lang="iw-IL" sz="1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של הארגון.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הגורמים שנמצאים </a:t>
            </a:r>
            <a:r>
              <a:rPr b="1" lang="iw-IL" sz="1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מחוץ לארגון </a:t>
            </a:r>
            <a:r>
              <a:rPr lang="iw-IL" sz="1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ועשויים להוות הזדמנות להצלחה ולסייע בהצלחה</a:t>
            </a:r>
            <a:endParaRPr/>
          </a:p>
        </p:txBody>
      </p:sp>
      <p:sp>
        <p:nvSpPr>
          <p:cNvPr id="175" name="Google Shape;175;p18"/>
          <p:cNvSpPr txBox="1"/>
          <p:nvPr/>
        </p:nvSpPr>
        <p:spPr>
          <a:xfrm>
            <a:off x="5854700" y="4609699"/>
            <a:ext cx="316335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איומים</a:t>
            </a:r>
            <a:r>
              <a:rPr lang="iw-IL" sz="1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על הארגון.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גורמים שנמצאים </a:t>
            </a:r>
            <a:r>
              <a:rPr b="1" lang="iw-IL" sz="1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מחוץ לארגון </a:t>
            </a:r>
            <a:r>
              <a:rPr lang="iw-IL" sz="18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ומהווים איום ועלולים למנוע מהארגון לעמוד ביעדיו.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22166" y="0"/>
            <a:ext cx="10045699" cy="68580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  <a:reflection blurRad="0" dir="5400000" dist="50800" endA="0" endPos="65000" fadeDir="5400000" kx="0" rotWithShape="0" algn="bl" stA="1000" stPos="0" sy="-100000" ky="0"/>
          </a:effectLst>
        </p:spPr>
      </p:pic>
      <p:sp>
        <p:nvSpPr>
          <p:cNvPr id="182" name="Google Shape;182;p19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p19"/>
          <p:cNvGrpSpPr/>
          <p:nvPr/>
        </p:nvGrpSpPr>
        <p:grpSpPr>
          <a:xfrm>
            <a:off x="1041690" y="5443706"/>
            <a:ext cx="2358338" cy="1153803"/>
            <a:chOff x="3365790" y="2790286"/>
            <a:chExt cx="2358338" cy="1153803"/>
          </a:xfrm>
        </p:grpSpPr>
        <p:sp>
          <p:nvSpPr>
            <p:cNvPr id="184" name="Google Shape;184;p19"/>
            <p:cNvSpPr/>
            <p:nvPr/>
          </p:nvSpPr>
          <p:spPr>
            <a:xfrm>
              <a:off x="3365790" y="3574757"/>
              <a:ext cx="23583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שיתוף ציבור וחכמת המונים</a:t>
              </a:r>
              <a:endParaRPr/>
            </a:p>
          </p:txBody>
        </p:sp>
        <p:grpSp>
          <p:nvGrpSpPr>
            <p:cNvPr id="185" name="Google Shape;185;p19"/>
            <p:cNvGrpSpPr/>
            <p:nvPr/>
          </p:nvGrpSpPr>
          <p:grpSpPr>
            <a:xfrm>
              <a:off x="4164174" y="2790286"/>
              <a:ext cx="777280" cy="777278"/>
              <a:chOff x="4164174" y="2790286"/>
              <a:chExt cx="777280" cy="777278"/>
            </a:xfrm>
          </p:grpSpPr>
          <p:sp>
            <p:nvSpPr>
              <p:cNvPr id="186" name="Google Shape;186;p19"/>
              <p:cNvSpPr/>
              <p:nvPr/>
            </p:nvSpPr>
            <p:spPr>
              <a:xfrm>
                <a:off x="4164174" y="2790286"/>
                <a:ext cx="777280" cy="777278"/>
              </a:xfrm>
              <a:prstGeom prst="ellipse">
                <a:avLst/>
              </a:prstGeom>
              <a:solidFill>
                <a:srgbClr val="002060"/>
              </a:solidFill>
              <a:ln cap="flat" cmpd="sng" w="12700">
                <a:solidFill>
                  <a:schemeClr val="dk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9"/>
              <p:cNvSpPr/>
              <p:nvPr/>
            </p:nvSpPr>
            <p:spPr>
              <a:xfrm>
                <a:off x="4354271" y="2965640"/>
                <a:ext cx="415157" cy="415157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27000" y="0"/>
                      <a:pt x="0" y="27000"/>
                      <a:pt x="0" y="60000"/>
                    </a:cubicBezTo>
                    <a:cubicBezTo>
                      <a:pt x="0" y="93000"/>
                      <a:pt x="27000" y="120000"/>
                      <a:pt x="60000" y="120000"/>
                    </a:cubicBezTo>
                    <a:cubicBezTo>
                      <a:pt x="93000" y="120000"/>
                      <a:pt x="120000" y="93000"/>
                      <a:pt x="120000" y="60000"/>
                    </a:cubicBezTo>
                    <a:cubicBezTo>
                      <a:pt x="120000" y="27000"/>
                      <a:pt x="93000" y="0"/>
                      <a:pt x="60000" y="0"/>
                    </a:cubicBezTo>
                    <a:close/>
                    <a:moveTo>
                      <a:pt x="104500" y="94000"/>
                    </a:moveTo>
                    <a:cubicBezTo>
                      <a:pt x="102500" y="92500"/>
                      <a:pt x="97500" y="89000"/>
                      <a:pt x="89000" y="86000"/>
                    </a:cubicBezTo>
                    <a:cubicBezTo>
                      <a:pt x="90500" y="79000"/>
                      <a:pt x="92000" y="70500"/>
                      <a:pt x="92000" y="62000"/>
                    </a:cubicBezTo>
                    <a:cubicBezTo>
                      <a:pt x="116000" y="62000"/>
                      <a:pt x="116000" y="62000"/>
                      <a:pt x="116000" y="62000"/>
                    </a:cubicBezTo>
                    <a:cubicBezTo>
                      <a:pt x="115500" y="74000"/>
                      <a:pt x="111500" y="85000"/>
                      <a:pt x="104500" y="94000"/>
                    </a:cubicBezTo>
                    <a:close/>
                    <a:moveTo>
                      <a:pt x="4000" y="62000"/>
                    </a:moveTo>
                    <a:cubicBezTo>
                      <a:pt x="28000" y="62000"/>
                      <a:pt x="28000" y="62000"/>
                      <a:pt x="28000" y="62000"/>
                    </a:cubicBezTo>
                    <a:cubicBezTo>
                      <a:pt x="28000" y="70500"/>
                      <a:pt x="29500" y="79000"/>
                      <a:pt x="31000" y="86000"/>
                    </a:cubicBezTo>
                    <a:cubicBezTo>
                      <a:pt x="22500" y="89000"/>
                      <a:pt x="17500" y="92500"/>
                      <a:pt x="15500" y="94000"/>
                    </a:cubicBezTo>
                    <a:cubicBezTo>
                      <a:pt x="8500" y="85000"/>
                      <a:pt x="4500" y="74000"/>
                      <a:pt x="4000" y="62000"/>
                    </a:cubicBezTo>
                    <a:close/>
                    <a:moveTo>
                      <a:pt x="15500" y="26000"/>
                    </a:moveTo>
                    <a:cubicBezTo>
                      <a:pt x="17500" y="27500"/>
                      <a:pt x="22500" y="31000"/>
                      <a:pt x="31000" y="34000"/>
                    </a:cubicBezTo>
                    <a:cubicBezTo>
                      <a:pt x="29000" y="41500"/>
                      <a:pt x="28000" y="49500"/>
                      <a:pt x="28000" y="58000"/>
                    </a:cubicBezTo>
                    <a:cubicBezTo>
                      <a:pt x="4000" y="58000"/>
                      <a:pt x="4000" y="58000"/>
                      <a:pt x="4000" y="58000"/>
                    </a:cubicBezTo>
                    <a:cubicBezTo>
                      <a:pt x="4500" y="46000"/>
                      <a:pt x="8500" y="35000"/>
                      <a:pt x="15500" y="26000"/>
                    </a:cubicBezTo>
                    <a:close/>
                    <a:moveTo>
                      <a:pt x="62000" y="38500"/>
                    </a:moveTo>
                    <a:cubicBezTo>
                      <a:pt x="71000" y="38000"/>
                      <a:pt x="79000" y="37000"/>
                      <a:pt x="85000" y="35000"/>
                    </a:cubicBezTo>
                    <a:cubicBezTo>
                      <a:pt x="87000" y="42000"/>
                      <a:pt x="88000" y="50000"/>
                      <a:pt x="88000" y="58000"/>
                    </a:cubicBezTo>
                    <a:cubicBezTo>
                      <a:pt x="62000" y="58000"/>
                      <a:pt x="62000" y="58000"/>
                      <a:pt x="62000" y="58000"/>
                    </a:cubicBezTo>
                    <a:lnTo>
                      <a:pt x="62000" y="38500"/>
                    </a:lnTo>
                    <a:close/>
                    <a:moveTo>
                      <a:pt x="62000" y="34500"/>
                    </a:moveTo>
                    <a:cubicBezTo>
                      <a:pt x="62000" y="4000"/>
                      <a:pt x="62000" y="4000"/>
                      <a:pt x="62000" y="4000"/>
                    </a:cubicBezTo>
                    <a:cubicBezTo>
                      <a:pt x="71500" y="5500"/>
                      <a:pt x="79500" y="16000"/>
                      <a:pt x="84000" y="31500"/>
                    </a:cubicBezTo>
                    <a:cubicBezTo>
                      <a:pt x="78000" y="33000"/>
                      <a:pt x="71000" y="34000"/>
                      <a:pt x="62000" y="34500"/>
                    </a:cubicBezTo>
                    <a:close/>
                    <a:moveTo>
                      <a:pt x="58000" y="4000"/>
                    </a:moveTo>
                    <a:cubicBezTo>
                      <a:pt x="58000" y="34500"/>
                      <a:pt x="58000" y="34500"/>
                      <a:pt x="58000" y="34500"/>
                    </a:cubicBezTo>
                    <a:cubicBezTo>
                      <a:pt x="49000" y="34000"/>
                      <a:pt x="42000" y="33000"/>
                      <a:pt x="36000" y="31500"/>
                    </a:cubicBezTo>
                    <a:cubicBezTo>
                      <a:pt x="40500" y="16000"/>
                      <a:pt x="48500" y="5500"/>
                      <a:pt x="58000" y="4000"/>
                    </a:cubicBezTo>
                    <a:close/>
                    <a:moveTo>
                      <a:pt x="58000" y="38500"/>
                    </a:moveTo>
                    <a:cubicBezTo>
                      <a:pt x="58000" y="58000"/>
                      <a:pt x="58000" y="58000"/>
                      <a:pt x="58000" y="58000"/>
                    </a:cubicBezTo>
                    <a:cubicBezTo>
                      <a:pt x="32000" y="58000"/>
                      <a:pt x="32000" y="58000"/>
                      <a:pt x="32000" y="58000"/>
                    </a:cubicBezTo>
                    <a:cubicBezTo>
                      <a:pt x="32000" y="50000"/>
                      <a:pt x="33000" y="42000"/>
                      <a:pt x="35000" y="35000"/>
                    </a:cubicBezTo>
                    <a:cubicBezTo>
                      <a:pt x="41000" y="37000"/>
                      <a:pt x="49000" y="38000"/>
                      <a:pt x="58000" y="38500"/>
                    </a:cubicBezTo>
                    <a:close/>
                    <a:moveTo>
                      <a:pt x="32000" y="62000"/>
                    </a:moveTo>
                    <a:cubicBezTo>
                      <a:pt x="58000" y="62000"/>
                      <a:pt x="58000" y="62000"/>
                      <a:pt x="58000" y="62000"/>
                    </a:cubicBezTo>
                    <a:cubicBezTo>
                      <a:pt x="58000" y="82000"/>
                      <a:pt x="58000" y="82000"/>
                      <a:pt x="58000" y="82000"/>
                    </a:cubicBezTo>
                    <a:cubicBezTo>
                      <a:pt x="49000" y="82000"/>
                      <a:pt x="41000" y="83500"/>
                      <a:pt x="35000" y="85000"/>
                    </a:cubicBezTo>
                    <a:cubicBezTo>
                      <a:pt x="33000" y="78000"/>
                      <a:pt x="32000" y="70000"/>
                      <a:pt x="32000" y="62000"/>
                    </a:cubicBezTo>
                    <a:close/>
                    <a:moveTo>
                      <a:pt x="58000" y="86000"/>
                    </a:moveTo>
                    <a:cubicBezTo>
                      <a:pt x="58000" y="116000"/>
                      <a:pt x="58000" y="116000"/>
                      <a:pt x="58000" y="116000"/>
                    </a:cubicBezTo>
                    <a:cubicBezTo>
                      <a:pt x="48500" y="114500"/>
                      <a:pt x="40500" y="104000"/>
                      <a:pt x="36000" y="89000"/>
                    </a:cubicBezTo>
                    <a:cubicBezTo>
                      <a:pt x="42000" y="87500"/>
                      <a:pt x="49000" y="86000"/>
                      <a:pt x="58000" y="86000"/>
                    </a:cubicBezTo>
                    <a:close/>
                    <a:moveTo>
                      <a:pt x="62000" y="116000"/>
                    </a:moveTo>
                    <a:cubicBezTo>
                      <a:pt x="62000" y="86000"/>
                      <a:pt x="62000" y="86000"/>
                      <a:pt x="62000" y="86000"/>
                    </a:cubicBezTo>
                    <a:cubicBezTo>
                      <a:pt x="71000" y="86000"/>
                      <a:pt x="78000" y="87500"/>
                      <a:pt x="84000" y="89000"/>
                    </a:cubicBezTo>
                    <a:cubicBezTo>
                      <a:pt x="79500" y="104000"/>
                      <a:pt x="71500" y="114500"/>
                      <a:pt x="62000" y="116000"/>
                    </a:cubicBezTo>
                    <a:close/>
                    <a:moveTo>
                      <a:pt x="62000" y="82000"/>
                    </a:moveTo>
                    <a:cubicBezTo>
                      <a:pt x="62000" y="62000"/>
                      <a:pt x="62000" y="62000"/>
                      <a:pt x="62000" y="62000"/>
                    </a:cubicBezTo>
                    <a:cubicBezTo>
                      <a:pt x="88000" y="62000"/>
                      <a:pt x="88000" y="62000"/>
                      <a:pt x="88000" y="62000"/>
                    </a:cubicBezTo>
                    <a:cubicBezTo>
                      <a:pt x="88000" y="70000"/>
                      <a:pt x="87000" y="78000"/>
                      <a:pt x="85000" y="85000"/>
                    </a:cubicBezTo>
                    <a:cubicBezTo>
                      <a:pt x="79000" y="83500"/>
                      <a:pt x="71000" y="82000"/>
                      <a:pt x="62000" y="82000"/>
                    </a:cubicBezTo>
                    <a:close/>
                    <a:moveTo>
                      <a:pt x="92000" y="58000"/>
                    </a:moveTo>
                    <a:cubicBezTo>
                      <a:pt x="92000" y="49500"/>
                      <a:pt x="91000" y="41500"/>
                      <a:pt x="89000" y="34000"/>
                    </a:cubicBezTo>
                    <a:cubicBezTo>
                      <a:pt x="97500" y="31000"/>
                      <a:pt x="102500" y="27500"/>
                      <a:pt x="104500" y="26000"/>
                    </a:cubicBezTo>
                    <a:cubicBezTo>
                      <a:pt x="111500" y="35000"/>
                      <a:pt x="115500" y="46000"/>
                      <a:pt x="116000" y="58000"/>
                    </a:cubicBezTo>
                    <a:lnTo>
                      <a:pt x="92000" y="58000"/>
                    </a:lnTo>
                    <a:close/>
                    <a:moveTo>
                      <a:pt x="102000" y="23000"/>
                    </a:moveTo>
                    <a:cubicBezTo>
                      <a:pt x="100500" y="24500"/>
                      <a:pt x="95500" y="27500"/>
                      <a:pt x="88000" y="30000"/>
                    </a:cubicBezTo>
                    <a:cubicBezTo>
                      <a:pt x="84500" y="19500"/>
                      <a:pt x="80000" y="11000"/>
                      <a:pt x="74000" y="5500"/>
                    </a:cubicBezTo>
                    <a:cubicBezTo>
                      <a:pt x="85000" y="8500"/>
                      <a:pt x="94500" y="14500"/>
                      <a:pt x="102000" y="23000"/>
                    </a:cubicBezTo>
                    <a:close/>
                    <a:moveTo>
                      <a:pt x="46000" y="5500"/>
                    </a:moveTo>
                    <a:cubicBezTo>
                      <a:pt x="40000" y="11000"/>
                      <a:pt x="35500" y="19500"/>
                      <a:pt x="32000" y="30000"/>
                    </a:cubicBezTo>
                    <a:cubicBezTo>
                      <a:pt x="24500" y="27500"/>
                      <a:pt x="19500" y="24500"/>
                      <a:pt x="18000" y="23000"/>
                    </a:cubicBezTo>
                    <a:cubicBezTo>
                      <a:pt x="25500" y="14500"/>
                      <a:pt x="35000" y="8500"/>
                      <a:pt x="46000" y="5500"/>
                    </a:cubicBezTo>
                    <a:close/>
                    <a:moveTo>
                      <a:pt x="18000" y="97000"/>
                    </a:moveTo>
                    <a:cubicBezTo>
                      <a:pt x="20000" y="96000"/>
                      <a:pt x="24500" y="92500"/>
                      <a:pt x="32000" y="90000"/>
                    </a:cubicBezTo>
                    <a:cubicBezTo>
                      <a:pt x="35500" y="100500"/>
                      <a:pt x="40000" y="109000"/>
                      <a:pt x="46000" y="114500"/>
                    </a:cubicBezTo>
                    <a:cubicBezTo>
                      <a:pt x="35000" y="111500"/>
                      <a:pt x="25500" y="105500"/>
                      <a:pt x="18000" y="97000"/>
                    </a:cubicBezTo>
                    <a:close/>
                    <a:moveTo>
                      <a:pt x="74000" y="114500"/>
                    </a:moveTo>
                    <a:cubicBezTo>
                      <a:pt x="80000" y="109000"/>
                      <a:pt x="84500" y="100500"/>
                      <a:pt x="88000" y="90000"/>
                    </a:cubicBezTo>
                    <a:cubicBezTo>
                      <a:pt x="95500" y="92500"/>
                      <a:pt x="100000" y="96000"/>
                      <a:pt x="102000" y="97000"/>
                    </a:cubicBezTo>
                    <a:cubicBezTo>
                      <a:pt x="94500" y="105500"/>
                      <a:pt x="85000" y="111500"/>
                      <a:pt x="74000" y="11450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8" name="Google Shape;188;p19"/>
          <p:cNvGrpSpPr/>
          <p:nvPr/>
        </p:nvGrpSpPr>
        <p:grpSpPr>
          <a:xfrm>
            <a:off x="5668749" y="2905785"/>
            <a:ext cx="1029300" cy="1282340"/>
            <a:chOff x="4038165" y="1031056"/>
            <a:chExt cx="1029300" cy="1282340"/>
          </a:xfrm>
        </p:grpSpPr>
        <p:sp>
          <p:nvSpPr>
            <p:cNvPr id="189" name="Google Shape;189;p19"/>
            <p:cNvSpPr/>
            <p:nvPr/>
          </p:nvSpPr>
          <p:spPr>
            <a:xfrm>
              <a:off x="4038165" y="1944096"/>
              <a:ext cx="1029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שקיפות</a:t>
              </a:r>
              <a:endParaRPr/>
            </a:p>
          </p:txBody>
        </p:sp>
        <p:grpSp>
          <p:nvGrpSpPr>
            <p:cNvPr id="190" name="Google Shape;190;p19"/>
            <p:cNvGrpSpPr/>
            <p:nvPr/>
          </p:nvGrpSpPr>
          <p:grpSpPr>
            <a:xfrm>
              <a:off x="4164174" y="1031056"/>
              <a:ext cx="777280" cy="777278"/>
              <a:chOff x="4164174" y="1031056"/>
              <a:chExt cx="777280" cy="777278"/>
            </a:xfrm>
          </p:grpSpPr>
          <p:sp>
            <p:nvSpPr>
              <p:cNvPr id="191" name="Google Shape;191;p19"/>
              <p:cNvSpPr/>
              <p:nvPr/>
            </p:nvSpPr>
            <p:spPr>
              <a:xfrm>
                <a:off x="4164174" y="1031056"/>
                <a:ext cx="777280" cy="777278"/>
              </a:xfrm>
              <a:prstGeom prst="ellipse">
                <a:avLst/>
              </a:prstGeom>
              <a:solidFill>
                <a:srgbClr val="002060"/>
              </a:solidFill>
              <a:ln cap="flat" cmpd="sng" w="12700">
                <a:solidFill>
                  <a:schemeClr val="dk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19"/>
              <p:cNvSpPr/>
              <p:nvPr/>
            </p:nvSpPr>
            <p:spPr>
              <a:xfrm>
                <a:off x="4380781" y="1197116"/>
                <a:ext cx="375946" cy="436286"/>
              </a:xfrm>
              <a:custGeom>
                <a:pathLst>
                  <a:path extrusionOk="0" h="120000" w="120000">
                    <a:moveTo>
                      <a:pt x="119999" y="19690"/>
                    </a:moveTo>
                    <a:lnTo>
                      <a:pt x="97142" y="0"/>
                    </a:lnTo>
                    <a:lnTo>
                      <a:pt x="29450" y="0"/>
                    </a:lnTo>
                    <a:lnTo>
                      <a:pt x="29450" y="20433"/>
                    </a:lnTo>
                    <a:lnTo>
                      <a:pt x="0" y="20433"/>
                    </a:lnTo>
                    <a:lnTo>
                      <a:pt x="0" y="120000"/>
                    </a:lnTo>
                    <a:lnTo>
                      <a:pt x="93186" y="120000"/>
                    </a:lnTo>
                    <a:lnTo>
                      <a:pt x="93186" y="97337"/>
                    </a:lnTo>
                    <a:lnTo>
                      <a:pt x="119999" y="97337"/>
                    </a:lnTo>
                    <a:lnTo>
                      <a:pt x="119999" y="19690"/>
                    </a:lnTo>
                    <a:close/>
                    <a:moveTo>
                      <a:pt x="95824" y="5201"/>
                    </a:moveTo>
                    <a:lnTo>
                      <a:pt x="114285" y="20433"/>
                    </a:lnTo>
                    <a:lnTo>
                      <a:pt x="95824" y="20433"/>
                    </a:lnTo>
                    <a:lnTo>
                      <a:pt x="95824" y="5201"/>
                    </a:lnTo>
                    <a:close/>
                    <a:moveTo>
                      <a:pt x="88351" y="115913"/>
                    </a:moveTo>
                    <a:lnTo>
                      <a:pt x="5274" y="115913"/>
                    </a:lnTo>
                    <a:lnTo>
                      <a:pt x="5274" y="24891"/>
                    </a:lnTo>
                    <a:lnTo>
                      <a:pt x="63736" y="24891"/>
                    </a:lnTo>
                    <a:lnTo>
                      <a:pt x="63736" y="45325"/>
                    </a:lnTo>
                    <a:lnTo>
                      <a:pt x="88351" y="45325"/>
                    </a:lnTo>
                    <a:lnTo>
                      <a:pt x="88351" y="115913"/>
                    </a:lnTo>
                    <a:close/>
                    <a:moveTo>
                      <a:pt x="68571" y="27492"/>
                    </a:moveTo>
                    <a:lnTo>
                      <a:pt x="87032" y="41238"/>
                    </a:lnTo>
                    <a:lnTo>
                      <a:pt x="68571" y="41238"/>
                    </a:lnTo>
                    <a:lnTo>
                      <a:pt x="68571" y="27492"/>
                    </a:lnTo>
                    <a:close/>
                    <a:moveTo>
                      <a:pt x="93186" y="92879"/>
                    </a:moveTo>
                    <a:lnTo>
                      <a:pt x="93186" y="40123"/>
                    </a:lnTo>
                    <a:lnTo>
                      <a:pt x="66813" y="20433"/>
                    </a:lnTo>
                    <a:lnTo>
                      <a:pt x="34285" y="20433"/>
                    </a:lnTo>
                    <a:lnTo>
                      <a:pt x="34285" y="4086"/>
                    </a:lnTo>
                    <a:lnTo>
                      <a:pt x="90989" y="4086"/>
                    </a:lnTo>
                    <a:lnTo>
                      <a:pt x="90989" y="24891"/>
                    </a:lnTo>
                    <a:lnTo>
                      <a:pt x="115164" y="24891"/>
                    </a:lnTo>
                    <a:lnTo>
                      <a:pt x="115164" y="92879"/>
                    </a:lnTo>
                    <a:lnTo>
                      <a:pt x="93186" y="9287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3" name="Google Shape;193;p19"/>
          <p:cNvGrpSpPr/>
          <p:nvPr/>
        </p:nvGrpSpPr>
        <p:grpSpPr>
          <a:xfrm>
            <a:off x="3517924" y="4188150"/>
            <a:ext cx="2057400" cy="1255525"/>
            <a:chOff x="3758694" y="4319201"/>
            <a:chExt cx="2057400" cy="1255525"/>
          </a:xfrm>
        </p:grpSpPr>
        <p:sp>
          <p:nvSpPr>
            <p:cNvPr id="194" name="Google Shape;194;p19"/>
            <p:cNvSpPr/>
            <p:nvPr/>
          </p:nvSpPr>
          <p:spPr>
            <a:xfrm>
              <a:off x="3758694" y="5205426"/>
              <a:ext cx="2057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מגוון מגזרים וצרכים</a:t>
              </a:r>
              <a:endParaRPr/>
            </a:p>
          </p:txBody>
        </p:sp>
        <p:grpSp>
          <p:nvGrpSpPr>
            <p:cNvPr id="195" name="Google Shape;195;p19"/>
            <p:cNvGrpSpPr/>
            <p:nvPr/>
          </p:nvGrpSpPr>
          <p:grpSpPr>
            <a:xfrm>
              <a:off x="4164174" y="4319201"/>
              <a:ext cx="777280" cy="777278"/>
              <a:chOff x="4164174" y="4319201"/>
              <a:chExt cx="777280" cy="777278"/>
            </a:xfrm>
          </p:grpSpPr>
          <p:sp>
            <p:nvSpPr>
              <p:cNvPr id="196" name="Google Shape;196;p19"/>
              <p:cNvSpPr/>
              <p:nvPr/>
            </p:nvSpPr>
            <p:spPr>
              <a:xfrm>
                <a:off x="4164174" y="4319201"/>
                <a:ext cx="777280" cy="777278"/>
              </a:xfrm>
              <a:prstGeom prst="ellipse">
                <a:avLst/>
              </a:prstGeom>
              <a:solidFill>
                <a:srgbClr val="002060"/>
              </a:solidFill>
              <a:ln cap="flat" cmpd="sng" w="12700">
                <a:solidFill>
                  <a:schemeClr val="dk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19"/>
              <p:cNvSpPr/>
              <p:nvPr/>
            </p:nvSpPr>
            <p:spPr>
              <a:xfrm>
                <a:off x="4352206" y="4493503"/>
                <a:ext cx="441468" cy="440148"/>
              </a:xfrm>
              <a:custGeom>
                <a:pathLst>
                  <a:path extrusionOk="0" h="120000" w="120000">
                    <a:moveTo>
                      <a:pt x="60000" y="0"/>
                    </a:moveTo>
                    <a:cubicBezTo>
                      <a:pt x="27000" y="0"/>
                      <a:pt x="0" y="27000"/>
                      <a:pt x="0" y="60000"/>
                    </a:cubicBezTo>
                    <a:cubicBezTo>
                      <a:pt x="0" y="93000"/>
                      <a:pt x="27000" y="120000"/>
                      <a:pt x="60000" y="120000"/>
                    </a:cubicBezTo>
                    <a:cubicBezTo>
                      <a:pt x="93000" y="120000"/>
                      <a:pt x="120000" y="93000"/>
                      <a:pt x="120000" y="60000"/>
                    </a:cubicBezTo>
                    <a:cubicBezTo>
                      <a:pt x="120000" y="27000"/>
                      <a:pt x="93000" y="0"/>
                      <a:pt x="60000" y="0"/>
                    </a:cubicBezTo>
                    <a:close/>
                    <a:moveTo>
                      <a:pt x="115000" y="49500"/>
                    </a:moveTo>
                    <a:cubicBezTo>
                      <a:pt x="115000" y="50000"/>
                      <a:pt x="115000" y="50500"/>
                      <a:pt x="115000" y="50500"/>
                    </a:cubicBezTo>
                    <a:cubicBezTo>
                      <a:pt x="114500" y="54000"/>
                      <a:pt x="111000" y="59500"/>
                      <a:pt x="109000" y="62500"/>
                    </a:cubicBezTo>
                    <a:cubicBezTo>
                      <a:pt x="108500" y="63500"/>
                      <a:pt x="108500" y="63500"/>
                      <a:pt x="108500" y="63500"/>
                    </a:cubicBezTo>
                    <a:cubicBezTo>
                      <a:pt x="106500" y="66000"/>
                      <a:pt x="106000" y="70000"/>
                      <a:pt x="105500" y="73500"/>
                    </a:cubicBezTo>
                    <a:cubicBezTo>
                      <a:pt x="105000" y="75500"/>
                      <a:pt x="104500" y="77500"/>
                      <a:pt x="104000" y="78500"/>
                    </a:cubicBezTo>
                    <a:cubicBezTo>
                      <a:pt x="103500" y="80000"/>
                      <a:pt x="102000" y="82000"/>
                      <a:pt x="101000" y="83500"/>
                    </a:cubicBezTo>
                    <a:cubicBezTo>
                      <a:pt x="101000" y="82500"/>
                      <a:pt x="101500" y="81500"/>
                      <a:pt x="102000" y="81000"/>
                    </a:cubicBezTo>
                    <a:cubicBezTo>
                      <a:pt x="103000" y="78000"/>
                      <a:pt x="101000" y="75500"/>
                      <a:pt x="100000" y="74000"/>
                    </a:cubicBezTo>
                    <a:cubicBezTo>
                      <a:pt x="99500" y="73000"/>
                      <a:pt x="99000" y="72500"/>
                      <a:pt x="99000" y="72000"/>
                    </a:cubicBezTo>
                    <a:cubicBezTo>
                      <a:pt x="99000" y="72000"/>
                      <a:pt x="94500" y="60000"/>
                      <a:pt x="92000" y="59500"/>
                    </a:cubicBezTo>
                    <a:cubicBezTo>
                      <a:pt x="91500" y="59000"/>
                      <a:pt x="83500" y="58000"/>
                      <a:pt x="81000" y="59000"/>
                    </a:cubicBezTo>
                    <a:cubicBezTo>
                      <a:pt x="79500" y="59500"/>
                      <a:pt x="75500" y="59000"/>
                      <a:pt x="73500" y="57500"/>
                    </a:cubicBezTo>
                    <a:cubicBezTo>
                      <a:pt x="72500" y="56500"/>
                      <a:pt x="71500" y="52500"/>
                      <a:pt x="71000" y="45500"/>
                    </a:cubicBezTo>
                    <a:cubicBezTo>
                      <a:pt x="71000" y="45000"/>
                      <a:pt x="71000" y="45000"/>
                      <a:pt x="71000" y="45000"/>
                    </a:cubicBezTo>
                    <a:cubicBezTo>
                      <a:pt x="71000" y="44000"/>
                      <a:pt x="71500" y="43500"/>
                      <a:pt x="73000" y="42500"/>
                    </a:cubicBezTo>
                    <a:cubicBezTo>
                      <a:pt x="73500" y="42000"/>
                      <a:pt x="74500" y="41000"/>
                      <a:pt x="75000" y="40000"/>
                    </a:cubicBezTo>
                    <a:cubicBezTo>
                      <a:pt x="75500" y="39500"/>
                      <a:pt x="75500" y="39500"/>
                      <a:pt x="75500" y="39500"/>
                    </a:cubicBezTo>
                    <a:cubicBezTo>
                      <a:pt x="75500" y="39000"/>
                      <a:pt x="76000" y="38000"/>
                      <a:pt x="76500" y="38000"/>
                    </a:cubicBezTo>
                    <a:cubicBezTo>
                      <a:pt x="78500" y="38500"/>
                      <a:pt x="80500" y="37500"/>
                      <a:pt x="81000" y="37000"/>
                    </a:cubicBezTo>
                    <a:cubicBezTo>
                      <a:pt x="82000" y="37000"/>
                      <a:pt x="83500" y="37500"/>
                      <a:pt x="85500" y="38000"/>
                    </a:cubicBezTo>
                    <a:cubicBezTo>
                      <a:pt x="87000" y="39000"/>
                      <a:pt x="89000" y="40000"/>
                      <a:pt x="91500" y="40500"/>
                    </a:cubicBezTo>
                    <a:cubicBezTo>
                      <a:pt x="95000" y="41000"/>
                      <a:pt x="96500" y="40500"/>
                      <a:pt x="98000" y="39500"/>
                    </a:cubicBezTo>
                    <a:cubicBezTo>
                      <a:pt x="99000" y="39500"/>
                      <a:pt x="100000" y="39000"/>
                      <a:pt x="102000" y="38500"/>
                    </a:cubicBezTo>
                    <a:cubicBezTo>
                      <a:pt x="105000" y="37500"/>
                      <a:pt x="106000" y="36000"/>
                      <a:pt x="106500" y="35000"/>
                    </a:cubicBezTo>
                    <a:cubicBezTo>
                      <a:pt x="107000" y="31500"/>
                      <a:pt x="103000" y="29000"/>
                      <a:pt x="103000" y="29000"/>
                    </a:cubicBezTo>
                    <a:cubicBezTo>
                      <a:pt x="101000" y="28000"/>
                      <a:pt x="99500" y="29000"/>
                      <a:pt x="97500" y="29500"/>
                    </a:cubicBezTo>
                    <a:cubicBezTo>
                      <a:pt x="97000" y="30000"/>
                      <a:pt x="96000" y="30500"/>
                      <a:pt x="95500" y="30500"/>
                    </a:cubicBezTo>
                    <a:cubicBezTo>
                      <a:pt x="95000" y="31000"/>
                      <a:pt x="95000" y="31000"/>
                      <a:pt x="94000" y="30500"/>
                    </a:cubicBezTo>
                    <a:cubicBezTo>
                      <a:pt x="93000" y="30000"/>
                      <a:pt x="91500" y="29500"/>
                      <a:pt x="89500" y="29000"/>
                    </a:cubicBezTo>
                    <a:cubicBezTo>
                      <a:pt x="88000" y="29000"/>
                      <a:pt x="88000" y="28500"/>
                      <a:pt x="87500" y="27500"/>
                    </a:cubicBezTo>
                    <a:cubicBezTo>
                      <a:pt x="87500" y="27000"/>
                      <a:pt x="87000" y="25500"/>
                      <a:pt x="86000" y="25000"/>
                    </a:cubicBezTo>
                    <a:cubicBezTo>
                      <a:pt x="85000" y="24500"/>
                      <a:pt x="84500" y="24500"/>
                      <a:pt x="83500" y="24500"/>
                    </a:cubicBezTo>
                    <a:cubicBezTo>
                      <a:pt x="82500" y="25000"/>
                      <a:pt x="82000" y="26000"/>
                      <a:pt x="82000" y="26500"/>
                    </a:cubicBezTo>
                    <a:cubicBezTo>
                      <a:pt x="81500" y="27000"/>
                      <a:pt x="81500" y="27500"/>
                      <a:pt x="80500" y="27500"/>
                    </a:cubicBezTo>
                    <a:cubicBezTo>
                      <a:pt x="79000" y="28000"/>
                      <a:pt x="78500" y="28500"/>
                      <a:pt x="77500" y="28500"/>
                    </a:cubicBezTo>
                    <a:cubicBezTo>
                      <a:pt x="76500" y="29500"/>
                      <a:pt x="76000" y="29500"/>
                      <a:pt x="74500" y="29000"/>
                    </a:cubicBezTo>
                    <a:cubicBezTo>
                      <a:pt x="74500" y="28500"/>
                      <a:pt x="75000" y="28000"/>
                      <a:pt x="75500" y="27500"/>
                    </a:cubicBezTo>
                    <a:cubicBezTo>
                      <a:pt x="76000" y="27500"/>
                      <a:pt x="76000" y="27000"/>
                      <a:pt x="76500" y="27000"/>
                    </a:cubicBezTo>
                    <a:cubicBezTo>
                      <a:pt x="78000" y="24500"/>
                      <a:pt x="82000" y="19000"/>
                      <a:pt x="83000" y="16000"/>
                    </a:cubicBezTo>
                    <a:cubicBezTo>
                      <a:pt x="84000" y="14000"/>
                      <a:pt x="83500" y="12500"/>
                      <a:pt x="82500" y="11500"/>
                    </a:cubicBezTo>
                    <a:cubicBezTo>
                      <a:pt x="81000" y="10000"/>
                      <a:pt x="78500" y="10500"/>
                      <a:pt x="76000" y="11000"/>
                    </a:cubicBezTo>
                    <a:cubicBezTo>
                      <a:pt x="74500" y="11500"/>
                      <a:pt x="74500" y="11500"/>
                      <a:pt x="73500" y="11000"/>
                    </a:cubicBezTo>
                    <a:cubicBezTo>
                      <a:pt x="72500" y="10500"/>
                      <a:pt x="71500" y="10000"/>
                      <a:pt x="70000" y="9500"/>
                    </a:cubicBezTo>
                    <a:cubicBezTo>
                      <a:pt x="68500" y="9000"/>
                      <a:pt x="68500" y="8000"/>
                      <a:pt x="68500" y="5000"/>
                    </a:cubicBezTo>
                    <a:cubicBezTo>
                      <a:pt x="68500" y="5000"/>
                      <a:pt x="68500" y="4500"/>
                      <a:pt x="68500" y="4500"/>
                    </a:cubicBezTo>
                    <a:cubicBezTo>
                      <a:pt x="92000" y="8000"/>
                      <a:pt x="110500" y="26500"/>
                      <a:pt x="115000" y="49500"/>
                    </a:cubicBezTo>
                    <a:close/>
                    <a:moveTo>
                      <a:pt x="45500" y="6000"/>
                    </a:moveTo>
                    <a:cubicBezTo>
                      <a:pt x="47000" y="9500"/>
                      <a:pt x="49000" y="15000"/>
                      <a:pt x="48000" y="17000"/>
                    </a:cubicBezTo>
                    <a:cubicBezTo>
                      <a:pt x="47500" y="17500"/>
                      <a:pt x="47500" y="18500"/>
                      <a:pt x="48000" y="19000"/>
                    </a:cubicBezTo>
                    <a:cubicBezTo>
                      <a:pt x="46500" y="19000"/>
                      <a:pt x="44500" y="19500"/>
                      <a:pt x="43500" y="20500"/>
                    </a:cubicBezTo>
                    <a:cubicBezTo>
                      <a:pt x="38000" y="25500"/>
                      <a:pt x="27500" y="38000"/>
                      <a:pt x="27000" y="42500"/>
                    </a:cubicBezTo>
                    <a:cubicBezTo>
                      <a:pt x="27000" y="42500"/>
                      <a:pt x="27000" y="43000"/>
                      <a:pt x="26500" y="43000"/>
                    </a:cubicBezTo>
                    <a:cubicBezTo>
                      <a:pt x="25500" y="41500"/>
                      <a:pt x="24000" y="39500"/>
                      <a:pt x="21500" y="38500"/>
                    </a:cubicBezTo>
                    <a:cubicBezTo>
                      <a:pt x="20000" y="38000"/>
                      <a:pt x="18500" y="38500"/>
                      <a:pt x="17500" y="39000"/>
                    </a:cubicBezTo>
                    <a:cubicBezTo>
                      <a:pt x="14000" y="41000"/>
                      <a:pt x="12500" y="45500"/>
                      <a:pt x="13000" y="49000"/>
                    </a:cubicBezTo>
                    <a:cubicBezTo>
                      <a:pt x="13500" y="51500"/>
                      <a:pt x="14500" y="53000"/>
                      <a:pt x="16500" y="53500"/>
                    </a:cubicBezTo>
                    <a:cubicBezTo>
                      <a:pt x="18500" y="53500"/>
                      <a:pt x="19500" y="53000"/>
                      <a:pt x="20500" y="52500"/>
                    </a:cubicBezTo>
                    <a:cubicBezTo>
                      <a:pt x="21000" y="53500"/>
                      <a:pt x="21000" y="54500"/>
                      <a:pt x="21500" y="55500"/>
                    </a:cubicBezTo>
                    <a:cubicBezTo>
                      <a:pt x="22000" y="57000"/>
                      <a:pt x="22000" y="58500"/>
                      <a:pt x="22000" y="59500"/>
                    </a:cubicBezTo>
                    <a:cubicBezTo>
                      <a:pt x="19000" y="58500"/>
                      <a:pt x="15500" y="57000"/>
                      <a:pt x="14500" y="55500"/>
                    </a:cubicBezTo>
                    <a:cubicBezTo>
                      <a:pt x="13500" y="55000"/>
                      <a:pt x="13000" y="53500"/>
                      <a:pt x="12500" y="52000"/>
                    </a:cubicBezTo>
                    <a:cubicBezTo>
                      <a:pt x="12000" y="50500"/>
                      <a:pt x="11500" y="49000"/>
                      <a:pt x="10500" y="48000"/>
                    </a:cubicBezTo>
                    <a:cubicBezTo>
                      <a:pt x="10000" y="47000"/>
                      <a:pt x="9000" y="40000"/>
                      <a:pt x="9000" y="36500"/>
                    </a:cubicBezTo>
                    <a:cubicBezTo>
                      <a:pt x="9500" y="36500"/>
                      <a:pt x="9000" y="36500"/>
                      <a:pt x="9000" y="36500"/>
                    </a:cubicBezTo>
                    <a:cubicBezTo>
                      <a:pt x="16000" y="21500"/>
                      <a:pt x="29500" y="10000"/>
                      <a:pt x="45500" y="6000"/>
                    </a:cubicBezTo>
                    <a:close/>
                    <a:moveTo>
                      <a:pt x="4000" y="60000"/>
                    </a:moveTo>
                    <a:cubicBezTo>
                      <a:pt x="4000" y="55000"/>
                      <a:pt x="4500" y="50500"/>
                      <a:pt x="6000" y="46000"/>
                    </a:cubicBezTo>
                    <a:cubicBezTo>
                      <a:pt x="6500" y="48000"/>
                      <a:pt x="7000" y="50000"/>
                      <a:pt x="8000" y="51000"/>
                    </a:cubicBezTo>
                    <a:cubicBezTo>
                      <a:pt x="8000" y="51000"/>
                      <a:pt x="8500" y="52500"/>
                      <a:pt x="8500" y="53000"/>
                    </a:cubicBezTo>
                    <a:cubicBezTo>
                      <a:pt x="9000" y="54500"/>
                      <a:pt x="9500" y="57000"/>
                      <a:pt x="11500" y="59000"/>
                    </a:cubicBezTo>
                    <a:cubicBezTo>
                      <a:pt x="14500" y="61500"/>
                      <a:pt x="22500" y="63500"/>
                      <a:pt x="23000" y="64000"/>
                    </a:cubicBezTo>
                    <a:cubicBezTo>
                      <a:pt x="23000" y="64000"/>
                      <a:pt x="23000" y="64000"/>
                      <a:pt x="23000" y="64000"/>
                    </a:cubicBezTo>
                    <a:cubicBezTo>
                      <a:pt x="22000" y="68000"/>
                      <a:pt x="22000" y="73500"/>
                      <a:pt x="22000" y="73500"/>
                    </a:cubicBezTo>
                    <a:cubicBezTo>
                      <a:pt x="22500" y="76500"/>
                      <a:pt x="25500" y="82000"/>
                      <a:pt x="31500" y="86500"/>
                    </a:cubicBezTo>
                    <a:cubicBezTo>
                      <a:pt x="34500" y="89000"/>
                      <a:pt x="34500" y="92000"/>
                      <a:pt x="34000" y="95000"/>
                    </a:cubicBezTo>
                    <a:cubicBezTo>
                      <a:pt x="34000" y="96000"/>
                      <a:pt x="34000" y="97000"/>
                      <a:pt x="34000" y="98000"/>
                    </a:cubicBezTo>
                    <a:cubicBezTo>
                      <a:pt x="34000" y="100500"/>
                      <a:pt x="35500" y="104000"/>
                      <a:pt x="37000" y="107000"/>
                    </a:cubicBezTo>
                    <a:cubicBezTo>
                      <a:pt x="37500" y="108500"/>
                      <a:pt x="38500" y="110000"/>
                      <a:pt x="38500" y="111500"/>
                    </a:cubicBezTo>
                    <a:cubicBezTo>
                      <a:pt x="38500" y="111500"/>
                      <a:pt x="39000" y="111500"/>
                      <a:pt x="39000" y="112000"/>
                    </a:cubicBezTo>
                    <a:cubicBezTo>
                      <a:pt x="18500" y="103500"/>
                      <a:pt x="4000" y="83500"/>
                      <a:pt x="4000" y="60000"/>
                    </a:cubicBezTo>
                    <a:close/>
                    <a:moveTo>
                      <a:pt x="42500" y="109500"/>
                    </a:moveTo>
                    <a:cubicBezTo>
                      <a:pt x="42500" y="110000"/>
                      <a:pt x="42500" y="110500"/>
                      <a:pt x="43000" y="111000"/>
                    </a:cubicBezTo>
                    <a:cubicBezTo>
                      <a:pt x="42500" y="110500"/>
                      <a:pt x="42500" y="110500"/>
                      <a:pt x="42500" y="110000"/>
                    </a:cubicBezTo>
                    <a:cubicBezTo>
                      <a:pt x="42000" y="108500"/>
                      <a:pt x="41500" y="107000"/>
                      <a:pt x="40500" y="105500"/>
                    </a:cubicBezTo>
                    <a:cubicBezTo>
                      <a:pt x="39500" y="103000"/>
                      <a:pt x="38000" y="99500"/>
                      <a:pt x="38000" y="98000"/>
                    </a:cubicBezTo>
                    <a:cubicBezTo>
                      <a:pt x="38000" y="97000"/>
                      <a:pt x="38000" y="96500"/>
                      <a:pt x="38000" y="95500"/>
                    </a:cubicBezTo>
                    <a:cubicBezTo>
                      <a:pt x="38500" y="92000"/>
                      <a:pt x="39000" y="87000"/>
                      <a:pt x="34000" y="83500"/>
                    </a:cubicBezTo>
                    <a:cubicBezTo>
                      <a:pt x="28500" y="79500"/>
                      <a:pt x="26000" y="75000"/>
                      <a:pt x="26000" y="73000"/>
                    </a:cubicBezTo>
                    <a:cubicBezTo>
                      <a:pt x="26000" y="71000"/>
                      <a:pt x="26500" y="65500"/>
                      <a:pt x="27500" y="64000"/>
                    </a:cubicBezTo>
                    <a:cubicBezTo>
                      <a:pt x="29000" y="63500"/>
                      <a:pt x="32000" y="62500"/>
                      <a:pt x="34000" y="60500"/>
                    </a:cubicBezTo>
                    <a:cubicBezTo>
                      <a:pt x="34000" y="60500"/>
                      <a:pt x="34500" y="60500"/>
                      <a:pt x="35000" y="60500"/>
                    </a:cubicBezTo>
                    <a:cubicBezTo>
                      <a:pt x="37000" y="60500"/>
                      <a:pt x="40000" y="61500"/>
                      <a:pt x="42500" y="63500"/>
                    </a:cubicBezTo>
                    <a:cubicBezTo>
                      <a:pt x="47000" y="67500"/>
                      <a:pt x="51000" y="71000"/>
                      <a:pt x="56000" y="72000"/>
                    </a:cubicBezTo>
                    <a:cubicBezTo>
                      <a:pt x="58000" y="72500"/>
                      <a:pt x="59500" y="73000"/>
                      <a:pt x="60500" y="73000"/>
                    </a:cubicBezTo>
                    <a:cubicBezTo>
                      <a:pt x="61500" y="73000"/>
                      <a:pt x="62500" y="73000"/>
                      <a:pt x="63000" y="73500"/>
                    </a:cubicBezTo>
                    <a:cubicBezTo>
                      <a:pt x="63000" y="74000"/>
                      <a:pt x="63000" y="74000"/>
                      <a:pt x="62500" y="74500"/>
                    </a:cubicBezTo>
                    <a:cubicBezTo>
                      <a:pt x="61500" y="75000"/>
                      <a:pt x="61000" y="76000"/>
                      <a:pt x="60500" y="77000"/>
                    </a:cubicBezTo>
                    <a:cubicBezTo>
                      <a:pt x="60000" y="77500"/>
                      <a:pt x="60000" y="79000"/>
                      <a:pt x="59000" y="80500"/>
                    </a:cubicBezTo>
                    <a:cubicBezTo>
                      <a:pt x="57500" y="85500"/>
                      <a:pt x="52500" y="98000"/>
                      <a:pt x="49500" y="100500"/>
                    </a:cubicBezTo>
                    <a:cubicBezTo>
                      <a:pt x="48500" y="101000"/>
                      <a:pt x="47500" y="101500"/>
                      <a:pt x="47000" y="102000"/>
                    </a:cubicBezTo>
                    <a:cubicBezTo>
                      <a:pt x="44000" y="104000"/>
                      <a:pt x="42500" y="105000"/>
                      <a:pt x="42500" y="109500"/>
                    </a:cubicBezTo>
                    <a:close/>
                    <a:moveTo>
                      <a:pt x="60000" y="116000"/>
                    </a:moveTo>
                    <a:cubicBezTo>
                      <a:pt x="55500" y="116000"/>
                      <a:pt x="51000" y="115500"/>
                      <a:pt x="47000" y="114500"/>
                    </a:cubicBezTo>
                    <a:cubicBezTo>
                      <a:pt x="47000" y="114000"/>
                      <a:pt x="47000" y="112500"/>
                      <a:pt x="46500" y="109000"/>
                    </a:cubicBezTo>
                    <a:cubicBezTo>
                      <a:pt x="46500" y="107000"/>
                      <a:pt x="46500" y="107000"/>
                      <a:pt x="49000" y="105500"/>
                    </a:cubicBezTo>
                    <a:cubicBezTo>
                      <a:pt x="49500" y="105000"/>
                      <a:pt x="50500" y="104500"/>
                      <a:pt x="51500" y="103500"/>
                    </a:cubicBezTo>
                    <a:cubicBezTo>
                      <a:pt x="55500" y="101000"/>
                      <a:pt x="59500" y="91000"/>
                      <a:pt x="63000" y="82000"/>
                    </a:cubicBezTo>
                    <a:cubicBezTo>
                      <a:pt x="63500" y="80500"/>
                      <a:pt x="64000" y="79500"/>
                      <a:pt x="64000" y="79000"/>
                    </a:cubicBezTo>
                    <a:cubicBezTo>
                      <a:pt x="64500" y="78500"/>
                      <a:pt x="64500" y="78000"/>
                      <a:pt x="65000" y="77500"/>
                    </a:cubicBezTo>
                    <a:cubicBezTo>
                      <a:pt x="66000" y="76500"/>
                      <a:pt x="67500" y="75000"/>
                      <a:pt x="67000" y="72500"/>
                    </a:cubicBezTo>
                    <a:cubicBezTo>
                      <a:pt x="66000" y="69500"/>
                      <a:pt x="63500" y="69000"/>
                      <a:pt x="61000" y="69000"/>
                    </a:cubicBezTo>
                    <a:cubicBezTo>
                      <a:pt x="60000" y="69000"/>
                      <a:pt x="58500" y="68500"/>
                      <a:pt x="57000" y="68500"/>
                    </a:cubicBezTo>
                    <a:cubicBezTo>
                      <a:pt x="52500" y="67500"/>
                      <a:pt x="49500" y="64500"/>
                      <a:pt x="45500" y="61000"/>
                    </a:cubicBezTo>
                    <a:cubicBezTo>
                      <a:pt x="42500" y="58000"/>
                      <a:pt x="38500" y="56500"/>
                      <a:pt x="35000" y="56500"/>
                    </a:cubicBezTo>
                    <a:cubicBezTo>
                      <a:pt x="33500" y="56500"/>
                      <a:pt x="32000" y="56500"/>
                      <a:pt x="31000" y="57500"/>
                    </a:cubicBezTo>
                    <a:cubicBezTo>
                      <a:pt x="30000" y="58500"/>
                      <a:pt x="27500" y="59500"/>
                      <a:pt x="26000" y="60000"/>
                    </a:cubicBezTo>
                    <a:cubicBezTo>
                      <a:pt x="26000" y="58500"/>
                      <a:pt x="26000" y="56500"/>
                      <a:pt x="25000" y="54500"/>
                    </a:cubicBezTo>
                    <a:cubicBezTo>
                      <a:pt x="24500" y="53000"/>
                      <a:pt x="24500" y="52000"/>
                      <a:pt x="24500" y="51500"/>
                    </a:cubicBezTo>
                    <a:cubicBezTo>
                      <a:pt x="24500" y="51000"/>
                      <a:pt x="24500" y="49500"/>
                      <a:pt x="23500" y="48500"/>
                    </a:cubicBezTo>
                    <a:cubicBezTo>
                      <a:pt x="22000" y="47500"/>
                      <a:pt x="20500" y="48000"/>
                      <a:pt x="19500" y="48500"/>
                    </a:cubicBezTo>
                    <a:cubicBezTo>
                      <a:pt x="18500" y="49000"/>
                      <a:pt x="18000" y="49500"/>
                      <a:pt x="17500" y="49500"/>
                    </a:cubicBezTo>
                    <a:cubicBezTo>
                      <a:pt x="17000" y="49500"/>
                      <a:pt x="17000" y="48500"/>
                      <a:pt x="17000" y="47000"/>
                    </a:cubicBezTo>
                    <a:cubicBezTo>
                      <a:pt x="17000" y="45500"/>
                      <a:pt x="18000" y="43500"/>
                      <a:pt x="19500" y="42500"/>
                    </a:cubicBezTo>
                    <a:cubicBezTo>
                      <a:pt x="19500" y="42500"/>
                      <a:pt x="20000" y="42500"/>
                      <a:pt x="20500" y="42500"/>
                    </a:cubicBezTo>
                    <a:cubicBezTo>
                      <a:pt x="22000" y="43000"/>
                      <a:pt x="23500" y="45500"/>
                      <a:pt x="24500" y="47000"/>
                    </a:cubicBezTo>
                    <a:cubicBezTo>
                      <a:pt x="25000" y="48500"/>
                      <a:pt x="25000" y="48500"/>
                      <a:pt x="25000" y="48500"/>
                    </a:cubicBezTo>
                    <a:cubicBezTo>
                      <a:pt x="26000" y="48500"/>
                      <a:pt x="26000" y="48500"/>
                      <a:pt x="26000" y="48500"/>
                    </a:cubicBezTo>
                    <a:cubicBezTo>
                      <a:pt x="26000" y="48500"/>
                      <a:pt x="30000" y="48500"/>
                      <a:pt x="31000" y="43000"/>
                    </a:cubicBezTo>
                    <a:cubicBezTo>
                      <a:pt x="31000" y="40500"/>
                      <a:pt x="39500" y="29500"/>
                      <a:pt x="46500" y="23500"/>
                    </a:cubicBezTo>
                    <a:cubicBezTo>
                      <a:pt x="46500" y="23000"/>
                      <a:pt x="48000" y="23000"/>
                      <a:pt x="48500" y="23000"/>
                    </a:cubicBezTo>
                    <a:cubicBezTo>
                      <a:pt x="50000" y="23500"/>
                      <a:pt x="51000" y="23500"/>
                      <a:pt x="52000" y="23000"/>
                    </a:cubicBezTo>
                    <a:cubicBezTo>
                      <a:pt x="52500" y="22500"/>
                      <a:pt x="52500" y="22500"/>
                      <a:pt x="52500" y="22500"/>
                    </a:cubicBezTo>
                    <a:cubicBezTo>
                      <a:pt x="53000" y="21500"/>
                      <a:pt x="53000" y="21500"/>
                      <a:pt x="53000" y="21500"/>
                    </a:cubicBezTo>
                    <a:cubicBezTo>
                      <a:pt x="53000" y="20500"/>
                      <a:pt x="52500" y="19500"/>
                      <a:pt x="52000" y="18500"/>
                    </a:cubicBezTo>
                    <a:cubicBezTo>
                      <a:pt x="52000" y="18000"/>
                      <a:pt x="52000" y="18000"/>
                      <a:pt x="51500" y="18000"/>
                    </a:cubicBezTo>
                    <a:cubicBezTo>
                      <a:pt x="53000" y="14000"/>
                      <a:pt x="51000" y="7500"/>
                      <a:pt x="49500" y="5000"/>
                    </a:cubicBezTo>
                    <a:cubicBezTo>
                      <a:pt x="53000" y="4500"/>
                      <a:pt x="56500" y="4000"/>
                      <a:pt x="60000" y="4000"/>
                    </a:cubicBezTo>
                    <a:cubicBezTo>
                      <a:pt x="61500" y="4000"/>
                      <a:pt x="63000" y="4000"/>
                      <a:pt x="64500" y="4000"/>
                    </a:cubicBezTo>
                    <a:cubicBezTo>
                      <a:pt x="64500" y="4500"/>
                      <a:pt x="64500" y="4500"/>
                      <a:pt x="64500" y="5000"/>
                    </a:cubicBezTo>
                    <a:cubicBezTo>
                      <a:pt x="64500" y="7000"/>
                      <a:pt x="64000" y="12000"/>
                      <a:pt x="69000" y="13000"/>
                    </a:cubicBezTo>
                    <a:cubicBezTo>
                      <a:pt x="70000" y="13500"/>
                      <a:pt x="71000" y="14000"/>
                      <a:pt x="71500" y="14500"/>
                    </a:cubicBezTo>
                    <a:cubicBezTo>
                      <a:pt x="73000" y="15000"/>
                      <a:pt x="74000" y="15500"/>
                      <a:pt x="77000" y="15000"/>
                    </a:cubicBezTo>
                    <a:cubicBezTo>
                      <a:pt x="78000" y="14500"/>
                      <a:pt x="79000" y="14500"/>
                      <a:pt x="79500" y="14500"/>
                    </a:cubicBezTo>
                    <a:cubicBezTo>
                      <a:pt x="79500" y="14500"/>
                      <a:pt x="79500" y="14500"/>
                      <a:pt x="79500" y="14500"/>
                    </a:cubicBezTo>
                    <a:cubicBezTo>
                      <a:pt x="78500" y="17000"/>
                      <a:pt x="75000" y="22000"/>
                      <a:pt x="73500" y="24000"/>
                    </a:cubicBezTo>
                    <a:cubicBezTo>
                      <a:pt x="73000" y="24500"/>
                      <a:pt x="73000" y="24500"/>
                      <a:pt x="72500" y="25000"/>
                    </a:cubicBezTo>
                    <a:cubicBezTo>
                      <a:pt x="71000" y="26500"/>
                      <a:pt x="69500" y="28500"/>
                      <a:pt x="70000" y="30500"/>
                    </a:cubicBezTo>
                    <a:cubicBezTo>
                      <a:pt x="70500" y="31500"/>
                      <a:pt x="71500" y="32500"/>
                      <a:pt x="73500" y="33000"/>
                    </a:cubicBezTo>
                    <a:cubicBezTo>
                      <a:pt x="76500" y="33500"/>
                      <a:pt x="77500" y="33000"/>
                      <a:pt x="79500" y="32500"/>
                    </a:cubicBezTo>
                    <a:cubicBezTo>
                      <a:pt x="80000" y="32000"/>
                      <a:pt x="80500" y="31500"/>
                      <a:pt x="81500" y="31500"/>
                    </a:cubicBezTo>
                    <a:cubicBezTo>
                      <a:pt x="83000" y="31000"/>
                      <a:pt x="83500" y="30500"/>
                      <a:pt x="84000" y="30000"/>
                    </a:cubicBezTo>
                    <a:cubicBezTo>
                      <a:pt x="84500" y="31000"/>
                      <a:pt x="86000" y="32500"/>
                      <a:pt x="89000" y="33000"/>
                    </a:cubicBezTo>
                    <a:cubicBezTo>
                      <a:pt x="90500" y="33500"/>
                      <a:pt x="91500" y="34000"/>
                      <a:pt x="92500" y="34000"/>
                    </a:cubicBezTo>
                    <a:cubicBezTo>
                      <a:pt x="93500" y="34500"/>
                      <a:pt x="95000" y="35000"/>
                      <a:pt x="96500" y="34500"/>
                    </a:cubicBezTo>
                    <a:cubicBezTo>
                      <a:pt x="98000" y="34000"/>
                      <a:pt x="99000" y="33500"/>
                      <a:pt x="99500" y="33000"/>
                    </a:cubicBezTo>
                    <a:cubicBezTo>
                      <a:pt x="100000" y="33000"/>
                      <a:pt x="100500" y="32500"/>
                      <a:pt x="101000" y="32500"/>
                    </a:cubicBezTo>
                    <a:cubicBezTo>
                      <a:pt x="101500" y="33000"/>
                      <a:pt x="102000" y="33500"/>
                      <a:pt x="102500" y="34000"/>
                    </a:cubicBezTo>
                    <a:cubicBezTo>
                      <a:pt x="102000" y="34000"/>
                      <a:pt x="102000" y="34500"/>
                      <a:pt x="101000" y="34500"/>
                    </a:cubicBezTo>
                    <a:cubicBezTo>
                      <a:pt x="99000" y="35000"/>
                      <a:pt x="97500" y="35500"/>
                      <a:pt x="96500" y="36000"/>
                    </a:cubicBezTo>
                    <a:cubicBezTo>
                      <a:pt x="95000" y="36500"/>
                      <a:pt x="94500" y="36500"/>
                      <a:pt x="92000" y="36500"/>
                    </a:cubicBezTo>
                    <a:cubicBezTo>
                      <a:pt x="90000" y="36000"/>
                      <a:pt x="88500" y="35500"/>
                      <a:pt x="87000" y="34500"/>
                    </a:cubicBezTo>
                    <a:cubicBezTo>
                      <a:pt x="84500" y="33500"/>
                      <a:pt x="82000" y="32500"/>
                      <a:pt x="79500" y="33500"/>
                    </a:cubicBezTo>
                    <a:cubicBezTo>
                      <a:pt x="79000" y="33500"/>
                      <a:pt x="79000" y="33500"/>
                      <a:pt x="79000" y="33500"/>
                    </a:cubicBezTo>
                    <a:cubicBezTo>
                      <a:pt x="79000" y="33500"/>
                      <a:pt x="78000" y="34000"/>
                      <a:pt x="77000" y="34000"/>
                    </a:cubicBezTo>
                    <a:cubicBezTo>
                      <a:pt x="74000" y="33500"/>
                      <a:pt x="72500" y="36000"/>
                      <a:pt x="72000" y="38000"/>
                    </a:cubicBezTo>
                    <a:cubicBezTo>
                      <a:pt x="71500" y="38500"/>
                      <a:pt x="71500" y="38500"/>
                      <a:pt x="71500" y="38500"/>
                    </a:cubicBezTo>
                    <a:cubicBezTo>
                      <a:pt x="71500" y="38500"/>
                      <a:pt x="71000" y="39000"/>
                      <a:pt x="70500" y="39500"/>
                    </a:cubicBezTo>
                    <a:cubicBezTo>
                      <a:pt x="69000" y="40500"/>
                      <a:pt x="67000" y="42000"/>
                      <a:pt x="67000" y="45000"/>
                    </a:cubicBezTo>
                    <a:cubicBezTo>
                      <a:pt x="67000" y="46000"/>
                      <a:pt x="67000" y="46000"/>
                      <a:pt x="67000" y="46000"/>
                    </a:cubicBezTo>
                    <a:cubicBezTo>
                      <a:pt x="67500" y="52000"/>
                      <a:pt x="68500" y="58000"/>
                      <a:pt x="71000" y="60500"/>
                    </a:cubicBezTo>
                    <a:cubicBezTo>
                      <a:pt x="74000" y="63500"/>
                      <a:pt x="79500" y="63500"/>
                      <a:pt x="82000" y="62500"/>
                    </a:cubicBezTo>
                    <a:cubicBezTo>
                      <a:pt x="83500" y="62500"/>
                      <a:pt x="88500" y="63000"/>
                      <a:pt x="90500" y="63000"/>
                    </a:cubicBezTo>
                    <a:cubicBezTo>
                      <a:pt x="91500" y="65000"/>
                      <a:pt x="94500" y="71500"/>
                      <a:pt x="95000" y="73000"/>
                    </a:cubicBezTo>
                    <a:cubicBezTo>
                      <a:pt x="95500" y="74000"/>
                      <a:pt x="96000" y="75000"/>
                      <a:pt x="96500" y="76000"/>
                    </a:cubicBezTo>
                    <a:cubicBezTo>
                      <a:pt x="97500" y="77500"/>
                      <a:pt x="98500" y="78500"/>
                      <a:pt x="98000" y="79500"/>
                    </a:cubicBezTo>
                    <a:cubicBezTo>
                      <a:pt x="98000" y="80000"/>
                      <a:pt x="96000" y="84500"/>
                      <a:pt x="97000" y="87000"/>
                    </a:cubicBezTo>
                    <a:cubicBezTo>
                      <a:pt x="97500" y="88000"/>
                      <a:pt x="98000" y="88500"/>
                      <a:pt x="99000" y="88500"/>
                    </a:cubicBezTo>
                    <a:cubicBezTo>
                      <a:pt x="99000" y="88500"/>
                      <a:pt x="99500" y="89000"/>
                      <a:pt x="99500" y="89000"/>
                    </a:cubicBezTo>
                    <a:cubicBezTo>
                      <a:pt x="103000" y="89000"/>
                      <a:pt x="107000" y="82500"/>
                      <a:pt x="108000" y="80000"/>
                    </a:cubicBezTo>
                    <a:cubicBezTo>
                      <a:pt x="108500" y="78500"/>
                      <a:pt x="109000" y="76500"/>
                      <a:pt x="109500" y="74000"/>
                    </a:cubicBezTo>
                    <a:cubicBezTo>
                      <a:pt x="110000" y="71000"/>
                      <a:pt x="110500" y="67500"/>
                      <a:pt x="111500" y="65500"/>
                    </a:cubicBezTo>
                    <a:cubicBezTo>
                      <a:pt x="112500" y="64500"/>
                      <a:pt x="112500" y="64500"/>
                      <a:pt x="112500" y="64500"/>
                    </a:cubicBezTo>
                    <a:cubicBezTo>
                      <a:pt x="113500" y="63000"/>
                      <a:pt x="115000" y="61000"/>
                      <a:pt x="116000" y="59000"/>
                    </a:cubicBezTo>
                    <a:cubicBezTo>
                      <a:pt x="116000" y="59000"/>
                      <a:pt x="116000" y="59500"/>
                      <a:pt x="116000" y="60000"/>
                    </a:cubicBezTo>
                    <a:cubicBezTo>
                      <a:pt x="116000" y="91000"/>
                      <a:pt x="91000" y="116000"/>
                      <a:pt x="60000" y="11600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8" name="Google Shape;198;p19"/>
          <p:cNvGrpSpPr/>
          <p:nvPr/>
        </p:nvGrpSpPr>
        <p:grpSpPr>
          <a:xfrm>
            <a:off x="7149270" y="1350295"/>
            <a:ext cx="1366080" cy="1555490"/>
            <a:chOff x="1265119" y="1031056"/>
            <a:chExt cx="1366080" cy="1555490"/>
          </a:xfrm>
        </p:grpSpPr>
        <p:sp>
          <p:nvSpPr>
            <p:cNvPr id="199" name="Google Shape;199;p19"/>
            <p:cNvSpPr/>
            <p:nvPr/>
          </p:nvSpPr>
          <p:spPr>
            <a:xfrm>
              <a:off x="1265119" y="1940215"/>
              <a:ext cx="13660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ציפיות עולות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של הסטודנט</a:t>
              </a:r>
              <a:endParaRPr/>
            </a:p>
          </p:txBody>
        </p:sp>
        <p:grpSp>
          <p:nvGrpSpPr>
            <p:cNvPr id="200" name="Google Shape;200;p19"/>
            <p:cNvGrpSpPr/>
            <p:nvPr/>
          </p:nvGrpSpPr>
          <p:grpSpPr>
            <a:xfrm>
              <a:off x="1559519" y="1031056"/>
              <a:ext cx="777280" cy="777278"/>
              <a:chOff x="1559519" y="1031056"/>
              <a:chExt cx="777280" cy="777278"/>
            </a:xfrm>
          </p:grpSpPr>
          <p:sp>
            <p:nvSpPr>
              <p:cNvPr id="201" name="Google Shape;201;p19"/>
              <p:cNvSpPr/>
              <p:nvPr/>
            </p:nvSpPr>
            <p:spPr>
              <a:xfrm>
                <a:off x="1559519" y="1031056"/>
                <a:ext cx="777280" cy="777278"/>
              </a:xfrm>
              <a:prstGeom prst="ellipse">
                <a:avLst/>
              </a:prstGeom>
              <a:solidFill>
                <a:srgbClr val="002060"/>
              </a:solidFill>
              <a:ln cap="flat" cmpd="sng" w="12700">
                <a:solidFill>
                  <a:schemeClr val="dk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2" name="Google Shape;202;p19"/>
              <p:cNvGrpSpPr/>
              <p:nvPr/>
            </p:nvGrpSpPr>
            <p:grpSpPr>
              <a:xfrm>
                <a:off x="1731142" y="1180719"/>
                <a:ext cx="448638" cy="449550"/>
                <a:chOff x="8066088" y="3052763"/>
                <a:chExt cx="781050" cy="782638"/>
              </a:xfrm>
            </p:grpSpPr>
            <p:sp>
              <p:nvSpPr>
                <p:cNvPr id="203" name="Google Shape;203;p19"/>
                <p:cNvSpPr/>
                <p:nvPr/>
              </p:nvSpPr>
              <p:spPr>
                <a:xfrm>
                  <a:off x="8066088" y="3052763"/>
                  <a:ext cx="555625" cy="752475"/>
                </a:xfrm>
                <a:custGeom>
                  <a:pathLst>
                    <a:path extrusionOk="0" h="120000" w="120000">
                      <a:moveTo>
                        <a:pt x="113513" y="120000"/>
                      </a:moveTo>
                      <a:cubicBezTo>
                        <a:pt x="3243" y="120000"/>
                        <a:pt x="3243" y="120000"/>
                        <a:pt x="3243" y="120000"/>
                      </a:cubicBezTo>
                      <a:cubicBezTo>
                        <a:pt x="1621" y="120000"/>
                        <a:pt x="0" y="118800"/>
                        <a:pt x="0" y="117600"/>
                      </a:cubicBezTo>
                      <a:cubicBezTo>
                        <a:pt x="0" y="113400"/>
                        <a:pt x="810" y="100200"/>
                        <a:pt x="9729" y="93000"/>
                      </a:cubicBezTo>
                      <a:cubicBezTo>
                        <a:pt x="14594" y="88800"/>
                        <a:pt x="26756" y="84600"/>
                        <a:pt x="51891" y="78000"/>
                      </a:cubicBezTo>
                      <a:cubicBezTo>
                        <a:pt x="58378" y="76200"/>
                        <a:pt x="58378" y="76200"/>
                        <a:pt x="58378" y="72000"/>
                      </a:cubicBezTo>
                      <a:cubicBezTo>
                        <a:pt x="58378" y="66600"/>
                        <a:pt x="58378" y="66600"/>
                        <a:pt x="58378" y="66600"/>
                      </a:cubicBezTo>
                      <a:cubicBezTo>
                        <a:pt x="55945" y="63600"/>
                        <a:pt x="54324" y="58200"/>
                        <a:pt x="53513" y="55200"/>
                      </a:cubicBezTo>
                      <a:cubicBezTo>
                        <a:pt x="53513" y="55200"/>
                        <a:pt x="52702" y="54600"/>
                        <a:pt x="51891" y="54600"/>
                      </a:cubicBezTo>
                      <a:cubicBezTo>
                        <a:pt x="48648" y="52800"/>
                        <a:pt x="45405" y="49200"/>
                        <a:pt x="43783" y="45600"/>
                      </a:cubicBezTo>
                      <a:cubicBezTo>
                        <a:pt x="42162" y="40800"/>
                        <a:pt x="43783" y="35400"/>
                        <a:pt x="47837" y="33600"/>
                      </a:cubicBezTo>
                      <a:cubicBezTo>
                        <a:pt x="47837" y="33000"/>
                        <a:pt x="47837" y="32400"/>
                        <a:pt x="47837" y="32400"/>
                      </a:cubicBezTo>
                      <a:cubicBezTo>
                        <a:pt x="47027" y="28800"/>
                        <a:pt x="47027" y="23400"/>
                        <a:pt x="47027" y="19200"/>
                      </a:cubicBezTo>
                      <a:cubicBezTo>
                        <a:pt x="47027" y="12600"/>
                        <a:pt x="47837" y="8400"/>
                        <a:pt x="51081" y="6600"/>
                      </a:cubicBezTo>
                      <a:cubicBezTo>
                        <a:pt x="51891" y="5400"/>
                        <a:pt x="53513" y="4800"/>
                        <a:pt x="55945" y="4800"/>
                      </a:cubicBezTo>
                      <a:cubicBezTo>
                        <a:pt x="60000" y="4800"/>
                        <a:pt x="64054" y="3600"/>
                        <a:pt x="68108" y="2400"/>
                      </a:cubicBezTo>
                      <a:cubicBezTo>
                        <a:pt x="72162" y="1200"/>
                        <a:pt x="76216" y="0"/>
                        <a:pt x="82702" y="0"/>
                      </a:cubicBezTo>
                      <a:cubicBezTo>
                        <a:pt x="92432" y="0"/>
                        <a:pt x="98108" y="1200"/>
                        <a:pt x="102162" y="4800"/>
                      </a:cubicBezTo>
                      <a:cubicBezTo>
                        <a:pt x="108648" y="5400"/>
                        <a:pt x="115135" y="8400"/>
                        <a:pt x="115135" y="19200"/>
                      </a:cubicBezTo>
                      <a:cubicBezTo>
                        <a:pt x="115135" y="21600"/>
                        <a:pt x="115135" y="26400"/>
                        <a:pt x="115135" y="29400"/>
                      </a:cubicBezTo>
                      <a:cubicBezTo>
                        <a:pt x="114324" y="31200"/>
                        <a:pt x="114324" y="32400"/>
                        <a:pt x="114324" y="33600"/>
                      </a:cubicBezTo>
                      <a:cubicBezTo>
                        <a:pt x="118378" y="35400"/>
                        <a:pt x="120000" y="40800"/>
                        <a:pt x="118378" y="45600"/>
                      </a:cubicBezTo>
                      <a:cubicBezTo>
                        <a:pt x="116756" y="49200"/>
                        <a:pt x="113513" y="52800"/>
                        <a:pt x="110270" y="54600"/>
                      </a:cubicBezTo>
                      <a:cubicBezTo>
                        <a:pt x="109459" y="54600"/>
                        <a:pt x="108648" y="55200"/>
                        <a:pt x="108648" y="55200"/>
                      </a:cubicBezTo>
                      <a:cubicBezTo>
                        <a:pt x="107837" y="58200"/>
                        <a:pt x="106216" y="63600"/>
                        <a:pt x="103783" y="66600"/>
                      </a:cubicBezTo>
                      <a:cubicBezTo>
                        <a:pt x="103783" y="72000"/>
                        <a:pt x="103783" y="72000"/>
                        <a:pt x="103783" y="72000"/>
                      </a:cubicBezTo>
                      <a:cubicBezTo>
                        <a:pt x="103783" y="76200"/>
                        <a:pt x="103783" y="76200"/>
                        <a:pt x="110270" y="78000"/>
                      </a:cubicBezTo>
                      <a:cubicBezTo>
                        <a:pt x="111891" y="78600"/>
                        <a:pt x="111891" y="78600"/>
                        <a:pt x="111891" y="78600"/>
                      </a:cubicBezTo>
                      <a:cubicBezTo>
                        <a:pt x="110270" y="82800"/>
                        <a:pt x="110270" y="82800"/>
                        <a:pt x="110270" y="82800"/>
                      </a:cubicBezTo>
                      <a:cubicBezTo>
                        <a:pt x="107837" y="82200"/>
                        <a:pt x="107837" y="82200"/>
                        <a:pt x="107837" y="82200"/>
                      </a:cubicBezTo>
                      <a:cubicBezTo>
                        <a:pt x="98108" y="79800"/>
                        <a:pt x="97297" y="77400"/>
                        <a:pt x="97297" y="72000"/>
                      </a:cubicBezTo>
                      <a:cubicBezTo>
                        <a:pt x="97297" y="66000"/>
                        <a:pt x="97297" y="66000"/>
                        <a:pt x="97297" y="66000"/>
                      </a:cubicBezTo>
                      <a:cubicBezTo>
                        <a:pt x="97297" y="65400"/>
                        <a:pt x="97297" y="64800"/>
                        <a:pt x="98108" y="64200"/>
                      </a:cubicBezTo>
                      <a:cubicBezTo>
                        <a:pt x="99729" y="63000"/>
                        <a:pt x="101351" y="57600"/>
                        <a:pt x="102162" y="52800"/>
                      </a:cubicBezTo>
                      <a:cubicBezTo>
                        <a:pt x="102162" y="52200"/>
                        <a:pt x="102972" y="51600"/>
                        <a:pt x="103783" y="51000"/>
                      </a:cubicBezTo>
                      <a:cubicBezTo>
                        <a:pt x="104594" y="50400"/>
                        <a:pt x="105405" y="50400"/>
                        <a:pt x="106216" y="51000"/>
                      </a:cubicBezTo>
                      <a:cubicBezTo>
                        <a:pt x="107027" y="50400"/>
                        <a:pt x="111081" y="48000"/>
                        <a:pt x="111891" y="44400"/>
                      </a:cubicBezTo>
                      <a:cubicBezTo>
                        <a:pt x="113513" y="40200"/>
                        <a:pt x="111081" y="37800"/>
                        <a:pt x="110270" y="37200"/>
                      </a:cubicBezTo>
                      <a:cubicBezTo>
                        <a:pt x="107837" y="36600"/>
                        <a:pt x="107837" y="36000"/>
                        <a:pt x="108648" y="29400"/>
                      </a:cubicBezTo>
                      <a:cubicBezTo>
                        <a:pt x="108648" y="25800"/>
                        <a:pt x="108648" y="21600"/>
                        <a:pt x="108648" y="19200"/>
                      </a:cubicBezTo>
                      <a:cubicBezTo>
                        <a:pt x="108648" y="10800"/>
                        <a:pt x="104594" y="9600"/>
                        <a:pt x="100540" y="9600"/>
                      </a:cubicBezTo>
                      <a:cubicBezTo>
                        <a:pt x="98918" y="9600"/>
                        <a:pt x="98108" y="9000"/>
                        <a:pt x="97297" y="8400"/>
                      </a:cubicBezTo>
                      <a:cubicBezTo>
                        <a:pt x="95675" y="6600"/>
                        <a:pt x="93243" y="4800"/>
                        <a:pt x="82702" y="4800"/>
                      </a:cubicBezTo>
                      <a:cubicBezTo>
                        <a:pt x="77837" y="4800"/>
                        <a:pt x="73783" y="6000"/>
                        <a:pt x="69729" y="7200"/>
                      </a:cubicBezTo>
                      <a:cubicBezTo>
                        <a:pt x="65675" y="8400"/>
                        <a:pt x="61621" y="9600"/>
                        <a:pt x="55945" y="9600"/>
                      </a:cubicBezTo>
                      <a:cubicBezTo>
                        <a:pt x="55135" y="9600"/>
                        <a:pt x="55135" y="9600"/>
                        <a:pt x="55135" y="9600"/>
                      </a:cubicBezTo>
                      <a:cubicBezTo>
                        <a:pt x="54324" y="10200"/>
                        <a:pt x="53513" y="12000"/>
                        <a:pt x="53513" y="19200"/>
                      </a:cubicBezTo>
                      <a:cubicBezTo>
                        <a:pt x="53513" y="23400"/>
                        <a:pt x="53513" y="28800"/>
                        <a:pt x="54324" y="31800"/>
                      </a:cubicBezTo>
                      <a:cubicBezTo>
                        <a:pt x="54324" y="35400"/>
                        <a:pt x="54324" y="36600"/>
                        <a:pt x="51891" y="37200"/>
                      </a:cubicBezTo>
                      <a:cubicBezTo>
                        <a:pt x="51081" y="37800"/>
                        <a:pt x="48648" y="40200"/>
                        <a:pt x="50270" y="44400"/>
                      </a:cubicBezTo>
                      <a:cubicBezTo>
                        <a:pt x="51081" y="48000"/>
                        <a:pt x="55135" y="50400"/>
                        <a:pt x="55945" y="51000"/>
                      </a:cubicBezTo>
                      <a:cubicBezTo>
                        <a:pt x="56756" y="50400"/>
                        <a:pt x="57567" y="50400"/>
                        <a:pt x="58378" y="51000"/>
                      </a:cubicBezTo>
                      <a:cubicBezTo>
                        <a:pt x="59189" y="51600"/>
                        <a:pt x="60000" y="52200"/>
                        <a:pt x="60000" y="52800"/>
                      </a:cubicBezTo>
                      <a:cubicBezTo>
                        <a:pt x="60810" y="57600"/>
                        <a:pt x="62432" y="63000"/>
                        <a:pt x="64054" y="64200"/>
                      </a:cubicBezTo>
                      <a:cubicBezTo>
                        <a:pt x="64864" y="64800"/>
                        <a:pt x="64864" y="65400"/>
                        <a:pt x="64864" y="66000"/>
                      </a:cubicBezTo>
                      <a:cubicBezTo>
                        <a:pt x="64864" y="72000"/>
                        <a:pt x="64864" y="72000"/>
                        <a:pt x="64864" y="72000"/>
                      </a:cubicBezTo>
                      <a:cubicBezTo>
                        <a:pt x="64864" y="77400"/>
                        <a:pt x="64054" y="79800"/>
                        <a:pt x="54324" y="82200"/>
                      </a:cubicBezTo>
                      <a:cubicBezTo>
                        <a:pt x="30000" y="88800"/>
                        <a:pt x="18648" y="92400"/>
                        <a:pt x="14594" y="96000"/>
                      </a:cubicBezTo>
                      <a:cubicBezTo>
                        <a:pt x="8918" y="100200"/>
                        <a:pt x="7297" y="108600"/>
                        <a:pt x="6486" y="115200"/>
                      </a:cubicBezTo>
                      <a:cubicBezTo>
                        <a:pt x="113513" y="115200"/>
                        <a:pt x="113513" y="115200"/>
                        <a:pt x="113513" y="115200"/>
                      </a:cubicBezTo>
                      <a:lnTo>
                        <a:pt x="113513" y="12000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19"/>
                <p:cNvSpPr/>
                <p:nvPr/>
              </p:nvSpPr>
              <p:spPr>
                <a:xfrm>
                  <a:off x="8516938" y="3503613"/>
                  <a:ext cx="330200" cy="331788"/>
                </a:xfrm>
                <a:custGeom>
                  <a:pathLst>
                    <a:path extrusionOk="0" h="120000" w="120000">
                      <a:moveTo>
                        <a:pt x="60000" y="120000"/>
                      </a:moveTo>
                      <a:cubicBezTo>
                        <a:pt x="27272" y="120000"/>
                        <a:pt x="0" y="92727"/>
                        <a:pt x="0" y="60000"/>
                      </a:cubicBezTo>
                      <a:cubicBezTo>
                        <a:pt x="0" y="27272"/>
                        <a:pt x="27272" y="0"/>
                        <a:pt x="60000" y="0"/>
                      </a:cubicBezTo>
                      <a:cubicBezTo>
                        <a:pt x="92727" y="0"/>
                        <a:pt x="120000" y="27272"/>
                        <a:pt x="120000" y="60000"/>
                      </a:cubicBezTo>
                      <a:cubicBezTo>
                        <a:pt x="120000" y="92727"/>
                        <a:pt x="92727" y="120000"/>
                        <a:pt x="60000" y="120000"/>
                      </a:cubicBezTo>
                      <a:close/>
                      <a:moveTo>
                        <a:pt x="60000" y="10909"/>
                      </a:moveTo>
                      <a:cubicBezTo>
                        <a:pt x="32727" y="10909"/>
                        <a:pt x="10909" y="32727"/>
                        <a:pt x="10909" y="60000"/>
                      </a:cubicBezTo>
                      <a:cubicBezTo>
                        <a:pt x="10909" y="87272"/>
                        <a:pt x="32727" y="109090"/>
                        <a:pt x="60000" y="109090"/>
                      </a:cubicBezTo>
                      <a:cubicBezTo>
                        <a:pt x="87272" y="109090"/>
                        <a:pt x="109090" y="87272"/>
                        <a:pt x="109090" y="60000"/>
                      </a:cubicBezTo>
                      <a:cubicBezTo>
                        <a:pt x="109090" y="32727"/>
                        <a:pt x="87272" y="10909"/>
                        <a:pt x="60000" y="109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9"/>
                <p:cNvSpPr/>
                <p:nvPr/>
              </p:nvSpPr>
              <p:spPr>
                <a:xfrm>
                  <a:off x="8666163" y="3579813"/>
                  <a:ext cx="30163" cy="119063"/>
                </a:xfrm>
                <a:custGeom>
                  <a:pathLst>
                    <a:path extrusionOk="0" h="120000" w="120000">
                      <a:moveTo>
                        <a:pt x="60000" y="120000"/>
                      </a:moveTo>
                      <a:cubicBezTo>
                        <a:pt x="60000" y="120000"/>
                        <a:pt x="60000" y="120000"/>
                        <a:pt x="60000" y="120000"/>
                      </a:cubicBezTo>
                      <a:cubicBezTo>
                        <a:pt x="30000" y="120000"/>
                        <a:pt x="0" y="112500"/>
                        <a:pt x="0" y="105000"/>
                      </a:cubicBezTo>
                      <a:cubicBezTo>
                        <a:pt x="0" y="15000"/>
                        <a:pt x="0" y="15000"/>
                        <a:pt x="0" y="15000"/>
                      </a:cubicBezTo>
                      <a:cubicBezTo>
                        <a:pt x="0" y="7500"/>
                        <a:pt x="30000" y="0"/>
                        <a:pt x="60000" y="0"/>
                      </a:cubicBezTo>
                      <a:cubicBezTo>
                        <a:pt x="60000" y="0"/>
                        <a:pt x="60000" y="0"/>
                        <a:pt x="60000" y="0"/>
                      </a:cubicBezTo>
                      <a:cubicBezTo>
                        <a:pt x="90000" y="0"/>
                        <a:pt x="120000" y="7500"/>
                        <a:pt x="120000" y="15000"/>
                      </a:cubicBezTo>
                      <a:cubicBezTo>
                        <a:pt x="120000" y="105000"/>
                        <a:pt x="120000" y="105000"/>
                        <a:pt x="120000" y="105000"/>
                      </a:cubicBezTo>
                      <a:cubicBezTo>
                        <a:pt x="120000" y="112500"/>
                        <a:pt x="90000" y="120000"/>
                        <a:pt x="60000" y="12000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" name="Google Shape;206;p19"/>
                <p:cNvSpPr/>
                <p:nvPr/>
              </p:nvSpPr>
              <p:spPr>
                <a:xfrm>
                  <a:off x="8666163" y="3729038"/>
                  <a:ext cx="30163" cy="30163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07" name="Google Shape;207;p19"/>
          <p:cNvSpPr txBox="1"/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rgbClr val="548135">
              <a:alpha val="78823"/>
            </a:srgb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ef"/>
              <a:buNone/>
            </a:pPr>
            <a:r>
              <a:rPr b="1" lang="iw-IL" sz="5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זיהוי אתגרים- ספקטרום רחב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phalt, aspiration, clouds" id="212" name="Google Shape;21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"/>
            <a:ext cx="102815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0"/>
          <p:cNvSpPr txBox="1"/>
          <p:nvPr/>
        </p:nvSpPr>
        <p:spPr>
          <a:xfrm>
            <a:off x="20" y="3023269"/>
            <a:ext cx="9143980" cy="811464"/>
          </a:xfrm>
          <a:prstGeom prst="rect">
            <a:avLst/>
          </a:prstGeom>
          <a:solidFill>
            <a:schemeClr val="accent5">
              <a:alpha val="7882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ef"/>
              <a:buNone/>
            </a:pPr>
            <a:r>
              <a:rPr b="1" lang="iw-IL" sz="5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החזון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phalt, aspiration, clouds" id="218" name="Google Shape;21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"/>
            <a:ext cx="102815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1"/>
          <p:cNvSpPr txBox="1"/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chemeClr val="accent5">
              <a:alpha val="78823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lef"/>
              <a:buNone/>
            </a:pPr>
            <a:r>
              <a:rPr b="1" lang="iw-IL" sz="54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החזון</a:t>
            </a:r>
            <a:endParaRPr/>
          </a:p>
        </p:txBody>
      </p:sp>
      <p:sp>
        <p:nvSpPr>
          <p:cNvPr id="220" name="Google Shape;220;p21"/>
          <p:cNvSpPr/>
          <p:nvPr/>
        </p:nvSpPr>
        <p:spPr>
          <a:xfrm>
            <a:off x="527066" y="2397949"/>
            <a:ext cx="8089889" cy="2062103"/>
          </a:xfrm>
          <a:prstGeom prst="rect">
            <a:avLst/>
          </a:prstGeom>
          <a:solidFill>
            <a:srgbClr val="D8D8D8">
              <a:alpha val="5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תמונה של העתיד המיטבי והאידאלי אליו האגודה/המדור שואפ/ת להגיע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ערכת נושא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