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19"/>
  </p:notesMasterIdLst>
  <p:handoutMasterIdLst>
    <p:handoutMasterId r:id="rId20"/>
  </p:handoutMasterIdLst>
  <p:sldIdLst>
    <p:sldId id="323" r:id="rId2"/>
    <p:sldId id="324" r:id="rId3"/>
    <p:sldId id="344" r:id="rId4"/>
    <p:sldId id="347" r:id="rId5"/>
    <p:sldId id="348" r:id="rId6"/>
    <p:sldId id="353" r:id="rId7"/>
    <p:sldId id="354" r:id="rId8"/>
    <p:sldId id="345" r:id="rId9"/>
    <p:sldId id="346" r:id="rId10"/>
    <p:sldId id="349" r:id="rId11"/>
    <p:sldId id="355" r:id="rId12"/>
    <p:sldId id="356" r:id="rId13"/>
    <p:sldId id="357" r:id="rId14"/>
    <p:sldId id="358" r:id="rId15"/>
    <p:sldId id="350" r:id="rId16"/>
    <p:sldId id="351" r:id="rId17"/>
    <p:sldId id="352" r:id="rId18"/>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5" autoAdjust="0"/>
    <p:restoredTop sz="94660"/>
  </p:normalViewPr>
  <p:slideViewPr>
    <p:cSldViewPr snapToGrid="0">
      <p:cViewPr varScale="1">
        <p:scale>
          <a:sx n="75" d="100"/>
          <a:sy n="75" d="100"/>
        </p:scale>
        <p:origin x="1260" y="60"/>
      </p:cViewPr>
      <p:guideLst/>
    </p:cSldViewPr>
  </p:slideViewPr>
  <p:notesTextViewPr>
    <p:cViewPr>
      <p:scale>
        <a:sx n="1" d="1"/>
        <a:sy n="1" d="1"/>
      </p:scale>
      <p:origin x="0" y="0"/>
    </p:cViewPr>
  </p:notesTextViewPr>
  <p:notesViewPr>
    <p:cSldViewPr snapToGrid="0">
      <p:cViewPr varScale="1">
        <p:scale>
          <a:sx n="53" d="100"/>
          <a:sy n="53" d="100"/>
        </p:scale>
        <p:origin x="2076"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52016" y="0"/>
            <a:ext cx="2945659" cy="498056"/>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sz="quarter" idx="1"/>
          </p:nvPr>
        </p:nvSpPr>
        <p:spPr>
          <a:xfrm>
            <a:off x="1574" y="0"/>
            <a:ext cx="2945659" cy="498056"/>
          </a:xfrm>
          <a:prstGeom prst="rect">
            <a:avLst/>
          </a:prstGeom>
        </p:spPr>
        <p:txBody>
          <a:bodyPr vert="horz" lIns="91440" tIns="45720" rIns="91440" bIns="45720" rtlCol="1"/>
          <a:lstStyle>
            <a:lvl1pPr algn="l">
              <a:defRPr sz="1200"/>
            </a:lvl1pPr>
          </a:lstStyle>
          <a:p>
            <a:fld id="{6CDEBF90-3598-453C-B2CA-A6A7FD991E32}" type="datetimeFigureOut">
              <a:rPr lang="he-IL" smtClean="0"/>
              <a:t>כ'/אלול/תשע"ז</a:t>
            </a:fld>
            <a:endParaRPr lang="he-IL"/>
          </a:p>
        </p:txBody>
      </p:sp>
      <p:sp>
        <p:nvSpPr>
          <p:cNvPr id="4" name="מציין מיקום של כותרת תחתונה 3"/>
          <p:cNvSpPr>
            <a:spLocks noGrp="1"/>
          </p:cNvSpPr>
          <p:nvPr>
            <p:ph type="ftr" sz="quarter" idx="2"/>
          </p:nvPr>
        </p:nvSpPr>
        <p:spPr>
          <a:xfrm>
            <a:off x="3852016" y="9428584"/>
            <a:ext cx="2945659" cy="498055"/>
          </a:xfrm>
          <a:prstGeom prst="rect">
            <a:avLst/>
          </a:prstGeom>
        </p:spPr>
        <p:txBody>
          <a:bodyPr vert="horz" lIns="91440" tIns="45720" rIns="91440" bIns="45720" rtlCol="1" anchor="b"/>
          <a:lstStyle>
            <a:lvl1pPr algn="r">
              <a:defRPr sz="1200"/>
            </a:lvl1pPr>
          </a:lstStyle>
          <a:p>
            <a:endParaRPr lang="he-IL"/>
          </a:p>
        </p:txBody>
      </p:sp>
      <p:sp>
        <p:nvSpPr>
          <p:cNvPr id="5" name="מציין מיקום של מספר שקופית 4"/>
          <p:cNvSpPr>
            <a:spLocks noGrp="1"/>
          </p:cNvSpPr>
          <p:nvPr>
            <p:ph type="sldNum" sz="quarter" idx="3"/>
          </p:nvPr>
        </p:nvSpPr>
        <p:spPr>
          <a:xfrm>
            <a:off x="1574" y="9428584"/>
            <a:ext cx="2945659" cy="498055"/>
          </a:xfrm>
          <a:prstGeom prst="rect">
            <a:avLst/>
          </a:prstGeom>
        </p:spPr>
        <p:txBody>
          <a:bodyPr vert="horz" lIns="91440" tIns="45720" rIns="91440" bIns="45720" rtlCol="1" anchor="b"/>
          <a:lstStyle>
            <a:lvl1pPr algn="l">
              <a:defRPr sz="1200"/>
            </a:lvl1pPr>
          </a:lstStyle>
          <a:p>
            <a:fld id="{B2EB0B61-14BE-4FFD-ABBE-62FD380485AA}" type="slidenum">
              <a:rPr lang="he-IL" smtClean="0"/>
              <a:t>‹#›</a:t>
            </a:fld>
            <a:endParaRPr lang="he-IL"/>
          </a:p>
        </p:txBody>
      </p:sp>
    </p:spTree>
    <p:extLst>
      <p:ext uri="{BB962C8B-B14F-4D97-AF65-F5344CB8AC3E}">
        <p14:creationId xmlns:p14="http://schemas.microsoft.com/office/powerpoint/2010/main" val="17549215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52016" y="0"/>
            <a:ext cx="2945659" cy="498056"/>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74" y="0"/>
            <a:ext cx="2945659" cy="498056"/>
          </a:xfrm>
          <a:prstGeom prst="rect">
            <a:avLst/>
          </a:prstGeom>
        </p:spPr>
        <p:txBody>
          <a:bodyPr vert="horz" lIns="91440" tIns="45720" rIns="91440" bIns="45720" rtlCol="1"/>
          <a:lstStyle>
            <a:lvl1pPr algn="l">
              <a:defRPr sz="1200"/>
            </a:lvl1pPr>
          </a:lstStyle>
          <a:p>
            <a:fld id="{5059A7B6-C2B0-43B5-8C8D-305ADF4A4CA2}" type="datetimeFigureOut">
              <a:rPr lang="he-IL" smtClean="0"/>
              <a:t>כ'/אלול/תשע"ז</a:t>
            </a:fld>
            <a:endParaRPr lang="he-IL"/>
          </a:p>
        </p:txBody>
      </p:sp>
      <p:sp>
        <p:nvSpPr>
          <p:cNvPr id="4" name="מציין מיקום של תמונת שקופית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79768" y="4777194"/>
            <a:ext cx="5438140" cy="3908614"/>
          </a:xfrm>
          <a:prstGeom prst="rect">
            <a:avLst/>
          </a:prstGeom>
        </p:spPr>
        <p:txBody>
          <a:bodyPr vert="horz" lIns="91440" tIns="45720" rIns="91440" bIns="45720" rtlCol="1"/>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52016" y="9428584"/>
            <a:ext cx="2945659" cy="498055"/>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74" y="9428584"/>
            <a:ext cx="2945659" cy="498055"/>
          </a:xfrm>
          <a:prstGeom prst="rect">
            <a:avLst/>
          </a:prstGeom>
        </p:spPr>
        <p:txBody>
          <a:bodyPr vert="horz" lIns="91440" tIns="45720" rIns="91440" bIns="45720" rtlCol="1" anchor="b"/>
          <a:lstStyle>
            <a:lvl1pPr algn="l">
              <a:defRPr sz="1200"/>
            </a:lvl1pPr>
          </a:lstStyle>
          <a:p>
            <a:fld id="{E4B28396-3842-4F51-A95D-B63DEBDB14FD}" type="slidenum">
              <a:rPr lang="he-IL" smtClean="0"/>
              <a:t>‹#›</a:t>
            </a:fld>
            <a:endParaRPr lang="he-IL"/>
          </a:p>
        </p:txBody>
      </p:sp>
    </p:spTree>
    <p:extLst>
      <p:ext uri="{BB962C8B-B14F-4D97-AF65-F5344CB8AC3E}">
        <p14:creationId xmlns:p14="http://schemas.microsoft.com/office/powerpoint/2010/main" val="139579435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a:xfrm>
            <a:off x="1143000" y="3602037"/>
            <a:ext cx="6858000" cy="165576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6C545B5A-5394-4905-8084-5A06AF940ABB}" type="datetime8">
              <a:rPr lang="he-IL" smtClean="0"/>
              <a:t>11 ספטמבר 17</a:t>
            </a:fld>
            <a:endParaRPr lang="he-IL"/>
          </a:p>
        </p:txBody>
      </p:sp>
      <p:sp>
        <p:nvSpPr>
          <p:cNvPr id="5" name="Footer Placeholder 4"/>
          <p:cNvSpPr>
            <a:spLocks noGrp="1"/>
          </p:cNvSpPr>
          <p:nvPr>
            <p:ph type="ftr" sz="quarter" idx="11"/>
          </p:nvPr>
        </p:nvSpPr>
        <p:spPr/>
        <p:txBody>
          <a:bodyPr/>
          <a:lstStyle/>
          <a:p>
            <a:r>
              <a:rPr lang="he-IL"/>
              <a:t>יום עיון ליורים חדשים 4.6.17</a:t>
            </a:r>
          </a:p>
        </p:txBody>
      </p:sp>
      <p:sp>
        <p:nvSpPr>
          <p:cNvPr id="6" name="Slide Number Placeholder 5"/>
          <p:cNvSpPr>
            <a:spLocks noGrp="1"/>
          </p:cNvSpPr>
          <p:nvPr>
            <p:ph type="sldNum" sz="quarter" idx="12"/>
          </p:nvPr>
        </p:nvSpPr>
        <p:spPr/>
        <p:txBody>
          <a:bodyPr/>
          <a:lstStyle/>
          <a:p>
            <a:fld id="{D1E77C26-D42D-4080-807C-A51B9FDE86DB}" type="slidenum">
              <a:rPr lang="he-IL" smtClean="0"/>
              <a:t>‹#›</a:t>
            </a:fld>
            <a:endParaRPr lang="he-IL"/>
          </a:p>
        </p:txBody>
      </p:sp>
    </p:spTree>
    <p:extLst>
      <p:ext uri="{BB962C8B-B14F-4D97-AF65-F5344CB8AC3E}">
        <p14:creationId xmlns:p14="http://schemas.microsoft.com/office/powerpoint/2010/main" val="3096468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7E4D1E43-EBF1-4D92-8D8B-19AA5B55C83A}" type="datetime8">
              <a:rPr lang="he-IL" smtClean="0"/>
              <a:t>11 ספטמבר 17</a:t>
            </a:fld>
            <a:endParaRPr lang="he-IL"/>
          </a:p>
        </p:txBody>
      </p:sp>
      <p:sp>
        <p:nvSpPr>
          <p:cNvPr id="5" name="Footer Placeholder 4"/>
          <p:cNvSpPr>
            <a:spLocks noGrp="1"/>
          </p:cNvSpPr>
          <p:nvPr>
            <p:ph type="ftr" sz="quarter" idx="11"/>
          </p:nvPr>
        </p:nvSpPr>
        <p:spPr/>
        <p:txBody>
          <a:bodyPr/>
          <a:lstStyle/>
          <a:p>
            <a:r>
              <a:rPr lang="he-IL"/>
              <a:t>יום עיון ליורים חדשים 4.6.17</a:t>
            </a:r>
          </a:p>
        </p:txBody>
      </p:sp>
      <p:sp>
        <p:nvSpPr>
          <p:cNvPr id="6" name="Slide Number Placeholder 5"/>
          <p:cNvSpPr>
            <a:spLocks noGrp="1"/>
          </p:cNvSpPr>
          <p:nvPr>
            <p:ph type="sldNum" sz="quarter" idx="12"/>
          </p:nvPr>
        </p:nvSpPr>
        <p:spPr/>
        <p:txBody>
          <a:bodyPr/>
          <a:lstStyle/>
          <a:p>
            <a:fld id="{D1E77C26-D42D-4080-807C-A51B9FDE86DB}" type="slidenum">
              <a:rPr lang="he-IL" smtClean="0"/>
              <a:t>‹#›</a:t>
            </a:fld>
            <a:endParaRPr lang="he-IL"/>
          </a:p>
        </p:txBody>
      </p:sp>
    </p:spTree>
    <p:extLst>
      <p:ext uri="{BB962C8B-B14F-4D97-AF65-F5344CB8AC3E}">
        <p14:creationId xmlns:p14="http://schemas.microsoft.com/office/powerpoint/2010/main" val="2599644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6"/>
            <a:ext cx="1971675" cy="5811839"/>
          </a:xfrm>
        </p:spPr>
        <p:txBody>
          <a:bodyPr vert="eaVert"/>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628652" y="365126"/>
            <a:ext cx="5800725" cy="5811839"/>
          </a:xfrm>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BA14C6EF-E79B-4D7F-B850-5B8946FD125B}" type="datetime8">
              <a:rPr lang="he-IL" smtClean="0"/>
              <a:t>11 ספטמבר 17</a:t>
            </a:fld>
            <a:endParaRPr lang="he-IL"/>
          </a:p>
        </p:txBody>
      </p:sp>
      <p:sp>
        <p:nvSpPr>
          <p:cNvPr id="5" name="Footer Placeholder 4"/>
          <p:cNvSpPr>
            <a:spLocks noGrp="1"/>
          </p:cNvSpPr>
          <p:nvPr>
            <p:ph type="ftr" sz="quarter" idx="11"/>
          </p:nvPr>
        </p:nvSpPr>
        <p:spPr/>
        <p:txBody>
          <a:bodyPr/>
          <a:lstStyle/>
          <a:p>
            <a:r>
              <a:rPr lang="he-IL"/>
              <a:t>יום עיון ליורים חדשים 4.6.17</a:t>
            </a:r>
          </a:p>
        </p:txBody>
      </p:sp>
      <p:sp>
        <p:nvSpPr>
          <p:cNvPr id="6" name="Slide Number Placeholder 5"/>
          <p:cNvSpPr>
            <a:spLocks noGrp="1"/>
          </p:cNvSpPr>
          <p:nvPr>
            <p:ph type="sldNum" sz="quarter" idx="12"/>
          </p:nvPr>
        </p:nvSpPr>
        <p:spPr/>
        <p:txBody>
          <a:bodyPr/>
          <a:lstStyle/>
          <a:p>
            <a:fld id="{D1E77C26-D42D-4080-807C-A51B9FDE86DB}" type="slidenum">
              <a:rPr lang="he-IL" smtClean="0"/>
              <a:t>‹#›</a:t>
            </a:fld>
            <a:endParaRPr lang="he-IL"/>
          </a:p>
        </p:txBody>
      </p:sp>
    </p:spTree>
    <p:extLst>
      <p:ext uri="{BB962C8B-B14F-4D97-AF65-F5344CB8AC3E}">
        <p14:creationId xmlns:p14="http://schemas.microsoft.com/office/powerpoint/2010/main" val="295779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idx="1"/>
          </p:nvPr>
        </p:nvSpPr>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D49A4751-105E-4569-8C3A-B38B5882393E}" type="datetime8">
              <a:rPr lang="he-IL" smtClean="0"/>
              <a:t>11 ספטמבר 17</a:t>
            </a:fld>
            <a:endParaRPr lang="he-IL"/>
          </a:p>
        </p:txBody>
      </p:sp>
      <p:sp>
        <p:nvSpPr>
          <p:cNvPr id="5" name="Footer Placeholder 4"/>
          <p:cNvSpPr>
            <a:spLocks noGrp="1"/>
          </p:cNvSpPr>
          <p:nvPr>
            <p:ph type="ftr" sz="quarter" idx="11"/>
          </p:nvPr>
        </p:nvSpPr>
        <p:spPr/>
        <p:txBody>
          <a:bodyPr/>
          <a:lstStyle/>
          <a:p>
            <a:r>
              <a:rPr lang="he-IL"/>
              <a:t>יום עיון ליורים חדשים 4.6.17</a:t>
            </a:r>
          </a:p>
        </p:txBody>
      </p:sp>
      <p:sp>
        <p:nvSpPr>
          <p:cNvPr id="6" name="Slide Number Placeholder 5"/>
          <p:cNvSpPr>
            <a:spLocks noGrp="1"/>
          </p:cNvSpPr>
          <p:nvPr>
            <p:ph type="sldNum" sz="quarter" idx="12"/>
          </p:nvPr>
        </p:nvSpPr>
        <p:spPr/>
        <p:txBody>
          <a:bodyPr/>
          <a:lstStyle/>
          <a:p>
            <a:fld id="{D1E77C26-D42D-4080-807C-A51B9FDE86DB}" type="slidenum">
              <a:rPr lang="he-IL" smtClean="0"/>
              <a:t>‹#›</a:t>
            </a:fld>
            <a:endParaRPr lang="he-IL"/>
          </a:p>
        </p:txBody>
      </p:sp>
    </p:spTree>
    <p:extLst>
      <p:ext uri="{BB962C8B-B14F-4D97-AF65-F5344CB8AC3E}">
        <p14:creationId xmlns:p14="http://schemas.microsoft.com/office/powerpoint/2010/main" val="2466662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6000"/>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623888" y="4589465"/>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ערוך סגנונות טקסט של תבנית בסיס</a:t>
            </a:r>
          </a:p>
        </p:txBody>
      </p:sp>
      <p:sp>
        <p:nvSpPr>
          <p:cNvPr id="4" name="Date Placeholder 3"/>
          <p:cNvSpPr>
            <a:spLocks noGrp="1"/>
          </p:cNvSpPr>
          <p:nvPr>
            <p:ph type="dt" sz="half" idx="10"/>
          </p:nvPr>
        </p:nvSpPr>
        <p:spPr/>
        <p:txBody>
          <a:bodyPr/>
          <a:lstStyle/>
          <a:p>
            <a:fld id="{BB9CA41D-00CD-42B7-9C6A-0B29B8589A5C}" type="datetime8">
              <a:rPr lang="he-IL" smtClean="0"/>
              <a:t>11 ספטמבר 17</a:t>
            </a:fld>
            <a:endParaRPr lang="he-IL"/>
          </a:p>
        </p:txBody>
      </p:sp>
      <p:sp>
        <p:nvSpPr>
          <p:cNvPr id="5" name="Footer Placeholder 4"/>
          <p:cNvSpPr>
            <a:spLocks noGrp="1"/>
          </p:cNvSpPr>
          <p:nvPr>
            <p:ph type="ftr" sz="quarter" idx="11"/>
          </p:nvPr>
        </p:nvSpPr>
        <p:spPr/>
        <p:txBody>
          <a:bodyPr/>
          <a:lstStyle/>
          <a:p>
            <a:r>
              <a:rPr lang="he-IL"/>
              <a:t>יום עיון ליורים חדשים 4.6.17</a:t>
            </a:r>
          </a:p>
        </p:txBody>
      </p:sp>
      <p:sp>
        <p:nvSpPr>
          <p:cNvPr id="6" name="Slide Number Placeholder 5"/>
          <p:cNvSpPr>
            <a:spLocks noGrp="1"/>
          </p:cNvSpPr>
          <p:nvPr>
            <p:ph type="sldNum" sz="quarter" idx="12"/>
          </p:nvPr>
        </p:nvSpPr>
        <p:spPr/>
        <p:txBody>
          <a:bodyPr/>
          <a:lstStyle/>
          <a:p>
            <a:fld id="{D1E77C26-D42D-4080-807C-A51B9FDE86DB}" type="slidenum">
              <a:rPr lang="he-IL" smtClean="0"/>
              <a:t>‹#›</a:t>
            </a:fld>
            <a:endParaRPr lang="he-IL"/>
          </a:p>
        </p:txBody>
      </p:sp>
    </p:spTree>
    <p:extLst>
      <p:ext uri="{BB962C8B-B14F-4D97-AF65-F5344CB8AC3E}">
        <p14:creationId xmlns:p14="http://schemas.microsoft.com/office/powerpoint/2010/main" val="766588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sz="half" idx="1"/>
          </p:nvPr>
        </p:nvSpPr>
        <p:spPr>
          <a:xfrm>
            <a:off x="628650" y="1825625"/>
            <a:ext cx="3886200" cy="4351339"/>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Content Placeholder 3"/>
          <p:cNvSpPr>
            <a:spLocks noGrp="1"/>
          </p:cNvSpPr>
          <p:nvPr>
            <p:ph sz="half" idx="2"/>
          </p:nvPr>
        </p:nvSpPr>
        <p:spPr>
          <a:xfrm>
            <a:off x="4629150" y="1825625"/>
            <a:ext cx="3886200" cy="4351339"/>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5" name="Date Placeholder 4"/>
          <p:cNvSpPr>
            <a:spLocks noGrp="1"/>
          </p:cNvSpPr>
          <p:nvPr>
            <p:ph type="dt" sz="half" idx="10"/>
          </p:nvPr>
        </p:nvSpPr>
        <p:spPr/>
        <p:txBody>
          <a:bodyPr/>
          <a:lstStyle/>
          <a:p>
            <a:fld id="{2C0A4B81-1AC3-45FF-9532-DE42456C3C5E}" type="datetime8">
              <a:rPr lang="he-IL" smtClean="0"/>
              <a:t>11 ספטמבר 17</a:t>
            </a:fld>
            <a:endParaRPr lang="he-IL"/>
          </a:p>
        </p:txBody>
      </p:sp>
      <p:sp>
        <p:nvSpPr>
          <p:cNvPr id="6" name="Footer Placeholder 5"/>
          <p:cNvSpPr>
            <a:spLocks noGrp="1"/>
          </p:cNvSpPr>
          <p:nvPr>
            <p:ph type="ftr" sz="quarter" idx="11"/>
          </p:nvPr>
        </p:nvSpPr>
        <p:spPr/>
        <p:txBody>
          <a:bodyPr/>
          <a:lstStyle/>
          <a:p>
            <a:r>
              <a:rPr lang="he-IL"/>
              <a:t>יום עיון ליורים חדשים 4.6.17</a:t>
            </a:r>
          </a:p>
        </p:txBody>
      </p:sp>
      <p:sp>
        <p:nvSpPr>
          <p:cNvPr id="7" name="Slide Number Placeholder 6"/>
          <p:cNvSpPr>
            <a:spLocks noGrp="1"/>
          </p:cNvSpPr>
          <p:nvPr>
            <p:ph type="sldNum" sz="quarter" idx="12"/>
          </p:nvPr>
        </p:nvSpPr>
        <p:spPr/>
        <p:txBody>
          <a:bodyPr/>
          <a:lstStyle/>
          <a:p>
            <a:fld id="{D1E77C26-D42D-4080-807C-A51B9FDE86DB}" type="slidenum">
              <a:rPr lang="he-IL" smtClean="0"/>
              <a:t>‹#›</a:t>
            </a:fld>
            <a:endParaRPr lang="he-IL"/>
          </a:p>
        </p:txBody>
      </p:sp>
    </p:spTree>
    <p:extLst>
      <p:ext uri="{BB962C8B-B14F-4D97-AF65-F5344CB8AC3E}">
        <p14:creationId xmlns:p14="http://schemas.microsoft.com/office/powerpoint/2010/main" val="1941963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7"/>
            <a:ext cx="7886700" cy="1325563"/>
          </a:xfrm>
        </p:spPr>
        <p:txBody>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4" name="Content Placeholder 3"/>
          <p:cNvSpPr>
            <a:spLocks noGrp="1"/>
          </p:cNvSpPr>
          <p:nvPr>
            <p:ph sz="half" idx="2"/>
          </p:nvPr>
        </p:nvSpPr>
        <p:spPr>
          <a:xfrm>
            <a:off x="629842" y="2505075"/>
            <a:ext cx="3868340" cy="368458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5" name="Text Placeholder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6" name="Content Placeholder 5"/>
          <p:cNvSpPr>
            <a:spLocks noGrp="1"/>
          </p:cNvSpPr>
          <p:nvPr>
            <p:ph sz="quarter" idx="4"/>
          </p:nvPr>
        </p:nvSpPr>
        <p:spPr>
          <a:xfrm>
            <a:off x="4629152" y="2505075"/>
            <a:ext cx="3887391" cy="368458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7" name="Date Placeholder 6"/>
          <p:cNvSpPr>
            <a:spLocks noGrp="1"/>
          </p:cNvSpPr>
          <p:nvPr>
            <p:ph type="dt" sz="half" idx="10"/>
          </p:nvPr>
        </p:nvSpPr>
        <p:spPr/>
        <p:txBody>
          <a:bodyPr/>
          <a:lstStyle/>
          <a:p>
            <a:fld id="{B07080F4-82F9-4409-9511-1DBF576BFFDB}" type="datetime8">
              <a:rPr lang="he-IL" smtClean="0"/>
              <a:t>11 ספטמבר 17</a:t>
            </a:fld>
            <a:endParaRPr lang="he-IL"/>
          </a:p>
        </p:txBody>
      </p:sp>
      <p:sp>
        <p:nvSpPr>
          <p:cNvPr id="8" name="Footer Placeholder 7"/>
          <p:cNvSpPr>
            <a:spLocks noGrp="1"/>
          </p:cNvSpPr>
          <p:nvPr>
            <p:ph type="ftr" sz="quarter" idx="11"/>
          </p:nvPr>
        </p:nvSpPr>
        <p:spPr/>
        <p:txBody>
          <a:bodyPr/>
          <a:lstStyle/>
          <a:p>
            <a:r>
              <a:rPr lang="he-IL"/>
              <a:t>יום עיון ליורים חדשים 4.6.17</a:t>
            </a:r>
          </a:p>
        </p:txBody>
      </p:sp>
      <p:sp>
        <p:nvSpPr>
          <p:cNvPr id="9" name="Slide Number Placeholder 8"/>
          <p:cNvSpPr>
            <a:spLocks noGrp="1"/>
          </p:cNvSpPr>
          <p:nvPr>
            <p:ph type="sldNum" sz="quarter" idx="12"/>
          </p:nvPr>
        </p:nvSpPr>
        <p:spPr/>
        <p:txBody>
          <a:bodyPr/>
          <a:lstStyle/>
          <a:p>
            <a:fld id="{D1E77C26-D42D-4080-807C-A51B9FDE86DB}" type="slidenum">
              <a:rPr lang="he-IL" smtClean="0"/>
              <a:t>‹#›</a:t>
            </a:fld>
            <a:endParaRPr lang="he-IL"/>
          </a:p>
        </p:txBody>
      </p:sp>
    </p:spTree>
    <p:extLst>
      <p:ext uri="{BB962C8B-B14F-4D97-AF65-F5344CB8AC3E}">
        <p14:creationId xmlns:p14="http://schemas.microsoft.com/office/powerpoint/2010/main" val="399493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1097696A-15D3-400E-87AC-7DD65994DE84}" type="datetime8">
              <a:rPr lang="he-IL" smtClean="0"/>
              <a:t>11 ספטמבר 17</a:t>
            </a:fld>
            <a:endParaRPr lang="he-IL"/>
          </a:p>
        </p:txBody>
      </p:sp>
      <p:sp>
        <p:nvSpPr>
          <p:cNvPr id="4" name="Footer Placeholder 3"/>
          <p:cNvSpPr>
            <a:spLocks noGrp="1"/>
          </p:cNvSpPr>
          <p:nvPr>
            <p:ph type="ftr" sz="quarter" idx="11"/>
          </p:nvPr>
        </p:nvSpPr>
        <p:spPr/>
        <p:txBody>
          <a:bodyPr/>
          <a:lstStyle/>
          <a:p>
            <a:r>
              <a:rPr lang="he-IL"/>
              <a:t>יום עיון ליורים חדשים 4.6.17</a:t>
            </a:r>
          </a:p>
        </p:txBody>
      </p:sp>
      <p:sp>
        <p:nvSpPr>
          <p:cNvPr id="5" name="Slide Number Placeholder 4"/>
          <p:cNvSpPr>
            <a:spLocks noGrp="1"/>
          </p:cNvSpPr>
          <p:nvPr>
            <p:ph type="sldNum" sz="quarter" idx="12"/>
          </p:nvPr>
        </p:nvSpPr>
        <p:spPr/>
        <p:txBody>
          <a:bodyPr/>
          <a:lstStyle/>
          <a:p>
            <a:fld id="{D1E77C26-D42D-4080-807C-A51B9FDE86DB}" type="slidenum">
              <a:rPr lang="he-IL" smtClean="0"/>
              <a:t>‹#›</a:t>
            </a:fld>
            <a:endParaRPr lang="he-IL"/>
          </a:p>
        </p:txBody>
      </p:sp>
    </p:spTree>
    <p:extLst>
      <p:ext uri="{BB962C8B-B14F-4D97-AF65-F5344CB8AC3E}">
        <p14:creationId xmlns:p14="http://schemas.microsoft.com/office/powerpoint/2010/main" val="4004428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8433A5-4EF3-43F8-B2C3-5A62AE8F7F16}" type="datetime8">
              <a:rPr lang="he-IL" smtClean="0"/>
              <a:t>11 ספטמבר 17</a:t>
            </a:fld>
            <a:endParaRPr lang="he-IL"/>
          </a:p>
        </p:txBody>
      </p:sp>
      <p:sp>
        <p:nvSpPr>
          <p:cNvPr id="3" name="Footer Placeholder 2"/>
          <p:cNvSpPr>
            <a:spLocks noGrp="1"/>
          </p:cNvSpPr>
          <p:nvPr>
            <p:ph type="ftr" sz="quarter" idx="11"/>
          </p:nvPr>
        </p:nvSpPr>
        <p:spPr/>
        <p:txBody>
          <a:bodyPr/>
          <a:lstStyle/>
          <a:p>
            <a:r>
              <a:rPr lang="he-IL"/>
              <a:t>יום עיון ליורים חדשים 4.6.17</a:t>
            </a:r>
          </a:p>
        </p:txBody>
      </p:sp>
      <p:sp>
        <p:nvSpPr>
          <p:cNvPr id="4" name="Slide Number Placeholder 3"/>
          <p:cNvSpPr>
            <a:spLocks noGrp="1"/>
          </p:cNvSpPr>
          <p:nvPr>
            <p:ph type="sldNum" sz="quarter" idx="12"/>
          </p:nvPr>
        </p:nvSpPr>
        <p:spPr/>
        <p:txBody>
          <a:bodyPr/>
          <a:lstStyle/>
          <a:p>
            <a:fld id="{D1E77C26-D42D-4080-807C-A51B9FDE86DB}" type="slidenum">
              <a:rPr lang="he-IL" smtClean="0"/>
              <a:t>‹#›</a:t>
            </a:fld>
            <a:endParaRPr lang="he-IL"/>
          </a:p>
        </p:txBody>
      </p:sp>
    </p:spTree>
    <p:extLst>
      <p:ext uri="{BB962C8B-B14F-4D97-AF65-F5344CB8AC3E}">
        <p14:creationId xmlns:p14="http://schemas.microsoft.com/office/powerpoint/2010/main" val="2491923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Text Placeholder 3"/>
          <p:cNvSpPr>
            <a:spLocks noGrp="1"/>
          </p:cNvSpPr>
          <p:nvPr>
            <p:ph type="body" sz="half" idx="2"/>
          </p:nvPr>
        </p:nvSpPr>
        <p:spPr>
          <a:xfrm>
            <a:off x="629841" y="2057401"/>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ערוך סגנונות טקסט של תבנית בסיס</a:t>
            </a:r>
          </a:p>
        </p:txBody>
      </p:sp>
      <p:sp>
        <p:nvSpPr>
          <p:cNvPr id="5" name="Date Placeholder 4"/>
          <p:cNvSpPr>
            <a:spLocks noGrp="1"/>
          </p:cNvSpPr>
          <p:nvPr>
            <p:ph type="dt" sz="half" idx="10"/>
          </p:nvPr>
        </p:nvSpPr>
        <p:spPr/>
        <p:txBody>
          <a:bodyPr/>
          <a:lstStyle/>
          <a:p>
            <a:fld id="{5D03E220-40D1-400A-A0AE-D8A49DC2160E}" type="datetime8">
              <a:rPr lang="he-IL" smtClean="0"/>
              <a:t>11 ספטמבר 17</a:t>
            </a:fld>
            <a:endParaRPr lang="he-IL"/>
          </a:p>
        </p:txBody>
      </p:sp>
      <p:sp>
        <p:nvSpPr>
          <p:cNvPr id="6" name="Footer Placeholder 5"/>
          <p:cNvSpPr>
            <a:spLocks noGrp="1"/>
          </p:cNvSpPr>
          <p:nvPr>
            <p:ph type="ftr" sz="quarter" idx="11"/>
          </p:nvPr>
        </p:nvSpPr>
        <p:spPr/>
        <p:txBody>
          <a:bodyPr/>
          <a:lstStyle/>
          <a:p>
            <a:r>
              <a:rPr lang="he-IL"/>
              <a:t>יום עיון ליורים חדשים 4.6.17</a:t>
            </a:r>
          </a:p>
        </p:txBody>
      </p:sp>
      <p:sp>
        <p:nvSpPr>
          <p:cNvPr id="7" name="Slide Number Placeholder 6"/>
          <p:cNvSpPr>
            <a:spLocks noGrp="1"/>
          </p:cNvSpPr>
          <p:nvPr>
            <p:ph type="sldNum" sz="quarter" idx="12"/>
          </p:nvPr>
        </p:nvSpPr>
        <p:spPr/>
        <p:txBody>
          <a:bodyPr/>
          <a:lstStyle/>
          <a:p>
            <a:fld id="{D1E77C26-D42D-4080-807C-A51B9FDE86DB}" type="slidenum">
              <a:rPr lang="he-IL" smtClean="0"/>
              <a:t>‹#›</a:t>
            </a:fld>
            <a:endParaRPr lang="he-IL"/>
          </a:p>
        </p:txBody>
      </p:sp>
    </p:spTree>
    <p:extLst>
      <p:ext uri="{BB962C8B-B14F-4D97-AF65-F5344CB8AC3E}">
        <p14:creationId xmlns:p14="http://schemas.microsoft.com/office/powerpoint/2010/main" val="770567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he-IL"/>
              <a:t>לחץ כדי לערוך סגנון כותרת של תבנית בסיס</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a:t>לחץ על הסמל כדי להוסיף תמונה</a:t>
            </a:r>
            <a:endParaRPr lang="en-US" dirty="0"/>
          </a:p>
        </p:txBody>
      </p:sp>
      <p:sp>
        <p:nvSpPr>
          <p:cNvPr id="4" name="Text Placeholder 3"/>
          <p:cNvSpPr>
            <a:spLocks noGrp="1"/>
          </p:cNvSpPr>
          <p:nvPr>
            <p:ph type="body" sz="half" idx="2"/>
          </p:nvPr>
        </p:nvSpPr>
        <p:spPr>
          <a:xfrm>
            <a:off x="629841" y="2057401"/>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ערוך סגנונות טקסט של תבנית בסיס</a:t>
            </a:r>
          </a:p>
        </p:txBody>
      </p:sp>
      <p:sp>
        <p:nvSpPr>
          <p:cNvPr id="5" name="Date Placeholder 4"/>
          <p:cNvSpPr>
            <a:spLocks noGrp="1"/>
          </p:cNvSpPr>
          <p:nvPr>
            <p:ph type="dt" sz="half" idx="10"/>
          </p:nvPr>
        </p:nvSpPr>
        <p:spPr/>
        <p:txBody>
          <a:bodyPr/>
          <a:lstStyle/>
          <a:p>
            <a:fld id="{B14E7685-B022-4C76-9FA6-5719676EBF5D}" type="datetime8">
              <a:rPr lang="he-IL" smtClean="0"/>
              <a:t>11 ספטמבר 17</a:t>
            </a:fld>
            <a:endParaRPr lang="he-IL"/>
          </a:p>
        </p:txBody>
      </p:sp>
      <p:sp>
        <p:nvSpPr>
          <p:cNvPr id="6" name="Footer Placeholder 5"/>
          <p:cNvSpPr>
            <a:spLocks noGrp="1"/>
          </p:cNvSpPr>
          <p:nvPr>
            <p:ph type="ftr" sz="quarter" idx="11"/>
          </p:nvPr>
        </p:nvSpPr>
        <p:spPr/>
        <p:txBody>
          <a:bodyPr/>
          <a:lstStyle/>
          <a:p>
            <a:r>
              <a:rPr lang="he-IL"/>
              <a:t>יום עיון ליורים חדשים 4.6.17</a:t>
            </a:r>
          </a:p>
        </p:txBody>
      </p:sp>
      <p:sp>
        <p:nvSpPr>
          <p:cNvPr id="7" name="Slide Number Placeholder 6"/>
          <p:cNvSpPr>
            <a:spLocks noGrp="1"/>
          </p:cNvSpPr>
          <p:nvPr>
            <p:ph type="sldNum" sz="quarter" idx="12"/>
          </p:nvPr>
        </p:nvSpPr>
        <p:spPr/>
        <p:txBody>
          <a:bodyPr/>
          <a:lstStyle/>
          <a:p>
            <a:fld id="{D1E77C26-D42D-4080-807C-A51B9FDE86DB}" type="slidenum">
              <a:rPr lang="he-IL" smtClean="0"/>
              <a:t>‹#›</a:t>
            </a:fld>
            <a:endParaRPr lang="he-IL"/>
          </a:p>
        </p:txBody>
      </p:sp>
    </p:spTree>
    <p:extLst>
      <p:ext uri="{BB962C8B-B14F-4D97-AF65-F5344CB8AC3E}">
        <p14:creationId xmlns:p14="http://schemas.microsoft.com/office/powerpoint/2010/main" val="3865719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7"/>
            <a:ext cx="7886700" cy="1325563"/>
          </a:xfrm>
          <a:prstGeom prst="rect">
            <a:avLst/>
          </a:prstGeom>
        </p:spPr>
        <p:txBody>
          <a:bodyPr vert="horz" lIns="91440" tIns="45720" rIns="91440" bIns="45720" rtlCol="0" anchor="ctr">
            <a:normAutofit/>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628650" y="1825625"/>
            <a:ext cx="7886700" cy="4351339"/>
          </a:xfrm>
          <a:prstGeom prst="rect">
            <a:avLst/>
          </a:prstGeom>
        </p:spPr>
        <p:txBody>
          <a:bodyPr vert="horz" lIns="91440" tIns="45720" rIns="91440" bIns="45720" rtlCol="0">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2"/>
          </p:nvPr>
        </p:nvSpPr>
        <p:spPr>
          <a:xfrm>
            <a:off x="628650" y="6356352"/>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222E7D-1D35-4FC7-B1F3-91C660A68E61}" type="datetime8">
              <a:rPr lang="he-IL" smtClean="0"/>
              <a:t>11 ספטמבר 17</a:t>
            </a:fld>
            <a:endParaRPr lang="he-IL"/>
          </a:p>
        </p:txBody>
      </p:sp>
      <p:sp>
        <p:nvSpPr>
          <p:cNvPr id="5" name="Footer Placeholder 4"/>
          <p:cNvSpPr>
            <a:spLocks noGrp="1"/>
          </p:cNvSpPr>
          <p:nvPr>
            <p:ph type="ftr" sz="quarter" idx="3"/>
          </p:nvPr>
        </p:nvSpPr>
        <p:spPr>
          <a:xfrm>
            <a:off x="3028950" y="6356352"/>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he-IL"/>
              <a:t>יום עיון ליורים חדשים 4.6.17</a:t>
            </a:r>
          </a:p>
        </p:txBody>
      </p:sp>
      <p:sp>
        <p:nvSpPr>
          <p:cNvPr id="6" name="Slide Number Placeholder 5"/>
          <p:cNvSpPr>
            <a:spLocks noGrp="1"/>
          </p:cNvSpPr>
          <p:nvPr>
            <p:ph type="sldNum" sz="quarter" idx="4"/>
          </p:nvPr>
        </p:nvSpPr>
        <p:spPr>
          <a:xfrm>
            <a:off x="6457950" y="6356352"/>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E77C26-D42D-4080-807C-A51B9FDE86DB}" type="slidenum">
              <a:rPr lang="he-IL" smtClean="0"/>
              <a:t>‹#›</a:t>
            </a:fld>
            <a:endParaRPr lang="he-IL"/>
          </a:p>
        </p:txBody>
      </p:sp>
    </p:spTree>
    <p:extLst>
      <p:ext uri="{BB962C8B-B14F-4D97-AF65-F5344CB8AC3E}">
        <p14:creationId xmlns:p14="http://schemas.microsoft.com/office/powerpoint/2010/main" val="25523667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justice.gov.il/MOJHeb/RasutHataagidim/RashamAmutot/TfasimNew/" TargetMode="Externa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1612900" y="2019300"/>
            <a:ext cx="5892800" cy="2308324"/>
          </a:xfrm>
          <a:prstGeom prst="rect">
            <a:avLst/>
          </a:prstGeom>
          <a:noFill/>
        </p:spPr>
        <p:txBody>
          <a:bodyPr wrap="square" rtlCol="1">
            <a:spAutoFit/>
          </a:bodyPr>
          <a:lstStyle/>
          <a:p>
            <a:pPr algn="ctr"/>
            <a:r>
              <a:rPr lang="he-IL" sz="7200" b="1" dirty="0" smtClean="0">
                <a:solidFill>
                  <a:schemeClr val="accent1">
                    <a:lumMod val="50000"/>
                  </a:schemeClr>
                </a:solidFill>
              </a:rPr>
              <a:t>תקנון האגודה</a:t>
            </a:r>
            <a:r>
              <a:rPr lang="en-US" sz="7200" b="1" dirty="0" smtClean="0">
                <a:solidFill>
                  <a:schemeClr val="accent1">
                    <a:lumMod val="50000"/>
                  </a:schemeClr>
                </a:solidFill>
              </a:rPr>
              <a:t/>
            </a:r>
            <a:br>
              <a:rPr lang="en-US" sz="7200" b="1" dirty="0" smtClean="0">
                <a:solidFill>
                  <a:schemeClr val="accent1">
                    <a:lumMod val="50000"/>
                  </a:schemeClr>
                </a:solidFill>
              </a:rPr>
            </a:br>
            <a:r>
              <a:rPr lang="he-IL" sz="7200" b="1" dirty="0" smtClean="0">
                <a:solidFill>
                  <a:schemeClr val="accent1">
                    <a:lumMod val="50000"/>
                  </a:schemeClr>
                </a:solidFill>
              </a:rPr>
              <a:t> </a:t>
            </a:r>
            <a:r>
              <a:rPr lang="he-IL" sz="3600" b="1" dirty="0" smtClean="0">
                <a:solidFill>
                  <a:schemeClr val="accent1">
                    <a:lumMod val="50000"/>
                  </a:schemeClr>
                </a:solidFill>
              </a:rPr>
              <a:t>כל מה שרצית לדעת וכל מה שצריך לדעת</a:t>
            </a:r>
            <a:endParaRPr lang="he-IL" sz="3600" b="1" dirty="0">
              <a:solidFill>
                <a:schemeClr val="accent1">
                  <a:lumMod val="50000"/>
                </a:schemeClr>
              </a:solidFill>
            </a:endParaRPr>
          </a:p>
        </p:txBody>
      </p:sp>
    </p:spTree>
    <p:extLst>
      <p:ext uri="{BB962C8B-B14F-4D97-AF65-F5344CB8AC3E}">
        <p14:creationId xmlns:p14="http://schemas.microsoft.com/office/powerpoint/2010/main" val="4329328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1" name="כותרת 1"/>
          <p:cNvSpPr>
            <a:spLocks noGrp="1"/>
          </p:cNvSpPr>
          <p:nvPr>
            <p:ph type="title"/>
          </p:nvPr>
        </p:nvSpPr>
        <p:spPr>
          <a:xfrm>
            <a:off x="336550" y="595306"/>
            <a:ext cx="7886700" cy="994172"/>
          </a:xfrm>
        </p:spPr>
        <p:txBody>
          <a:bodyPr>
            <a:normAutofit fontScale="90000"/>
          </a:bodyPr>
          <a:lstStyle/>
          <a:p>
            <a:pPr algn="ctr"/>
            <a:r>
              <a:rPr lang="he-IL" sz="4125" b="1" dirty="0" smtClean="0">
                <a:latin typeface="AlenbiSans" panose="02000806000000020004" pitchFamily="50" charset="-79"/>
                <a:cs typeface="AlenbiSans" panose="02000806000000020004" pitchFamily="50" charset="-79"/>
              </a:rPr>
              <a:t>פערים מרכזיים ולקונות בתקנון – איך לזהות?</a:t>
            </a:r>
            <a:endParaRPr lang="he-IL" sz="4125" b="1" dirty="0">
              <a:latin typeface="AlenbiSans" panose="02000806000000020004" pitchFamily="50" charset="-79"/>
              <a:cs typeface="AlenbiSans" panose="02000806000000020004" pitchFamily="50" charset="-79"/>
            </a:endParaRPr>
          </a:p>
        </p:txBody>
      </p:sp>
      <p:sp>
        <p:nvSpPr>
          <p:cNvPr id="22" name="מציין מיקום תוכן 2"/>
          <p:cNvSpPr>
            <a:spLocks noGrp="1"/>
          </p:cNvSpPr>
          <p:nvPr>
            <p:ph idx="1"/>
          </p:nvPr>
        </p:nvSpPr>
        <p:spPr>
          <a:xfrm>
            <a:off x="577850" y="1881578"/>
            <a:ext cx="7886700" cy="4538992"/>
          </a:xfrm>
        </p:spPr>
        <p:txBody>
          <a:bodyPr>
            <a:normAutofit/>
          </a:bodyPr>
          <a:lstStyle/>
          <a:p>
            <a:pPr algn="just">
              <a:lnSpc>
                <a:spcPct val="100000"/>
              </a:lnSpc>
              <a:spcAft>
                <a:spcPts val="450"/>
              </a:spcAft>
              <a:buFont typeface="Wingdings" panose="05000000000000000000" pitchFamily="2" charset="2"/>
              <a:buChar char="q"/>
            </a:pPr>
            <a:r>
              <a:rPr lang="he-IL" sz="2400" dirty="0" smtClean="0">
                <a:latin typeface="AlenbiSans" panose="02000806000000020004" pitchFamily="50" charset="-79"/>
                <a:cs typeface="AlenbiSans" panose="02000806000000020004" pitchFamily="50" charset="-79"/>
              </a:rPr>
              <a:t>לוודא שימוש תקין </a:t>
            </a:r>
            <a:r>
              <a:rPr lang="he-IL" sz="2400" dirty="0" err="1" smtClean="0">
                <a:latin typeface="AlenbiSans" panose="02000806000000020004" pitchFamily="50" charset="-79"/>
                <a:cs typeface="AlenbiSans" panose="02000806000000020004" pitchFamily="50" charset="-79"/>
              </a:rPr>
              <a:t>במינוחים</a:t>
            </a:r>
            <a:r>
              <a:rPr lang="he-IL" sz="2400" dirty="0" smtClean="0">
                <a:latin typeface="AlenbiSans" panose="02000806000000020004" pitchFamily="50" charset="-79"/>
                <a:cs typeface="AlenbiSans" panose="02000806000000020004" pitchFamily="50" charset="-79"/>
              </a:rPr>
              <a:t> במובן מהותי וטכני לאורך התקנון (יו"ר אגודה לעומת יו"ר ועד)</a:t>
            </a:r>
          </a:p>
          <a:p>
            <a:pPr algn="just">
              <a:lnSpc>
                <a:spcPct val="100000"/>
              </a:lnSpc>
              <a:spcAft>
                <a:spcPts val="450"/>
              </a:spcAft>
              <a:buFont typeface="Wingdings" panose="05000000000000000000" pitchFamily="2" charset="2"/>
              <a:buChar char="q"/>
            </a:pPr>
            <a:r>
              <a:rPr lang="he-IL" sz="2400" dirty="0" smtClean="0">
                <a:latin typeface="AlenbiSans" panose="02000806000000020004" pitchFamily="50" charset="-79"/>
                <a:cs typeface="AlenbiSans" panose="02000806000000020004" pitchFamily="50" charset="-79"/>
              </a:rPr>
              <a:t>להרכיב את ציר הזמן הנוגע לבחירות על פי המשתמע מהתקנון ובהתאם למפות את הפערים</a:t>
            </a:r>
          </a:p>
          <a:p>
            <a:pPr algn="just">
              <a:lnSpc>
                <a:spcPct val="100000"/>
              </a:lnSpc>
              <a:spcAft>
                <a:spcPts val="450"/>
              </a:spcAft>
              <a:buFont typeface="Wingdings" panose="05000000000000000000" pitchFamily="2" charset="2"/>
              <a:buChar char="q"/>
            </a:pPr>
            <a:r>
              <a:rPr lang="he-IL" sz="2400" dirty="0" smtClean="0">
                <a:latin typeface="AlenbiSans" panose="02000806000000020004" pitchFamily="50" charset="-79"/>
                <a:cs typeface="AlenbiSans" panose="02000806000000020004" pitchFamily="50" charset="-79"/>
              </a:rPr>
              <a:t>לבחון סיטואציות קיצון בכל תרחיש – "מה יקרה אם..."</a:t>
            </a:r>
          </a:p>
          <a:p>
            <a:pPr algn="just">
              <a:lnSpc>
                <a:spcPct val="100000"/>
              </a:lnSpc>
              <a:spcAft>
                <a:spcPts val="450"/>
              </a:spcAft>
              <a:buFont typeface="Wingdings" panose="05000000000000000000" pitchFamily="2" charset="2"/>
              <a:buChar char="q"/>
            </a:pPr>
            <a:r>
              <a:rPr lang="he-IL" sz="2400" dirty="0" smtClean="0">
                <a:latin typeface="AlenbiSans" panose="02000806000000020004" pitchFamily="50" charset="-79"/>
                <a:cs typeface="AlenbiSans" panose="02000806000000020004" pitchFamily="50" charset="-79"/>
              </a:rPr>
              <a:t>לוודא הטמעת מתווה משרד המשפטים</a:t>
            </a:r>
          </a:p>
          <a:p>
            <a:pPr marL="0" indent="0" algn="just">
              <a:lnSpc>
                <a:spcPct val="100000"/>
              </a:lnSpc>
              <a:spcAft>
                <a:spcPts val="450"/>
              </a:spcAft>
              <a:buNone/>
            </a:pPr>
            <a:endParaRPr lang="he-IL" sz="2400" dirty="0" smtClean="0">
              <a:latin typeface="AlenbiSans" panose="02000806000000020004" pitchFamily="50" charset="-79"/>
              <a:cs typeface="AlenbiSans" panose="02000806000000020004" pitchFamily="50" charset="-79"/>
            </a:endParaRPr>
          </a:p>
          <a:p>
            <a:pPr algn="just">
              <a:lnSpc>
                <a:spcPct val="100000"/>
              </a:lnSpc>
              <a:spcAft>
                <a:spcPts val="450"/>
              </a:spcAft>
            </a:pPr>
            <a:endParaRPr lang="he-IL" sz="2400" dirty="0" smtClean="0">
              <a:latin typeface="AlenbiSans" panose="02000806000000020004" pitchFamily="50" charset="-79"/>
              <a:cs typeface="AlenbiSans" panose="02000806000000020004" pitchFamily="50" charset="-79"/>
            </a:endParaRPr>
          </a:p>
          <a:p>
            <a:pPr algn="just">
              <a:lnSpc>
                <a:spcPct val="100000"/>
              </a:lnSpc>
              <a:spcAft>
                <a:spcPts val="450"/>
              </a:spcAft>
            </a:pPr>
            <a:endParaRPr lang="he-IL" sz="2400" dirty="0" smtClean="0">
              <a:latin typeface="AlenbiSans" panose="02000806000000020004" pitchFamily="50" charset="-79"/>
              <a:cs typeface="AlenbiSans" panose="02000806000000020004" pitchFamily="50" charset="-79"/>
            </a:endParaRPr>
          </a:p>
          <a:p>
            <a:pPr algn="just">
              <a:lnSpc>
                <a:spcPct val="100000"/>
              </a:lnSpc>
              <a:spcAft>
                <a:spcPts val="450"/>
              </a:spcAft>
            </a:pPr>
            <a:endParaRPr lang="he-IL" sz="1600" dirty="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a:p>
            <a:pPr algn="just">
              <a:lnSpc>
                <a:spcPct val="100000"/>
              </a:lnSpc>
              <a:spcAft>
                <a:spcPts val="450"/>
              </a:spcAft>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p:txBody>
      </p:sp>
    </p:spTree>
    <p:extLst>
      <p:ext uri="{BB962C8B-B14F-4D97-AF65-F5344CB8AC3E}">
        <p14:creationId xmlns:p14="http://schemas.microsoft.com/office/powerpoint/2010/main" val="18516985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1" name="כותרת 1"/>
          <p:cNvSpPr>
            <a:spLocks noGrp="1"/>
          </p:cNvSpPr>
          <p:nvPr>
            <p:ph type="title"/>
          </p:nvPr>
        </p:nvSpPr>
        <p:spPr>
          <a:xfrm>
            <a:off x="336550" y="595306"/>
            <a:ext cx="7886700" cy="994172"/>
          </a:xfrm>
        </p:spPr>
        <p:txBody>
          <a:bodyPr>
            <a:normAutofit fontScale="90000"/>
          </a:bodyPr>
          <a:lstStyle/>
          <a:p>
            <a:pPr algn="ctr"/>
            <a:r>
              <a:rPr lang="he-IL" sz="4125" b="1" dirty="0" smtClean="0">
                <a:latin typeface="AlenbiSans" panose="02000806000000020004" pitchFamily="50" charset="-79"/>
                <a:cs typeface="AlenbiSans" panose="02000806000000020004" pitchFamily="50" charset="-79"/>
              </a:rPr>
              <a:t>אופן הגשת שינוי תקנוני לרשם העמותות</a:t>
            </a:r>
            <a:endParaRPr lang="he-IL" sz="4125" b="1" dirty="0">
              <a:latin typeface="AlenbiSans" panose="02000806000000020004" pitchFamily="50" charset="-79"/>
              <a:cs typeface="AlenbiSans" panose="02000806000000020004" pitchFamily="50" charset="-79"/>
            </a:endParaRPr>
          </a:p>
        </p:txBody>
      </p:sp>
      <p:sp>
        <p:nvSpPr>
          <p:cNvPr id="22" name="מציין מיקום תוכן 2"/>
          <p:cNvSpPr>
            <a:spLocks noGrp="1"/>
          </p:cNvSpPr>
          <p:nvPr>
            <p:ph idx="1"/>
          </p:nvPr>
        </p:nvSpPr>
        <p:spPr>
          <a:xfrm>
            <a:off x="717550" y="1371600"/>
            <a:ext cx="7886700" cy="5341070"/>
          </a:xfrm>
        </p:spPr>
        <p:txBody>
          <a:bodyPr>
            <a:normAutofit fontScale="55000" lnSpcReduction="20000"/>
          </a:bodyPr>
          <a:lstStyle/>
          <a:p>
            <a:pPr marL="0" indent="0" algn="just">
              <a:lnSpc>
                <a:spcPct val="100000"/>
              </a:lnSpc>
              <a:spcAft>
                <a:spcPts val="450"/>
              </a:spcAft>
              <a:buNone/>
            </a:pPr>
            <a:endParaRPr lang="he-IL" sz="2400" dirty="0" smtClean="0">
              <a:latin typeface="AlenbiSans" panose="02000806000000020004" pitchFamily="50" charset="-79"/>
              <a:cs typeface="AlenbiSans" panose="02000806000000020004" pitchFamily="50" charset="-79"/>
            </a:endParaRPr>
          </a:p>
          <a:p>
            <a:pPr algn="just">
              <a:lnSpc>
                <a:spcPct val="100000"/>
              </a:lnSpc>
              <a:spcAft>
                <a:spcPts val="450"/>
              </a:spcAft>
            </a:pPr>
            <a:r>
              <a:rPr lang="he-IL" sz="2400" b="1" dirty="0">
                <a:latin typeface="AlenbiSans" panose="02000806000000020004" pitchFamily="50" charset="-79"/>
                <a:cs typeface="AlenbiSans" panose="02000806000000020004" pitchFamily="50" charset="-79"/>
              </a:rPr>
              <a:t>שלב </a:t>
            </a:r>
            <a:r>
              <a:rPr lang="he-IL" sz="2400" b="1" dirty="0" smtClean="0">
                <a:latin typeface="AlenbiSans" panose="02000806000000020004" pitchFamily="50" charset="-79"/>
                <a:cs typeface="AlenbiSans" panose="02000806000000020004" pitchFamily="50" charset="-79"/>
              </a:rPr>
              <a:t>ראשון +שני  </a:t>
            </a:r>
            <a:r>
              <a:rPr lang="he-IL" sz="2400" b="1" dirty="0">
                <a:latin typeface="AlenbiSans" panose="02000806000000020004" pitchFamily="50" charset="-79"/>
                <a:cs typeface="AlenbiSans" panose="02000806000000020004" pitchFamily="50" charset="-79"/>
              </a:rPr>
              <a:t>שלב </a:t>
            </a:r>
            <a:r>
              <a:rPr lang="he-IL" sz="2400" b="1" dirty="0" smtClean="0">
                <a:latin typeface="AlenbiSans" panose="02000806000000020004" pitchFamily="50" charset="-79"/>
                <a:cs typeface="AlenbiSans" panose="02000806000000020004" pitchFamily="50" charset="-79"/>
              </a:rPr>
              <a:t>מקדים פנימי</a:t>
            </a:r>
            <a:endParaRPr lang="he-IL" sz="2400" b="1" dirty="0">
              <a:latin typeface="AlenbiSans" panose="02000806000000020004" pitchFamily="50" charset="-79"/>
              <a:cs typeface="AlenbiSans" panose="02000806000000020004" pitchFamily="50" charset="-79"/>
            </a:endParaRPr>
          </a:p>
          <a:p>
            <a:pPr algn="just">
              <a:lnSpc>
                <a:spcPct val="100000"/>
              </a:lnSpc>
              <a:spcAft>
                <a:spcPts val="450"/>
              </a:spcAft>
            </a:pPr>
            <a:r>
              <a:rPr lang="he-IL" sz="2400" dirty="0">
                <a:latin typeface="AlenbiSans" panose="02000806000000020004" pitchFamily="50" charset="-79"/>
                <a:cs typeface="AlenbiSans" panose="02000806000000020004" pitchFamily="50" charset="-79"/>
              </a:rPr>
              <a:t>כאשר חבר מועצה/ חבר הנהלה/חבר ועדת ביקורת ניגש עם הצעת החלטה לשינוי תקנוני יש לוודא מספר דברים:</a:t>
            </a:r>
          </a:p>
          <a:p>
            <a:pPr algn="just">
              <a:lnSpc>
                <a:spcPct val="100000"/>
              </a:lnSpc>
              <a:spcAft>
                <a:spcPts val="450"/>
              </a:spcAft>
            </a:pPr>
            <a:r>
              <a:rPr lang="he-IL" sz="2400" dirty="0">
                <a:latin typeface="AlenbiSans" panose="02000806000000020004" pitchFamily="50" charset="-79"/>
                <a:cs typeface="AlenbiSans" panose="02000806000000020004" pitchFamily="50" charset="-79"/>
              </a:rPr>
              <a:t>1. מגיש ההצעה הכין את טופס הצעת ההחלטה לשינוי כראוי: </a:t>
            </a:r>
          </a:p>
          <a:p>
            <a:pPr algn="just">
              <a:lnSpc>
                <a:spcPct val="100000"/>
              </a:lnSpc>
              <a:spcAft>
                <a:spcPts val="450"/>
              </a:spcAft>
            </a:pPr>
            <a:r>
              <a:rPr lang="he-IL" sz="2400" dirty="0" smtClean="0">
                <a:latin typeface="AlenbiSans" panose="02000806000000020004" pitchFamily="50" charset="-79"/>
                <a:cs typeface="AlenbiSans" panose="02000806000000020004" pitchFamily="50" charset="-79"/>
              </a:rPr>
              <a:t>א. בכותרת </a:t>
            </a:r>
            <a:r>
              <a:rPr lang="he-IL" sz="2400" dirty="0">
                <a:latin typeface="AlenbiSans" panose="02000806000000020004" pitchFamily="50" charset="-79"/>
                <a:cs typeface="AlenbiSans" panose="02000806000000020004" pitchFamily="50" charset="-79"/>
              </a:rPr>
              <a:t>כתוב שינוי  תקנוני בפרק _________ של תקנון העמותה.</a:t>
            </a:r>
          </a:p>
          <a:p>
            <a:pPr algn="just">
              <a:lnSpc>
                <a:spcPct val="100000"/>
              </a:lnSpc>
              <a:spcAft>
                <a:spcPts val="450"/>
              </a:spcAft>
            </a:pPr>
            <a:r>
              <a:rPr lang="he-IL" sz="2400" dirty="0" smtClean="0">
                <a:latin typeface="AlenbiSans" panose="02000806000000020004" pitchFamily="50" charset="-79"/>
                <a:cs typeface="AlenbiSans" panose="02000806000000020004" pitchFamily="50" charset="-79"/>
              </a:rPr>
              <a:t>ב. בתוכן </a:t>
            </a:r>
            <a:r>
              <a:rPr lang="he-IL" sz="2400" dirty="0">
                <a:latin typeface="AlenbiSans" panose="02000806000000020004" pitchFamily="50" charset="-79"/>
                <a:cs typeface="AlenbiSans" panose="02000806000000020004" pitchFamily="50" charset="-79"/>
              </a:rPr>
              <a:t>ההצעה הסעיפים המדויקים אשר משתנים צריכים להיות מודגשים. לדוגמא: סעיף 1.2.3 : המילים  _____ הוכנסו במקום _______ </a:t>
            </a:r>
          </a:p>
          <a:p>
            <a:pPr algn="just">
              <a:lnSpc>
                <a:spcPct val="100000"/>
              </a:lnSpc>
              <a:spcAft>
                <a:spcPts val="450"/>
              </a:spcAft>
            </a:pPr>
            <a:r>
              <a:rPr lang="he-IL" sz="2400" dirty="0">
                <a:latin typeface="AlenbiSans" panose="02000806000000020004" pitchFamily="50" charset="-79"/>
                <a:cs typeface="AlenbiSans" panose="02000806000000020004" pitchFamily="50" charset="-79"/>
              </a:rPr>
              <a:t>במידה ונמחק סעיף צריך להדגיש את הסעיף המחוק ולסמן אותו כך</a:t>
            </a:r>
          </a:p>
          <a:p>
            <a:pPr algn="just">
              <a:lnSpc>
                <a:spcPct val="100000"/>
              </a:lnSpc>
              <a:spcAft>
                <a:spcPts val="450"/>
              </a:spcAft>
            </a:pPr>
            <a:r>
              <a:rPr lang="he-IL" sz="2400" dirty="0" smtClean="0">
                <a:latin typeface="AlenbiSans" panose="02000806000000020004" pitchFamily="50" charset="-79"/>
                <a:cs typeface="AlenbiSans" panose="02000806000000020004" pitchFamily="50" charset="-79"/>
              </a:rPr>
              <a:t>ג. לטופס </a:t>
            </a:r>
            <a:r>
              <a:rPr lang="he-IL" sz="2400" dirty="0">
                <a:latin typeface="AlenbiSans" panose="02000806000000020004" pitchFamily="50" charset="-79"/>
                <a:cs typeface="AlenbiSans" panose="02000806000000020004" pitchFamily="50" charset="-79"/>
              </a:rPr>
              <a:t>הצעת ההחלטה יש לצרף את העמודים הרלוונטיים מהתקנון עם השינויים, כאשר כל שינוי מודגש בקו תחתון.</a:t>
            </a:r>
          </a:p>
          <a:p>
            <a:pPr algn="just">
              <a:lnSpc>
                <a:spcPct val="100000"/>
              </a:lnSpc>
              <a:spcAft>
                <a:spcPts val="450"/>
              </a:spcAft>
            </a:pPr>
            <a:endParaRPr lang="he-IL" sz="2400" dirty="0">
              <a:latin typeface="AlenbiSans" panose="02000806000000020004" pitchFamily="50" charset="-79"/>
              <a:cs typeface="AlenbiSans" panose="02000806000000020004" pitchFamily="50" charset="-79"/>
            </a:endParaRPr>
          </a:p>
          <a:p>
            <a:pPr algn="just">
              <a:lnSpc>
                <a:spcPct val="100000"/>
              </a:lnSpc>
              <a:spcAft>
                <a:spcPts val="450"/>
              </a:spcAft>
            </a:pPr>
            <a:r>
              <a:rPr lang="he-IL" sz="2400" b="1" dirty="0">
                <a:latin typeface="AlenbiSans" panose="02000806000000020004" pitchFamily="50" charset="-79"/>
                <a:cs typeface="AlenbiSans" panose="02000806000000020004" pitchFamily="50" charset="-79"/>
              </a:rPr>
              <a:t>שלב שני -  הצגת הצעת ההחלטה בפניי </a:t>
            </a:r>
            <a:r>
              <a:rPr lang="he-IL" sz="2400" b="1" dirty="0" smtClean="0">
                <a:latin typeface="AlenbiSans" panose="02000806000000020004" pitchFamily="50" charset="-79"/>
                <a:cs typeface="AlenbiSans" panose="02000806000000020004" pitchFamily="50" charset="-79"/>
              </a:rPr>
              <a:t>המועצה ואישור השינוי התקנוני </a:t>
            </a:r>
            <a:endParaRPr lang="he-IL" sz="2400" b="1" dirty="0">
              <a:latin typeface="AlenbiSans" panose="02000806000000020004" pitchFamily="50" charset="-79"/>
              <a:cs typeface="AlenbiSans" panose="02000806000000020004" pitchFamily="50" charset="-79"/>
            </a:endParaRPr>
          </a:p>
          <a:p>
            <a:pPr algn="just">
              <a:lnSpc>
                <a:spcPct val="100000"/>
              </a:lnSpc>
              <a:spcAft>
                <a:spcPts val="450"/>
              </a:spcAft>
            </a:pPr>
            <a:r>
              <a:rPr lang="he-IL" sz="2400" dirty="0" smtClean="0">
                <a:latin typeface="AlenbiSans" panose="02000806000000020004" pitchFamily="50" charset="-79"/>
                <a:cs typeface="AlenbiSans" panose="02000806000000020004" pitchFamily="50" charset="-79"/>
              </a:rPr>
              <a:t>1.הצעת </a:t>
            </a:r>
            <a:r>
              <a:rPr lang="he-IL" sz="2400" dirty="0">
                <a:latin typeface="AlenbiSans" panose="02000806000000020004" pitchFamily="50" charset="-79"/>
                <a:cs typeface="AlenbiSans" panose="02000806000000020004" pitchFamily="50" charset="-79"/>
              </a:rPr>
              <a:t>ההחלטה בדבר השינוי התקנוני צריכה להישלח לחברי המועצה  מראש טרם הדיון </a:t>
            </a:r>
          </a:p>
          <a:p>
            <a:pPr algn="just">
              <a:lnSpc>
                <a:spcPct val="100000"/>
              </a:lnSpc>
              <a:spcAft>
                <a:spcPts val="450"/>
              </a:spcAft>
            </a:pPr>
            <a:r>
              <a:rPr lang="he-IL" sz="2400" dirty="0" smtClean="0">
                <a:latin typeface="AlenbiSans" panose="02000806000000020004" pitchFamily="50" charset="-79"/>
                <a:cs typeface="AlenbiSans" panose="02000806000000020004" pitchFamily="50" charset="-79"/>
              </a:rPr>
              <a:t>2.בעת </a:t>
            </a:r>
            <a:r>
              <a:rPr lang="he-IL" sz="2400" dirty="0">
                <a:latin typeface="AlenbiSans" panose="02000806000000020004" pitchFamily="50" charset="-79"/>
                <a:cs typeface="AlenbiSans" panose="02000806000000020004" pitchFamily="50" charset="-79"/>
              </a:rPr>
              <a:t>הצגת ההצעה יש להתעכב על הסעיפים המשתנים\הנוספים\הנמחקים  ולוודא שהם נמצאים באופן ברור ומודגש בפרוטוקול הישיבה. </a:t>
            </a:r>
          </a:p>
          <a:p>
            <a:pPr algn="just">
              <a:lnSpc>
                <a:spcPct val="100000"/>
              </a:lnSpc>
              <a:spcAft>
                <a:spcPts val="450"/>
              </a:spcAft>
            </a:pPr>
            <a:r>
              <a:rPr lang="he-IL" sz="2400" dirty="0" smtClean="0">
                <a:latin typeface="AlenbiSans" panose="02000806000000020004" pitchFamily="50" charset="-79"/>
                <a:cs typeface="AlenbiSans" panose="02000806000000020004" pitchFamily="50" charset="-79"/>
              </a:rPr>
              <a:t>3.טרם </a:t>
            </a:r>
            <a:r>
              <a:rPr lang="he-IL" sz="2400" dirty="0">
                <a:latin typeface="AlenbiSans" panose="02000806000000020004" pitchFamily="50" charset="-79"/>
                <a:cs typeface="AlenbiSans" panose="02000806000000020004" pitchFamily="50" charset="-79"/>
              </a:rPr>
              <a:t>ההצבעה יש ליידע את חברי המועצה כי החלטה בדבר שינוי תקנוני תתקבל על פי הרוב המצוין בתקנון הנדרש לשם שינוי תקנוני. </a:t>
            </a:r>
          </a:p>
          <a:p>
            <a:pPr algn="just">
              <a:lnSpc>
                <a:spcPct val="100000"/>
              </a:lnSpc>
              <a:spcAft>
                <a:spcPts val="450"/>
              </a:spcAft>
            </a:pPr>
            <a:endParaRPr lang="he-IL" sz="2400" dirty="0" smtClean="0">
              <a:latin typeface="AlenbiSans" panose="02000806000000020004" pitchFamily="50" charset="-79"/>
              <a:cs typeface="AlenbiSans" panose="02000806000000020004" pitchFamily="50" charset="-79"/>
            </a:endParaRPr>
          </a:p>
          <a:p>
            <a:pPr algn="just">
              <a:lnSpc>
                <a:spcPct val="100000"/>
              </a:lnSpc>
              <a:spcAft>
                <a:spcPts val="450"/>
              </a:spcAft>
            </a:pPr>
            <a:endParaRPr lang="he-IL" sz="1600" dirty="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a:p>
            <a:pPr algn="just">
              <a:lnSpc>
                <a:spcPct val="100000"/>
              </a:lnSpc>
              <a:spcAft>
                <a:spcPts val="450"/>
              </a:spcAft>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p:txBody>
      </p:sp>
    </p:spTree>
    <p:extLst>
      <p:ext uri="{BB962C8B-B14F-4D97-AF65-F5344CB8AC3E}">
        <p14:creationId xmlns:p14="http://schemas.microsoft.com/office/powerpoint/2010/main" val="19243696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1" name="כותרת 1"/>
          <p:cNvSpPr>
            <a:spLocks noGrp="1"/>
          </p:cNvSpPr>
          <p:nvPr>
            <p:ph type="title"/>
          </p:nvPr>
        </p:nvSpPr>
        <p:spPr>
          <a:xfrm>
            <a:off x="336550" y="595306"/>
            <a:ext cx="7886700" cy="994172"/>
          </a:xfrm>
        </p:spPr>
        <p:txBody>
          <a:bodyPr>
            <a:normAutofit fontScale="90000"/>
          </a:bodyPr>
          <a:lstStyle/>
          <a:p>
            <a:pPr algn="ctr"/>
            <a:r>
              <a:rPr lang="he-IL" sz="4125" b="1" dirty="0" smtClean="0">
                <a:latin typeface="AlenbiSans" panose="02000806000000020004" pitchFamily="50" charset="-79"/>
                <a:cs typeface="AlenbiSans" panose="02000806000000020004" pitchFamily="50" charset="-79"/>
              </a:rPr>
              <a:t>אופן הגשת שינוי תקנוני לרשם העמותות</a:t>
            </a:r>
            <a:endParaRPr lang="he-IL" sz="4125" b="1" dirty="0">
              <a:latin typeface="AlenbiSans" panose="02000806000000020004" pitchFamily="50" charset="-79"/>
              <a:cs typeface="AlenbiSans" panose="02000806000000020004" pitchFamily="50" charset="-79"/>
            </a:endParaRPr>
          </a:p>
        </p:txBody>
      </p:sp>
      <p:sp>
        <p:nvSpPr>
          <p:cNvPr id="22" name="מציין מיקום תוכן 2"/>
          <p:cNvSpPr>
            <a:spLocks noGrp="1"/>
          </p:cNvSpPr>
          <p:nvPr>
            <p:ph idx="1"/>
          </p:nvPr>
        </p:nvSpPr>
        <p:spPr>
          <a:xfrm>
            <a:off x="679450" y="1828800"/>
            <a:ext cx="7886700" cy="5341070"/>
          </a:xfrm>
        </p:spPr>
        <p:txBody>
          <a:bodyPr>
            <a:normAutofit/>
          </a:bodyPr>
          <a:lstStyle/>
          <a:p>
            <a:pPr marL="0" indent="0" algn="just">
              <a:lnSpc>
                <a:spcPct val="100000"/>
              </a:lnSpc>
              <a:spcAft>
                <a:spcPts val="450"/>
              </a:spcAft>
              <a:buNone/>
            </a:pPr>
            <a:r>
              <a:rPr lang="he-IL" sz="2000" dirty="0" smtClean="0">
                <a:latin typeface="AlenbiSans" panose="02000806000000020004" pitchFamily="50" charset="-79"/>
                <a:cs typeface="AlenbiSans" panose="02000806000000020004" pitchFamily="50" charset="-79"/>
              </a:rPr>
              <a:t>טרם המעבר לשלב השלישי יש לוודא שאישור השינוי התקנוני עבר בצורה תקינה במועצה בהתאם להוראות התקנון בדבר האופן הנדרש לתהליך השינוי (כפי שמופרט לדוגמא בשלב 1+2)</a:t>
            </a:r>
          </a:p>
          <a:p>
            <a:pPr algn="just">
              <a:lnSpc>
                <a:spcPct val="100000"/>
              </a:lnSpc>
              <a:spcAft>
                <a:spcPts val="450"/>
              </a:spcAft>
            </a:pPr>
            <a:r>
              <a:rPr lang="he-IL" sz="2000" b="1" dirty="0">
                <a:latin typeface="AlenbiSans" panose="02000806000000020004" pitchFamily="50" charset="-79"/>
                <a:cs typeface="AlenbiSans" panose="02000806000000020004" pitchFamily="50" charset="-79"/>
              </a:rPr>
              <a:t>שלב שלישי – הגשת השינוי לרשם העמותות.</a:t>
            </a:r>
          </a:p>
          <a:p>
            <a:pPr algn="just">
              <a:lnSpc>
                <a:spcPct val="100000"/>
              </a:lnSpc>
              <a:spcAft>
                <a:spcPts val="450"/>
              </a:spcAft>
            </a:pPr>
            <a:r>
              <a:rPr lang="he-IL" sz="2000" dirty="0">
                <a:latin typeface="AlenbiSans" panose="02000806000000020004" pitchFamily="50" charset="-79"/>
                <a:cs typeface="AlenbiSans" panose="02000806000000020004" pitchFamily="50" charset="-79"/>
              </a:rPr>
              <a:t>זהו השלב המעט מסובך, יש לוודא שעוקבים אחרי הצ'ק ליסט ולא מפספסים שום שלב. שימו לב כי גם לאחר שהגשתם את כל המסמכים </a:t>
            </a:r>
            <a:r>
              <a:rPr lang="he-IL" sz="2000" dirty="0" err="1">
                <a:latin typeface="AlenbiSans" panose="02000806000000020004" pitchFamily="50" charset="-79"/>
                <a:cs typeface="AlenbiSans" panose="02000806000000020004" pitchFamily="50" charset="-79"/>
              </a:rPr>
              <a:t>הרלוונטים</a:t>
            </a:r>
            <a:r>
              <a:rPr lang="he-IL" sz="2000" dirty="0">
                <a:latin typeface="AlenbiSans" panose="02000806000000020004" pitchFamily="50" charset="-79"/>
                <a:cs typeface="AlenbiSans" panose="02000806000000020004" pitchFamily="50" charset="-79"/>
              </a:rPr>
              <a:t> סבירות גבוהה שרשם העמותות יחזיר לכם </a:t>
            </a:r>
            <a:r>
              <a:rPr lang="he-IL" sz="2000" dirty="0" err="1">
                <a:latin typeface="AlenbiSans" panose="02000806000000020004" pitchFamily="50" charset="-79"/>
                <a:cs typeface="AlenbiSans" panose="02000806000000020004" pitchFamily="50" charset="-79"/>
              </a:rPr>
              <a:t>ריג'קטים</a:t>
            </a:r>
            <a:r>
              <a:rPr lang="he-IL" sz="2000" dirty="0">
                <a:latin typeface="AlenbiSans" panose="02000806000000020004" pitchFamily="50" charset="-79"/>
                <a:cs typeface="AlenbiSans" panose="02000806000000020004" pitchFamily="50" charset="-79"/>
              </a:rPr>
              <a:t>.</a:t>
            </a:r>
          </a:p>
          <a:p>
            <a:pPr algn="just">
              <a:lnSpc>
                <a:spcPct val="100000"/>
              </a:lnSpc>
              <a:spcAft>
                <a:spcPts val="450"/>
              </a:spcAft>
            </a:pPr>
            <a:r>
              <a:rPr lang="he-IL" sz="2000" dirty="0">
                <a:latin typeface="AlenbiSans" panose="02000806000000020004" pitchFamily="50" charset="-79"/>
                <a:cs typeface="AlenbiSans" panose="02000806000000020004" pitchFamily="50" charset="-79"/>
              </a:rPr>
              <a:t>בנוסף מומלץ למנות גורם אחד שירכז את כל המסמכים ויעבוד בצמוד ליועמ"ש על מנת לוודא את תקינות </a:t>
            </a:r>
            <a:r>
              <a:rPr lang="he-IL" sz="2000" dirty="0" smtClean="0">
                <a:latin typeface="AlenbiSans" panose="02000806000000020004" pitchFamily="50" charset="-79"/>
                <a:cs typeface="AlenbiSans" panose="02000806000000020004" pitchFamily="50" charset="-79"/>
              </a:rPr>
              <a:t>ההליך.</a:t>
            </a:r>
          </a:p>
          <a:p>
            <a:pPr algn="just">
              <a:lnSpc>
                <a:spcPct val="100000"/>
              </a:lnSpc>
              <a:spcAft>
                <a:spcPts val="450"/>
              </a:spcAft>
            </a:pPr>
            <a:endParaRPr lang="he-IL" sz="2000" dirty="0">
              <a:latin typeface="AlenbiSans" panose="02000806000000020004" pitchFamily="50" charset="-79"/>
              <a:cs typeface="AlenbiSans" panose="02000806000000020004" pitchFamily="50" charset="-79"/>
            </a:endParaRPr>
          </a:p>
          <a:p>
            <a:pPr algn="just">
              <a:lnSpc>
                <a:spcPct val="100000"/>
              </a:lnSpc>
              <a:spcAft>
                <a:spcPts val="450"/>
              </a:spcAft>
            </a:pPr>
            <a:endParaRPr lang="he-IL" sz="2400" dirty="0" smtClean="0">
              <a:latin typeface="AlenbiSans" panose="02000806000000020004" pitchFamily="50" charset="-79"/>
              <a:cs typeface="AlenbiSans" panose="02000806000000020004" pitchFamily="50" charset="-79"/>
            </a:endParaRPr>
          </a:p>
          <a:p>
            <a:pPr algn="just">
              <a:lnSpc>
                <a:spcPct val="100000"/>
              </a:lnSpc>
              <a:spcAft>
                <a:spcPts val="450"/>
              </a:spcAft>
            </a:pPr>
            <a:endParaRPr lang="he-IL" sz="1600" dirty="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a:p>
            <a:pPr algn="just">
              <a:lnSpc>
                <a:spcPct val="100000"/>
              </a:lnSpc>
              <a:spcAft>
                <a:spcPts val="450"/>
              </a:spcAft>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p:txBody>
      </p:sp>
    </p:spTree>
    <p:extLst>
      <p:ext uri="{BB962C8B-B14F-4D97-AF65-F5344CB8AC3E}">
        <p14:creationId xmlns:p14="http://schemas.microsoft.com/office/powerpoint/2010/main" val="337636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1" name="כותרת 1"/>
          <p:cNvSpPr>
            <a:spLocks noGrp="1"/>
          </p:cNvSpPr>
          <p:nvPr>
            <p:ph type="title"/>
          </p:nvPr>
        </p:nvSpPr>
        <p:spPr>
          <a:xfrm>
            <a:off x="336550" y="595306"/>
            <a:ext cx="7886700" cy="994172"/>
          </a:xfrm>
        </p:spPr>
        <p:txBody>
          <a:bodyPr>
            <a:normAutofit fontScale="90000"/>
          </a:bodyPr>
          <a:lstStyle/>
          <a:p>
            <a:pPr algn="ctr"/>
            <a:r>
              <a:rPr lang="he-IL" sz="4125" b="1" dirty="0" smtClean="0">
                <a:latin typeface="AlenbiSans" panose="02000806000000020004" pitchFamily="50" charset="-79"/>
                <a:cs typeface="AlenbiSans" panose="02000806000000020004" pitchFamily="50" charset="-79"/>
              </a:rPr>
              <a:t>אופן הגשת שינוי תקנוני לרשם העמותות</a:t>
            </a:r>
            <a:endParaRPr lang="he-IL" sz="4125" b="1" dirty="0">
              <a:latin typeface="AlenbiSans" panose="02000806000000020004" pitchFamily="50" charset="-79"/>
              <a:cs typeface="AlenbiSans" panose="02000806000000020004" pitchFamily="50" charset="-79"/>
            </a:endParaRPr>
          </a:p>
        </p:txBody>
      </p:sp>
      <p:sp>
        <p:nvSpPr>
          <p:cNvPr id="22" name="מציין מיקום תוכן 2"/>
          <p:cNvSpPr>
            <a:spLocks noGrp="1"/>
          </p:cNvSpPr>
          <p:nvPr>
            <p:ph idx="1"/>
          </p:nvPr>
        </p:nvSpPr>
        <p:spPr>
          <a:xfrm>
            <a:off x="463550" y="1917700"/>
            <a:ext cx="7886700" cy="5341070"/>
          </a:xfrm>
        </p:spPr>
        <p:txBody>
          <a:bodyPr>
            <a:normAutofit/>
          </a:bodyPr>
          <a:lstStyle/>
          <a:p>
            <a:pPr algn="just">
              <a:lnSpc>
                <a:spcPct val="100000"/>
              </a:lnSpc>
              <a:spcAft>
                <a:spcPts val="450"/>
              </a:spcAft>
            </a:pPr>
            <a:endParaRPr lang="he-IL" sz="2000" dirty="0">
              <a:latin typeface="AlenbiSans" panose="02000806000000020004" pitchFamily="50" charset="-79"/>
              <a:cs typeface="AlenbiSans" panose="02000806000000020004" pitchFamily="50" charset="-79"/>
            </a:endParaRPr>
          </a:p>
          <a:p>
            <a:pPr algn="just">
              <a:lnSpc>
                <a:spcPct val="100000"/>
              </a:lnSpc>
              <a:spcAft>
                <a:spcPts val="450"/>
              </a:spcAft>
            </a:pPr>
            <a:endParaRPr lang="he-IL" sz="2400" dirty="0" smtClean="0">
              <a:latin typeface="AlenbiSans" panose="02000806000000020004" pitchFamily="50" charset="-79"/>
              <a:cs typeface="AlenbiSans" panose="02000806000000020004" pitchFamily="50" charset="-79"/>
            </a:endParaRPr>
          </a:p>
          <a:p>
            <a:pPr algn="just">
              <a:lnSpc>
                <a:spcPct val="100000"/>
              </a:lnSpc>
              <a:spcAft>
                <a:spcPts val="450"/>
              </a:spcAft>
            </a:pPr>
            <a:endParaRPr lang="he-IL" sz="1600" dirty="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a:p>
            <a:pPr algn="just">
              <a:lnSpc>
                <a:spcPct val="100000"/>
              </a:lnSpc>
              <a:spcAft>
                <a:spcPts val="450"/>
              </a:spcAft>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p:txBody>
      </p:sp>
      <p:graphicFrame>
        <p:nvGraphicFramePr>
          <p:cNvPr id="4" name="טבלה 3"/>
          <p:cNvGraphicFramePr>
            <a:graphicFrameLocks noGrp="1"/>
          </p:cNvGraphicFramePr>
          <p:nvPr>
            <p:extLst>
              <p:ext uri="{D42A27DB-BD31-4B8C-83A1-F6EECF244321}">
                <p14:modId xmlns:p14="http://schemas.microsoft.com/office/powerpoint/2010/main" val="2343813847"/>
              </p:ext>
            </p:extLst>
          </p:nvPr>
        </p:nvGraphicFramePr>
        <p:xfrm>
          <a:off x="1817674" y="1784255"/>
          <a:ext cx="6234126" cy="4387311"/>
        </p:xfrm>
        <a:graphic>
          <a:graphicData uri="http://schemas.openxmlformats.org/drawingml/2006/table">
            <a:tbl>
              <a:tblPr rtl="1" firstRow="1" firstCol="1" bandRow="1"/>
              <a:tblGrid>
                <a:gridCol w="279972"/>
                <a:gridCol w="4846963"/>
                <a:gridCol w="441466"/>
                <a:gridCol w="665725"/>
              </a:tblGrid>
              <a:tr h="378377">
                <a:tc>
                  <a:txBody>
                    <a:bodyPr/>
                    <a:lstStyle/>
                    <a:p>
                      <a:pPr algn="r" rtl="1">
                        <a:lnSpc>
                          <a:spcPct val="115000"/>
                        </a:lnSpc>
                        <a:spcAft>
                          <a:spcPts val="0"/>
                        </a:spcAft>
                      </a:pPr>
                      <a:r>
                        <a:rPr lang="he-IL" sz="1100" b="1">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b="1">
                          <a:effectLst/>
                          <a:latin typeface="Calibri" panose="020F0502020204030204" pitchFamily="34" charset="0"/>
                          <a:ea typeface="Calibri" panose="020F0502020204030204" pitchFamily="34" charset="0"/>
                          <a:cs typeface="Arial" panose="020B0604020202020204" pitchFamily="34" charset="0"/>
                        </a:rPr>
                        <a:t>שלב</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b="1">
                          <a:effectLst/>
                          <a:latin typeface="Calibri" panose="020F0502020204030204" pitchFamily="34" charset="0"/>
                          <a:ea typeface="Calibri" panose="020F0502020204030204" pitchFamily="34" charset="0"/>
                          <a:cs typeface="Arial" panose="020B0604020202020204" pitchFamily="34" charset="0"/>
                        </a:rPr>
                        <a:t>בוצע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b="1">
                          <a:effectLst/>
                          <a:latin typeface="Calibri" panose="020F0502020204030204" pitchFamily="34" charset="0"/>
                          <a:ea typeface="Calibri" panose="020F0502020204030204" pitchFamily="34" charset="0"/>
                          <a:cs typeface="Arial" panose="020B0604020202020204" pitchFamily="34" charset="0"/>
                        </a:rPr>
                        <a:t>לא בוצע</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377">
                <a:tc>
                  <a:txBody>
                    <a:bodyPr/>
                    <a:lstStyle/>
                    <a:p>
                      <a:pPr algn="r" rtl="1">
                        <a:lnSpc>
                          <a:spcPct val="115000"/>
                        </a:lnSpc>
                        <a:spcAft>
                          <a:spcPts val="0"/>
                        </a:spcAft>
                      </a:pPr>
                      <a:r>
                        <a:rPr lang="he-IL" sz="1100" b="1">
                          <a:effectLst/>
                          <a:latin typeface="Calibri" panose="020F0502020204030204" pitchFamily="34" charset="0"/>
                          <a:ea typeface="Calibri" panose="020F0502020204030204" pitchFamily="34" charset="0"/>
                          <a:cs typeface="Arial" panose="020B0604020202020204" pitchFamily="34" charset="0"/>
                        </a:rPr>
                        <a:t>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למלא את הטפסים לא יאוחר משבועיים מתאריך כינוס המליאה.</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6754">
                <a:tc>
                  <a:txBody>
                    <a:bodyPr/>
                    <a:lstStyle/>
                    <a:p>
                      <a:pPr algn="r" rtl="1">
                        <a:lnSpc>
                          <a:spcPct val="115000"/>
                        </a:lnSpc>
                        <a:spcAft>
                          <a:spcPts val="0"/>
                        </a:spcAft>
                      </a:pPr>
                      <a:r>
                        <a:rPr lang="he-IL" sz="1100" b="1">
                          <a:effectLst/>
                          <a:latin typeface="Calibri" panose="020F0502020204030204" pitchFamily="34" charset="0"/>
                          <a:ea typeface="Calibri" panose="020F0502020204030204" pitchFamily="34" charset="0"/>
                          <a:cs typeface="Arial" panose="020B0604020202020204" pitchFamily="34" charset="0"/>
                        </a:rPr>
                        <a:t>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להיכנס לאתר רשם העמותות בכתובת: </a:t>
                      </a:r>
                      <a:r>
                        <a:rPr lang="en-US" sz="1100" u="sng">
                          <a:solidFill>
                            <a:srgbClr val="0000FF"/>
                          </a:solidFill>
                          <a:effectLst/>
                          <a:latin typeface="Calibri" panose="020F0502020204030204" pitchFamily="34" charset="0"/>
                          <a:ea typeface="Calibri" panose="020F0502020204030204" pitchFamily="34" charset="0"/>
                          <a:cs typeface="Arial" panose="020B0604020202020204" pitchFamily="34" charset="0"/>
                          <a:hlinkClick r:id="rId3"/>
                        </a:rPr>
                        <a:t>http://justice.gov.il/MOJHeb/RasutHataagidim/RashamAmutot/TfasimNew</a:t>
                      </a:r>
                      <a:r>
                        <a:rPr lang="he-IL" sz="1100" u="sng">
                          <a:solidFill>
                            <a:srgbClr val="0000FF"/>
                          </a:solidFill>
                          <a:effectLst/>
                          <a:latin typeface="Calibri" panose="020F0502020204030204" pitchFamily="34" charset="0"/>
                          <a:ea typeface="Calibri" panose="020F0502020204030204" pitchFamily="34" charset="0"/>
                          <a:cs typeface="Arial" panose="020B0604020202020204" pitchFamily="34" charset="0"/>
                          <a:hlinkClick r:id="rId3"/>
                        </a:rPr>
                        <a:t>/</a:t>
                      </a: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(יש לשים לב שנכנסים מדפדפן</a:t>
                      </a:r>
                      <a:r>
                        <a:rPr lang="en-US" sz="1100">
                          <a:effectLst/>
                          <a:latin typeface="Calibri" panose="020F0502020204030204" pitchFamily="34" charset="0"/>
                          <a:ea typeface="Calibri" panose="020F0502020204030204" pitchFamily="34" charset="0"/>
                          <a:cs typeface="Arial" panose="020B0604020202020204" pitchFamily="34" charset="0"/>
                        </a:rPr>
                        <a:t> EXPLORER </a:t>
                      </a:r>
                      <a:r>
                        <a:rPr lang="he-IL" sz="1100">
                          <a:effectLst/>
                          <a:latin typeface="Calibri" panose="020F0502020204030204" pitchFamily="34" charset="0"/>
                          <a:ea typeface="Calibri" panose="020F0502020204030204" pitchFamily="34" charset="0"/>
                          <a:cs typeface="Arial" panose="020B0604020202020204" pitchFamily="34" charset="0"/>
                        </a:rPr>
                        <a: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7566">
                <a:tc>
                  <a:txBody>
                    <a:bodyPr/>
                    <a:lstStyle/>
                    <a:p>
                      <a:pPr algn="r" rtl="1">
                        <a:lnSpc>
                          <a:spcPct val="115000"/>
                        </a:lnSpc>
                        <a:spcAft>
                          <a:spcPts val="0"/>
                        </a:spcAft>
                      </a:pPr>
                      <a:r>
                        <a:rPr lang="he-IL" sz="1100" b="1">
                          <a:effectLst/>
                          <a:latin typeface="Calibri" panose="020F0502020204030204" pitchFamily="34" charset="0"/>
                          <a:ea typeface="Calibri" panose="020F0502020204030204" pitchFamily="34" charset="0"/>
                          <a:cs typeface="Arial" panose="020B0604020202020204" pitchFamily="34" charset="0"/>
                        </a:rPr>
                        <a:t>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למלא ולהדפיס </a:t>
                      </a:r>
                      <a:r>
                        <a:rPr lang="he-IL" sz="1100" b="1">
                          <a:effectLst/>
                          <a:latin typeface="Calibri" panose="020F0502020204030204" pitchFamily="34" charset="0"/>
                          <a:ea typeface="Calibri" panose="020F0502020204030204" pitchFamily="34" charset="0"/>
                          <a:cs typeface="Arial" panose="020B0604020202020204" pitchFamily="34" charset="0"/>
                        </a:rPr>
                        <a:t>טופס 2 </a:t>
                      </a:r>
                      <a:r>
                        <a:rPr lang="he-IL" sz="1100">
                          <a:effectLst/>
                          <a:latin typeface="Calibri" panose="020F0502020204030204" pitchFamily="34" charset="0"/>
                          <a:ea typeface="Calibri" panose="020F0502020204030204" pitchFamily="34" charset="0"/>
                          <a:cs typeface="Arial" panose="020B0604020202020204" pitchFamily="34" charset="0"/>
                        </a:rPr>
                        <a:t>(תקנה 3)- </a:t>
                      </a:r>
                      <a:r>
                        <a:rPr lang="he-IL" sz="1100" b="1">
                          <a:effectLst/>
                          <a:latin typeface="Calibri" panose="020F0502020204030204" pitchFamily="34" charset="0"/>
                          <a:ea typeface="Calibri" panose="020F0502020204030204" pitchFamily="34" charset="0"/>
                          <a:cs typeface="Arial" panose="020B0604020202020204" pitchFamily="34" charset="0"/>
                        </a:rPr>
                        <a:t>דיווח על החלטת אסיפה כללית של עמותה בדבר החלטות לשינוי שם, מטרות ותקנות, בחירת בעלי תפקידים, אישור דוחות ומינוי רואה חשבון.</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377">
                <a:tc>
                  <a:txBody>
                    <a:bodyPr/>
                    <a:lstStyle/>
                    <a:p>
                      <a:pPr algn="r" rtl="1">
                        <a:lnSpc>
                          <a:spcPct val="115000"/>
                        </a:lnSpc>
                        <a:spcAft>
                          <a:spcPts val="0"/>
                        </a:spcAft>
                      </a:pPr>
                      <a:r>
                        <a:rPr lang="he-IL" sz="1100" b="1">
                          <a:effectLst/>
                          <a:latin typeface="Calibri" panose="020F0502020204030204" pitchFamily="34" charset="0"/>
                          <a:ea typeface="Calibri" panose="020F0502020204030204" pitchFamily="34" charset="0"/>
                          <a:cs typeface="Arial" panose="020B0604020202020204" pitchFamily="34" charset="0"/>
                        </a:rPr>
                        <a:t>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למלא ולהדפיס את </a:t>
                      </a:r>
                      <a:r>
                        <a:rPr lang="he-IL" sz="1100" b="1">
                          <a:effectLst/>
                          <a:latin typeface="Calibri" panose="020F0502020204030204" pitchFamily="34" charset="0"/>
                          <a:ea typeface="Calibri" panose="020F0502020204030204" pitchFamily="34" charset="0"/>
                          <a:cs typeface="Arial" panose="020B0604020202020204" pitchFamily="34" charset="0"/>
                        </a:rPr>
                        <a:t>טופס 3 </a:t>
                      </a:r>
                      <a:r>
                        <a:rPr lang="he-IL" sz="1100">
                          <a:effectLst/>
                          <a:latin typeface="Calibri" panose="020F0502020204030204" pitchFamily="34" charset="0"/>
                          <a:ea typeface="Calibri" panose="020F0502020204030204" pitchFamily="34" charset="0"/>
                          <a:cs typeface="Arial" panose="020B0604020202020204" pitchFamily="34" charset="0"/>
                        </a:rPr>
                        <a:t>(תקנה 3 (ו) (2) )- </a:t>
                      </a:r>
                      <a:r>
                        <a:rPr lang="he-IL" sz="1100" b="1">
                          <a:effectLst/>
                          <a:latin typeface="Calibri" panose="020F0502020204030204" pitchFamily="34" charset="0"/>
                          <a:ea typeface="Calibri" panose="020F0502020204030204" pitchFamily="34" charset="0"/>
                          <a:cs typeface="Arial" panose="020B0604020202020204" pitchFamily="34" charset="0"/>
                        </a:rPr>
                        <a:t>דיווח על החלטה לשינוי תקנון</a:t>
                      </a:r>
                      <a:r>
                        <a:rPr lang="he-IL" sz="1100">
                          <a:effectLst/>
                          <a:latin typeface="Calibri" panose="020F0502020204030204" pitchFamily="34" charset="0"/>
                          <a:ea typeface="Calibri" panose="020F0502020204030204" pitchFamily="34" charset="0"/>
                          <a:cs typeface="Arial" panose="020B0604020202020204" pitchFamily="34" charset="0"/>
                        </a:rPr>
                        <a: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7566">
                <a:tc>
                  <a:txBody>
                    <a:bodyPr/>
                    <a:lstStyle/>
                    <a:p>
                      <a:pPr algn="r" rtl="1">
                        <a:lnSpc>
                          <a:spcPct val="115000"/>
                        </a:lnSpc>
                        <a:spcAft>
                          <a:spcPts val="0"/>
                        </a:spcAft>
                      </a:pPr>
                      <a:r>
                        <a:rPr lang="he-IL" sz="1100" b="1">
                          <a:effectLst/>
                          <a:latin typeface="Calibri" panose="020F0502020204030204" pitchFamily="34" charset="0"/>
                          <a:ea typeface="Calibri" panose="020F0502020204030204" pitchFamily="34" charset="0"/>
                          <a:cs typeface="Arial" panose="020B0604020202020204" pitchFamily="34" charset="0"/>
                        </a:rPr>
                        <a:t>4.א</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במידה ומדובר בשינוי מטרות העמותה יש למלא טופס ייעודי המופיע באתר</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7566">
                <a:tc>
                  <a:txBody>
                    <a:bodyPr/>
                    <a:lstStyle/>
                    <a:p>
                      <a:pPr algn="r" rtl="1">
                        <a:lnSpc>
                          <a:spcPct val="115000"/>
                        </a:lnSpc>
                        <a:spcAft>
                          <a:spcPts val="0"/>
                        </a:spcAft>
                      </a:pPr>
                      <a:r>
                        <a:rPr lang="he-IL" sz="1100" b="1">
                          <a:effectLst/>
                          <a:latin typeface="Calibri" panose="020F0502020204030204" pitchFamily="34" charset="0"/>
                          <a:ea typeface="Calibri" panose="020F0502020204030204" pitchFamily="34" charset="0"/>
                          <a:cs typeface="Arial" panose="020B0604020202020204" pitchFamily="34" charset="0"/>
                        </a:rPr>
                        <a:t>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בטפסים הנ"ל למלא את פרטיהם של שני חברי ועד מנהל ולהחתימם בצורה ידנית כאשר מתחת לחתימתם מצוין התאריך בו הם נבחרו לכהן בוועד המנהל.(יש לשים לב שלא חותמים על הטפסים בעט שחור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377">
                <a:tc>
                  <a:txBody>
                    <a:bodyPr/>
                    <a:lstStyle/>
                    <a:p>
                      <a:pPr algn="r" rtl="1">
                        <a:lnSpc>
                          <a:spcPct val="115000"/>
                        </a:lnSpc>
                        <a:spcAft>
                          <a:spcPts val="0"/>
                        </a:spcAft>
                      </a:pPr>
                      <a:r>
                        <a:rPr lang="he-IL" sz="1100" b="1">
                          <a:effectLst/>
                          <a:latin typeface="Calibri" panose="020F0502020204030204" pitchFamily="34" charset="0"/>
                          <a:ea typeface="Calibri" panose="020F0502020204030204" pitchFamily="34" charset="0"/>
                          <a:cs typeface="Arial" panose="020B0604020202020204" pitchFamily="34" charset="0"/>
                        </a:rPr>
                        <a:t>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להדפיס את פרוטוקול הישיבה ולוודא כי השינויים התקנוניים והצעת ההחלטה שהתקבלה מודגשים בתקנון.</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377">
                <a:tc>
                  <a:txBody>
                    <a:bodyPr/>
                    <a:lstStyle/>
                    <a:p>
                      <a:pPr algn="r" rtl="1">
                        <a:lnSpc>
                          <a:spcPct val="115000"/>
                        </a:lnSpc>
                        <a:spcAft>
                          <a:spcPts val="0"/>
                        </a:spcAft>
                      </a:pPr>
                      <a:r>
                        <a:rPr lang="he-IL" sz="1100" b="1">
                          <a:effectLst/>
                          <a:latin typeface="Calibri" panose="020F0502020204030204" pitchFamily="34" charset="0"/>
                          <a:ea typeface="Calibri" panose="020F0502020204030204" pitchFamily="34" charset="0"/>
                          <a:cs typeface="Arial" panose="020B0604020202020204" pitchFamily="34" charset="0"/>
                        </a:rPr>
                        <a:t>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להחתים שני חברי ועד מנהל על הפרוטוקול (עדיף אותם חברי ועד אשר חתומים על הטפסים).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dirty="0">
                          <a:effectLst/>
                          <a:latin typeface="Calibri" panose="020F0502020204030204" pitchFamily="34" charset="0"/>
                          <a:ea typeface="Calibri" panose="020F0502020204030204" pitchFamily="34" charset="0"/>
                          <a:cs typeface="Arial" panose="020B0604020202020204" pitchFamily="34"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7300" marR="67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8216124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1" name="כותרת 1"/>
          <p:cNvSpPr>
            <a:spLocks noGrp="1"/>
          </p:cNvSpPr>
          <p:nvPr>
            <p:ph type="title"/>
          </p:nvPr>
        </p:nvSpPr>
        <p:spPr>
          <a:xfrm>
            <a:off x="336550" y="595306"/>
            <a:ext cx="7886700" cy="994172"/>
          </a:xfrm>
        </p:spPr>
        <p:txBody>
          <a:bodyPr>
            <a:normAutofit fontScale="90000"/>
          </a:bodyPr>
          <a:lstStyle/>
          <a:p>
            <a:pPr algn="ctr"/>
            <a:r>
              <a:rPr lang="he-IL" sz="4125" b="1" dirty="0" smtClean="0">
                <a:latin typeface="AlenbiSans" panose="02000806000000020004" pitchFamily="50" charset="-79"/>
                <a:cs typeface="AlenbiSans" panose="02000806000000020004" pitchFamily="50" charset="-79"/>
              </a:rPr>
              <a:t>אופן הגשת שינוי תקנוני לרשם העמותות</a:t>
            </a:r>
            <a:endParaRPr lang="he-IL" sz="4125" b="1" dirty="0">
              <a:latin typeface="AlenbiSans" panose="02000806000000020004" pitchFamily="50" charset="-79"/>
              <a:cs typeface="AlenbiSans" panose="02000806000000020004" pitchFamily="50" charset="-79"/>
            </a:endParaRPr>
          </a:p>
        </p:txBody>
      </p:sp>
      <p:sp>
        <p:nvSpPr>
          <p:cNvPr id="22" name="מציין מיקום תוכן 2"/>
          <p:cNvSpPr>
            <a:spLocks noGrp="1"/>
          </p:cNvSpPr>
          <p:nvPr>
            <p:ph idx="1"/>
          </p:nvPr>
        </p:nvSpPr>
        <p:spPr>
          <a:xfrm>
            <a:off x="463550" y="1917700"/>
            <a:ext cx="7886700" cy="5341070"/>
          </a:xfrm>
        </p:spPr>
        <p:txBody>
          <a:bodyPr>
            <a:normAutofit/>
          </a:bodyPr>
          <a:lstStyle/>
          <a:p>
            <a:pPr algn="just">
              <a:lnSpc>
                <a:spcPct val="100000"/>
              </a:lnSpc>
              <a:spcAft>
                <a:spcPts val="450"/>
              </a:spcAft>
            </a:pPr>
            <a:endParaRPr lang="he-IL" sz="2000" dirty="0">
              <a:latin typeface="AlenbiSans" panose="02000806000000020004" pitchFamily="50" charset="-79"/>
              <a:cs typeface="AlenbiSans" panose="02000806000000020004" pitchFamily="50" charset="-79"/>
            </a:endParaRPr>
          </a:p>
          <a:p>
            <a:pPr algn="just">
              <a:lnSpc>
                <a:spcPct val="100000"/>
              </a:lnSpc>
              <a:spcAft>
                <a:spcPts val="450"/>
              </a:spcAft>
            </a:pPr>
            <a:endParaRPr lang="he-IL" sz="2400" dirty="0" smtClean="0">
              <a:latin typeface="AlenbiSans" panose="02000806000000020004" pitchFamily="50" charset="-79"/>
              <a:cs typeface="AlenbiSans" panose="02000806000000020004" pitchFamily="50" charset="-79"/>
            </a:endParaRPr>
          </a:p>
          <a:p>
            <a:pPr algn="just">
              <a:lnSpc>
                <a:spcPct val="100000"/>
              </a:lnSpc>
              <a:spcAft>
                <a:spcPts val="450"/>
              </a:spcAft>
            </a:pPr>
            <a:endParaRPr lang="he-IL" sz="1600" dirty="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a:p>
            <a:pPr algn="just">
              <a:lnSpc>
                <a:spcPct val="100000"/>
              </a:lnSpc>
              <a:spcAft>
                <a:spcPts val="450"/>
              </a:spcAft>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p:txBody>
      </p:sp>
      <p:graphicFrame>
        <p:nvGraphicFramePr>
          <p:cNvPr id="2" name="טבלה 1"/>
          <p:cNvGraphicFramePr>
            <a:graphicFrameLocks noGrp="1"/>
          </p:cNvGraphicFramePr>
          <p:nvPr>
            <p:extLst>
              <p:ext uri="{D42A27DB-BD31-4B8C-83A1-F6EECF244321}">
                <p14:modId xmlns:p14="http://schemas.microsoft.com/office/powerpoint/2010/main" val="1590833836"/>
              </p:ext>
            </p:extLst>
          </p:nvPr>
        </p:nvGraphicFramePr>
        <p:xfrm>
          <a:off x="1765300" y="2169827"/>
          <a:ext cx="6324600" cy="2891790"/>
        </p:xfrm>
        <a:graphic>
          <a:graphicData uri="http://schemas.openxmlformats.org/drawingml/2006/table">
            <a:tbl>
              <a:tblPr rtl="1" firstRow="1" firstCol="1" bandRow="1"/>
              <a:tblGrid>
                <a:gridCol w="284035"/>
                <a:gridCol w="4917305"/>
                <a:gridCol w="447873"/>
                <a:gridCol w="675387"/>
              </a:tblGrid>
              <a:tr h="0">
                <a:tc>
                  <a:txBody>
                    <a:bodyPr/>
                    <a:lstStyle/>
                    <a:p>
                      <a:pPr algn="r" rtl="1">
                        <a:lnSpc>
                          <a:spcPct val="115000"/>
                        </a:lnSpc>
                        <a:spcAft>
                          <a:spcPts val="0"/>
                        </a:spcAft>
                      </a:pPr>
                      <a:r>
                        <a:rPr lang="he-IL" sz="1100" b="1">
                          <a:effectLst/>
                          <a:latin typeface="Calibri" panose="020F0502020204030204" pitchFamily="34" charset="0"/>
                          <a:ea typeface="Calibri" panose="020F0502020204030204" pitchFamily="34" charset="0"/>
                          <a:cs typeface="Arial" panose="020B0604020202020204" pitchFamily="34" charset="0"/>
                        </a:rPr>
                        <a:t>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לצרף לטפסים את הצעת ההחלטה עם הטבלה המלאה הכוללת את שמות חברי המועצה והצבעתם.</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15000"/>
                        </a:lnSpc>
                        <a:spcAft>
                          <a:spcPts val="0"/>
                        </a:spcAft>
                      </a:pPr>
                      <a:r>
                        <a:rPr lang="he-IL" sz="1100" b="1">
                          <a:effectLst/>
                          <a:latin typeface="Calibri" panose="020F0502020204030204" pitchFamily="34" charset="0"/>
                          <a:ea typeface="Calibri" panose="020F0502020204030204" pitchFamily="34" charset="0"/>
                          <a:cs typeface="Arial" panose="020B0604020202020204" pitchFamily="34" charset="0"/>
                        </a:rPr>
                        <a:t>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לצרף לטפסים תקנון משולב עם השינויים שעברו הכולל את כל התוספות, כאשר התוספות והשינויים מודגשים בקו תחתון והשינויים מחוקים </a:t>
                      </a:r>
                      <a:r>
                        <a:rPr lang="he-IL" sz="1100" strike="sngStrike">
                          <a:effectLst/>
                          <a:latin typeface="Calibri" panose="020F0502020204030204" pitchFamily="34" charset="0"/>
                          <a:ea typeface="Calibri" panose="020F0502020204030204" pitchFamily="34" charset="0"/>
                          <a:cs typeface="Arial" panose="020B0604020202020204" pitchFamily="34" charset="0"/>
                        </a:rPr>
                        <a:t>בקו אמצעי</a:t>
                      </a:r>
                      <a:r>
                        <a:rPr lang="he-IL" sz="1100">
                          <a:effectLst/>
                          <a:latin typeface="Calibri" panose="020F0502020204030204" pitchFamily="34" charset="0"/>
                          <a:ea typeface="Calibri" panose="020F0502020204030204" pitchFamily="34" charset="0"/>
                          <a:cs typeface="Arial" panose="020B0604020202020204" pitchFamily="34" charset="0"/>
                        </a:rPr>
                        <a: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15000"/>
                        </a:lnSpc>
                        <a:spcAft>
                          <a:spcPts val="0"/>
                        </a:spcAft>
                      </a:pPr>
                      <a:r>
                        <a:rPr lang="he-IL" sz="1100" b="1" dirty="0">
                          <a:effectLst/>
                          <a:latin typeface="Calibri" panose="020F0502020204030204" pitchFamily="34" charset="0"/>
                          <a:ea typeface="Calibri" panose="020F0502020204030204" pitchFamily="34" charset="0"/>
                          <a:cs typeface="Arial" panose="020B0604020202020204" pitchFamily="34" charset="0"/>
                        </a:rPr>
                        <a:t>10.</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להחתים שני חברי הנהלה על כל הטפסים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15000"/>
                        </a:lnSpc>
                        <a:spcAft>
                          <a:spcPts val="0"/>
                        </a:spcAft>
                      </a:pPr>
                      <a:r>
                        <a:rPr lang="he-IL" sz="1100" b="1">
                          <a:effectLst/>
                          <a:latin typeface="Calibri" panose="020F0502020204030204" pitchFamily="34" charset="0"/>
                          <a:ea typeface="Calibri" panose="020F0502020204030204" pitchFamily="34" charset="0"/>
                          <a:cs typeface="Arial" panose="020B0604020202020204" pitchFamily="34" charset="0"/>
                        </a:rPr>
                        <a:t>11.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לארגן את הטפסים בצורה מסודרת, לעבור שוב על השלבים ולוודא שהכל חתום ומוכן.</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15000"/>
                        </a:lnSpc>
                        <a:spcAft>
                          <a:spcPts val="0"/>
                        </a:spcAft>
                      </a:pPr>
                      <a:r>
                        <a:rPr lang="he-IL" sz="1100" b="1">
                          <a:effectLst/>
                          <a:latin typeface="Calibri" panose="020F0502020204030204" pitchFamily="34" charset="0"/>
                          <a:ea typeface="Calibri" panose="020F0502020204030204" pitchFamily="34" charset="0"/>
                          <a:cs typeface="Arial" panose="020B0604020202020204" pitchFamily="34" charset="0"/>
                        </a:rPr>
                        <a:t>12.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להכין שלושה עותקים של הכל למועצה, לאגודה ולביקורת</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15000"/>
                        </a:lnSpc>
                        <a:spcAft>
                          <a:spcPts val="0"/>
                        </a:spcAft>
                      </a:pPr>
                      <a:r>
                        <a:rPr lang="he-IL" sz="1100" b="1">
                          <a:effectLst/>
                          <a:latin typeface="Calibri" panose="020F0502020204030204" pitchFamily="34" charset="0"/>
                          <a:ea typeface="Calibri" panose="020F0502020204030204" pitchFamily="34" charset="0"/>
                          <a:cs typeface="Arial" panose="020B0604020202020204" pitchFamily="34" charset="0"/>
                        </a:rPr>
                        <a:t>13.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לשלוח ליועץ המשפטי את הטפסים המקוריים עם החתימות המקוריות (לוודא שאף אחד מהחתומים לא חתם בעט שחור) + לצרף מכתב נלווה מטעמו המסביר את רקע הדברים לרשם העמותות</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15000"/>
                        </a:lnSpc>
                        <a:spcAft>
                          <a:spcPts val="0"/>
                        </a:spcAft>
                      </a:pPr>
                      <a:r>
                        <a:rPr lang="he-IL" sz="1100" b="1">
                          <a:effectLst/>
                          <a:latin typeface="Calibri" panose="020F0502020204030204" pitchFamily="34" charset="0"/>
                          <a:ea typeface="Calibri" panose="020F0502020204030204" pitchFamily="34" charset="0"/>
                          <a:cs typeface="Arial" panose="020B0604020202020204" pitchFamily="34" charset="0"/>
                        </a:rPr>
                        <a:t>14.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לעקוב אחר שינויים ולצפות לפינג פונג מול רשם העמותות</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he-IL" sz="1100" dirty="0">
                          <a:effectLst/>
                          <a:latin typeface="Calibri" panose="020F0502020204030204" pitchFamily="34" charset="0"/>
                          <a:ea typeface="Calibri" panose="020F0502020204030204" pitchFamily="34" charset="0"/>
                          <a:cs typeface="Arial" panose="020B0604020202020204" pitchFamily="34"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6971017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1" name="כותרת 1"/>
          <p:cNvSpPr>
            <a:spLocks noGrp="1"/>
          </p:cNvSpPr>
          <p:nvPr>
            <p:ph type="title"/>
          </p:nvPr>
        </p:nvSpPr>
        <p:spPr>
          <a:xfrm>
            <a:off x="336550" y="595306"/>
            <a:ext cx="7886700" cy="994172"/>
          </a:xfrm>
        </p:spPr>
        <p:txBody>
          <a:bodyPr>
            <a:normAutofit/>
          </a:bodyPr>
          <a:lstStyle/>
          <a:p>
            <a:pPr algn="ctr"/>
            <a:r>
              <a:rPr lang="he-IL" sz="4125" b="1" dirty="0" smtClean="0">
                <a:latin typeface="AlenbiSans" panose="02000806000000020004" pitchFamily="50" charset="-79"/>
                <a:cs typeface="AlenbiSans" panose="02000806000000020004" pitchFamily="50" charset="-79"/>
              </a:rPr>
              <a:t>נספחים – דוגמאות לניסוחים</a:t>
            </a:r>
            <a:endParaRPr lang="he-IL" sz="4125" b="1" dirty="0">
              <a:latin typeface="AlenbiSans" panose="02000806000000020004" pitchFamily="50" charset="-79"/>
              <a:cs typeface="AlenbiSans" panose="02000806000000020004" pitchFamily="50" charset="-79"/>
            </a:endParaRPr>
          </a:p>
        </p:txBody>
      </p:sp>
      <p:sp>
        <p:nvSpPr>
          <p:cNvPr id="22" name="מציין מיקום תוכן 2"/>
          <p:cNvSpPr>
            <a:spLocks noGrp="1"/>
          </p:cNvSpPr>
          <p:nvPr>
            <p:ph idx="1"/>
          </p:nvPr>
        </p:nvSpPr>
        <p:spPr>
          <a:xfrm>
            <a:off x="577850" y="1881578"/>
            <a:ext cx="7886700" cy="4538992"/>
          </a:xfrm>
        </p:spPr>
        <p:txBody>
          <a:bodyPr>
            <a:normAutofit fontScale="77500" lnSpcReduction="20000"/>
          </a:bodyPr>
          <a:lstStyle/>
          <a:p>
            <a:pPr marL="0" indent="0" algn="just">
              <a:lnSpc>
                <a:spcPct val="100000"/>
              </a:lnSpc>
              <a:spcAft>
                <a:spcPts val="450"/>
              </a:spcAft>
              <a:buNone/>
            </a:pPr>
            <a:r>
              <a:rPr lang="he-IL" sz="2400" u="sng" dirty="0">
                <a:latin typeface="AlenbiSans" panose="02000806000000020004" pitchFamily="50" charset="-79"/>
                <a:cs typeface="AlenbiSans" panose="02000806000000020004" pitchFamily="50" charset="-79"/>
              </a:rPr>
              <a:t>הצעה לנוסח סעיפי תקנון וועד מנהל-</a:t>
            </a:r>
          </a:p>
          <a:p>
            <a:pPr marL="0" indent="0" algn="just">
              <a:lnSpc>
                <a:spcPct val="100000"/>
              </a:lnSpc>
              <a:spcAft>
                <a:spcPts val="450"/>
              </a:spcAft>
              <a:buNone/>
            </a:pPr>
            <a:r>
              <a:rPr lang="he-IL" sz="2400" i="1" dirty="0">
                <a:latin typeface="AlenbiSans" panose="02000806000000020004" pitchFamily="50" charset="-79"/>
                <a:cs typeface="AlenbiSans" panose="02000806000000020004" pitchFamily="50" charset="-79"/>
              </a:rPr>
              <a:t>" חברי הוועד המנהל יבחרו יו"ר וממלא מקום ליו"ר מבין חברי הוועד  .יו"ר הוועד המנהל יהיה אחראי לזמן ולנהל את ישיבות הוועד המנהל, כאשר ישיבת וועד מנהל תתכנס אחת לחודש לכל הפחות. ניתן להעביר חבר וועד מנהל מתפקידו כחבר וועד בהצבעה בפורום מועצה</a:t>
            </a:r>
            <a:r>
              <a:rPr lang="he-IL" sz="2400" i="1" dirty="0" smtClean="0">
                <a:latin typeface="AlenbiSans" panose="02000806000000020004" pitchFamily="50" charset="-79"/>
                <a:cs typeface="AlenbiSans" panose="02000806000000020004" pitchFamily="50" charset="-79"/>
              </a:rPr>
              <a:t>".</a:t>
            </a:r>
            <a:endParaRPr lang="he-IL" sz="2400" i="1" dirty="0">
              <a:latin typeface="AlenbiSans" panose="02000806000000020004" pitchFamily="50" charset="-79"/>
              <a:cs typeface="AlenbiSans" panose="02000806000000020004" pitchFamily="50" charset="-79"/>
            </a:endParaRPr>
          </a:p>
          <a:p>
            <a:pPr marL="0" indent="0" algn="just">
              <a:lnSpc>
                <a:spcPct val="100000"/>
              </a:lnSpc>
              <a:spcAft>
                <a:spcPts val="450"/>
              </a:spcAft>
              <a:buNone/>
            </a:pPr>
            <a:r>
              <a:rPr lang="he-IL" sz="2400" u="sng" dirty="0">
                <a:latin typeface="AlenbiSans" panose="02000806000000020004" pitchFamily="50" charset="-79"/>
                <a:cs typeface="AlenbiSans" panose="02000806000000020004" pitchFamily="50" charset="-79"/>
              </a:rPr>
              <a:t>הצעות לנוסח הוספת סעיפים המגדירים את סמכויות הוועד המנהל </a:t>
            </a:r>
            <a:r>
              <a:rPr lang="he-IL" sz="2400" dirty="0">
                <a:latin typeface="AlenbiSans" panose="02000806000000020004" pitchFamily="50" charset="-79"/>
                <a:cs typeface="AlenbiSans" panose="02000806000000020004" pitchFamily="50" charset="-79"/>
              </a:rPr>
              <a:t>-</a:t>
            </a:r>
          </a:p>
          <a:p>
            <a:pPr marL="0" indent="0" algn="just">
              <a:lnSpc>
                <a:spcPct val="100000"/>
              </a:lnSpc>
              <a:spcAft>
                <a:spcPts val="450"/>
              </a:spcAft>
              <a:buNone/>
            </a:pPr>
            <a:r>
              <a:rPr lang="he-IL" sz="2400" i="1" dirty="0">
                <a:latin typeface="AlenbiSans" panose="02000806000000020004" pitchFamily="50" charset="-79"/>
                <a:cs typeface="AlenbiSans" panose="02000806000000020004" pitchFamily="50" charset="-79"/>
              </a:rPr>
              <a:t>1 ."הועד יפקח על ניהול העמותה.</a:t>
            </a:r>
          </a:p>
          <a:p>
            <a:pPr marL="0" indent="0" algn="just">
              <a:lnSpc>
                <a:spcPct val="100000"/>
              </a:lnSpc>
              <a:spcAft>
                <a:spcPts val="450"/>
              </a:spcAft>
              <a:buNone/>
            </a:pPr>
            <a:r>
              <a:rPr lang="he-IL" sz="2400" i="1" dirty="0">
                <a:latin typeface="AlenbiSans" panose="02000806000000020004" pitchFamily="50" charset="-79"/>
                <a:cs typeface="AlenbiSans" panose="02000806000000020004" pitchFamily="50" charset="-79"/>
              </a:rPr>
              <a:t>2. על חברי הועד לפעול לטובת העמותה במסגרת מטרותיה ובהתאם לתקנון ולהחלטות האסיפה הכללית.</a:t>
            </a:r>
          </a:p>
          <a:p>
            <a:pPr marL="0" indent="0" algn="just">
              <a:lnSpc>
                <a:spcPct val="100000"/>
              </a:lnSpc>
              <a:spcAft>
                <a:spcPts val="450"/>
              </a:spcAft>
              <a:buNone/>
            </a:pPr>
            <a:r>
              <a:rPr lang="he-IL" sz="2400" i="1" dirty="0">
                <a:latin typeface="AlenbiSans" panose="02000806000000020004" pitchFamily="50" charset="-79"/>
                <a:cs typeface="AlenbiSans" panose="02000806000000020004" pitchFamily="50" charset="-79"/>
              </a:rPr>
              <a:t>3 .הוועד יאשר את הדו"חות הכספיים של העמותה טרם אישורם בישיבת המועצה.</a:t>
            </a:r>
          </a:p>
          <a:p>
            <a:pPr marL="0" indent="0" algn="just">
              <a:lnSpc>
                <a:spcPct val="100000"/>
              </a:lnSpc>
              <a:spcAft>
                <a:spcPts val="450"/>
              </a:spcAft>
              <a:buNone/>
            </a:pPr>
            <a:r>
              <a:rPr lang="he-IL" sz="2400" i="1" dirty="0">
                <a:latin typeface="AlenbiSans" panose="02000806000000020004" pitchFamily="50" charset="-79"/>
                <a:cs typeface="AlenbiSans" panose="02000806000000020004" pitchFamily="50" charset="-79"/>
              </a:rPr>
              <a:t>4. .הוועד יעביר המלצותיו בנוגע לתקציב העמותה טרם אישורו בישיבת המועצה.</a:t>
            </a:r>
          </a:p>
          <a:p>
            <a:pPr marL="0" indent="0" algn="just">
              <a:lnSpc>
                <a:spcPct val="100000"/>
              </a:lnSpc>
              <a:spcAft>
                <a:spcPts val="450"/>
              </a:spcAft>
              <a:buNone/>
            </a:pPr>
            <a:r>
              <a:rPr lang="he-IL" sz="2400" i="1" dirty="0">
                <a:latin typeface="AlenbiSans" panose="02000806000000020004" pitchFamily="50" charset="-79"/>
                <a:cs typeface="AlenbiSans" panose="02000806000000020004" pitchFamily="50" charset="-79"/>
              </a:rPr>
              <a:t>5 .הוועד ימליץ בפני מועצת הסטודנטים בכל הנוגע לתהליכים ארוכי טווח בעמותה ועניינים נוספים הנוגעים למדיניותה של העמותה."</a:t>
            </a:r>
          </a:p>
          <a:p>
            <a:pPr marL="0" indent="0" algn="just">
              <a:lnSpc>
                <a:spcPct val="100000"/>
              </a:lnSpc>
              <a:spcAft>
                <a:spcPts val="450"/>
              </a:spcAft>
              <a:buNone/>
            </a:pPr>
            <a:endParaRPr lang="he-IL" sz="2400" dirty="0" smtClean="0">
              <a:latin typeface="AlenbiSans" panose="02000806000000020004" pitchFamily="50" charset="-79"/>
              <a:cs typeface="AlenbiSans" panose="02000806000000020004" pitchFamily="50" charset="-79"/>
            </a:endParaRPr>
          </a:p>
          <a:p>
            <a:pPr algn="just">
              <a:lnSpc>
                <a:spcPct val="100000"/>
              </a:lnSpc>
              <a:spcAft>
                <a:spcPts val="450"/>
              </a:spcAft>
            </a:pPr>
            <a:endParaRPr lang="he-IL" sz="2400" dirty="0" smtClean="0">
              <a:latin typeface="AlenbiSans" panose="02000806000000020004" pitchFamily="50" charset="-79"/>
              <a:cs typeface="AlenbiSans" panose="02000806000000020004" pitchFamily="50" charset="-79"/>
            </a:endParaRPr>
          </a:p>
          <a:p>
            <a:pPr algn="just">
              <a:lnSpc>
                <a:spcPct val="100000"/>
              </a:lnSpc>
              <a:spcAft>
                <a:spcPts val="450"/>
              </a:spcAft>
            </a:pPr>
            <a:endParaRPr lang="he-IL" sz="2400" dirty="0" smtClean="0">
              <a:latin typeface="AlenbiSans" panose="02000806000000020004" pitchFamily="50" charset="-79"/>
              <a:cs typeface="AlenbiSans" panose="02000806000000020004" pitchFamily="50" charset="-79"/>
            </a:endParaRPr>
          </a:p>
          <a:p>
            <a:pPr algn="just">
              <a:lnSpc>
                <a:spcPct val="100000"/>
              </a:lnSpc>
              <a:spcAft>
                <a:spcPts val="450"/>
              </a:spcAft>
            </a:pPr>
            <a:endParaRPr lang="he-IL" sz="1600" dirty="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a:p>
            <a:pPr algn="just">
              <a:lnSpc>
                <a:spcPct val="100000"/>
              </a:lnSpc>
              <a:spcAft>
                <a:spcPts val="450"/>
              </a:spcAft>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p:txBody>
      </p:sp>
    </p:spTree>
    <p:extLst>
      <p:ext uri="{BB962C8B-B14F-4D97-AF65-F5344CB8AC3E}">
        <p14:creationId xmlns:p14="http://schemas.microsoft.com/office/powerpoint/2010/main" val="16644158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1" name="כותרת 1"/>
          <p:cNvSpPr>
            <a:spLocks noGrp="1"/>
          </p:cNvSpPr>
          <p:nvPr>
            <p:ph type="title"/>
          </p:nvPr>
        </p:nvSpPr>
        <p:spPr>
          <a:xfrm>
            <a:off x="374650" y="366706"/>
            <a:ext cx="7886700" cy="994172"/>
          </a:xfrm>
        </p:spPr>
        <p:txBody>
          <a:bodyPr>
            <a:normAutofit/>
          </a:bodyPr>
          <a:lstStyle/>
          <a:p>
            <a:pPr algn="ctr"/>
            <a:r>
              <a:rPr lang="he-IL" sz="4125" b="1" dirty="0" smtClean="0">
                <a:latin typeface="AlenbiSans" panose="02000806000000020004" pitchFamily="50" charset="-79"/>
                <a:cs typeface="AlenbiSans" panose="02000806000000020004" pitchFamily="50" charset="-79"/>
              </a:rPr>
              <a:t>נספחים – דוגמאות לניסוחים</a:t>
            </a:r>
            <a:endParaRPr lang="he-IL" sz="4125" b="1" dirty="0">
              <a:latin typeface="AlenbiSans" panose="02000806000000020004" pitchFamily="50" charset="-79"/>
              <a:cs typeface="AlenbiSans" panose="02000806000000020004" pitchFamily="50" charset="-79"/>
            </a:endParaRPr>
          </a:p>
        </p:txBody>
      </p:sp>
      <p:sp>
        <p:nvSpPr>
          <p:cNvPr id="22" name="מציין מיקום תוכן 2"/>
          <p:cNvSpPr>
            <a:spLocks noGrp="1"/>
          </p:cNvSpPr>
          <p:nvPr>
            <p:ph idx="1"/>
          </p:nvPr>
        </p:nvSpPr>
        <p:spPr>
          <a:xfrm>
            <a:off x="590550" y="1259278"/>
            <a:ext cx="7886700" cy="5471722"/>
          </a:xfrm>
        </p:spPr>
        <p:txBody>
          <a:bodyPr>
            <a:normAutofit fontScale="85000" lnSpcReduction="20000"/>
          </a:bodyPr>
          <a:lstStyle/>
          <a:p>
            <a:pPr marL="0" indent="0" algn="just">
              <a:lnSpc>
                <a:spcPct val="100000"/>
              </a:lnSpc>
              <a:spcAft>
                <a:spcPts val="450"/>
              </a:spcAft>
              <a:buNone/>
            </a:pPr>
            <a:r>
              <a:rPr lang="he-IL" sz="2400" u="sng" dirty="0" smtClean="0">
                <a:latin typeface="AlenbiSans" panose="02000806000000020004" pitchFamily="50" charset="-79"/>
                <a:cs typeface="AlenbiSans" panose="02000806000000020004" pitchFamily="50" charset="-79"/>
              </a:rPr>
              <a:t>דוגמאות לניסוח סעיפי הגדרת תפקיד הנהלה-</a:t>
            </a:r>
            <a:endParaRPr lang="he-IL" sz="2400" u="sng" dirty="0">
              <a:latin typeface="AlenbiSans" panose="02000806000000020004" pitchFamily="50" charset="-79"/>
              <a:cs typeface="AlenbiSans" panose="02000806000000020004" pitchFamily="50" charset="-79"/>
            </a:endParaRPr>
          </a:p>
          <a:p>
            <a:pPr marL="0" indent="0" algn="just">
              <a:lnSpc>
                <a:spcPct val="100000"/>
              </a:lnSpc>
              <a:spcAft>
                <a:spcPts val="450"/>
              </a:spcAft>
              <a:buNone/>
            </a:pPr>
            <a:r>
              <a:rPr lang="he-IL" sz="2400" i="1" dirty="0" smtClean="0">
                <a:latin typeface="AlenbiSans" panose="02000806000000020004" pitchFamily="50" charset="-79"/>
                <a:cs typeface="AlenbiSans" panose="02000806000000020004" pitchFamily="50" charset="-79"/>
              </a:rPr>
              <a:t>1</a:t>
            </a:r>
            <a:r>
              <a:rPr lang="he-IL" sz="2100" i="1" dirty="0" smtClean="0">
                <a:latin typeface="AlenbiSans" panose="02000806000000020004" pitchFamily="50" charset="-79"/>
                <a:cs typeface="AlenbiSans" panose="02000806000000020004" pitchFamily="50" charset="-79"/>
              </a:rPr>
              <a:t>.ההנהלה </a:t>
            </a:r>
            <a:r>
              <a:rPr lang="he-IL" sz="2100" i="1" dirty="0">
                <a:latin typeface="AlenbiSans" panose="02000806000000020004" pitchFamily="50" charset="-79"/>
                <a:cs typeface="AlenbiSans" panose="02000806000000020004" pitchFamily="50" charset="-79"/>
              </a:rPr>
              <a:t>תשמש כגוף המבצע והמנהל של העמותה, מתוקף תפקידה כאמור, תהיה אחראית לניהול כלל הפעילות של העמותה, לרבות פעילות משפטית. </a:t>
            </a:r>
          </a:p>
          <a:p>
            <a:pPr marL="0" indent="0" algn="just">
              <a:lnSpc>
                <a:spcPct val="100000"/>
              </a:lnSpc>
              <a:spcAft>
                <a:spcPts val="450"/>
              </a:spcAft>
              <a:buNone/>
            </a:pPr>
            <a:r>
              <a:rPr lang="he-IL" sz="2100" i="1" dirty="0" smtClean="0">
                <a:latin typeface="AlenbiSans" panose="02000806000000020004" pitchFamily="50" charset="-79"/>
                <a:cs typeface="AlenbiSans" panose="02000806000000020004" pitchFamily="50" charset="-79"/>
              </a:rPr>
              <a:t>2.ההנהלה </a:t>
            </a:r>
            <a:r>
              <a:rPr lang="he-IL" sz="2100" i="1" dirty="0">
                <a:latin typeface="AlenbiSans" panose="02000806000000020004" pitchFamily="50" charset="-79"/>
                <a:cs typeface="AlenbiSans" panose="02000806000000020004" pitchFamily="50" charset="-79"/>
              </a:rPr>
              <a:t>תפעל על פי המדיניות שנקבעת על ידי המועצה והוועד המנהל והאחראית בפניהם על כל הפעולות הנעשות על ידה או בסמכותה. בהתאם ההנהלה מחויבת לקיים החלטות מועצה, כולל החלטות של מועצות קודמות.</a:t>
            </a:r>
          </a:p>
          <a:p>
            <a:pPr marL="0" indent="0" algn="just">
              <a:lnSpc>
                <a:spcPct val="100000"/>
              </a:lnSpc>
              <a:spcAft>
                <a:spcPts val="450"/>
              </a:spcAft>
              <a:buNone/>
            </a:pPr>
            <a:r>
              <a:rPr lang="he-IL" sz="2100" i="1" dirty="0" smtClean="0">
                <a:latin typeface="AlenbiSans" panose="02000806000000020004" pitchFamily="50" charset="-79"/>
                <a:cs typeface="AlenbiSans" panose="02000806000000020004" pitchFamily="50" charset="-79"/>
              </a:rPr>
              <a:t>3.ההנהלה </a:t>
            </a:r>
            <a:r>
              <a:rPr lang="he-IL" sz="2100" i="1" dirty="0">
                <a:latin typeface="AlenbiSans" panose="02000806000000020004" pitchFamily="50" charset="-79"/>
                <a:cs typeface="AlenbiSans" panose="02000806000000020004" pitchFamily="50" charset="-79"/>
              </a:rPr>
              <a:t>אחראית על כל קשרי העמותה עם גורמים שמחוץ לה, על כל מפעלי העמותה ועל כל התפקוד השוטף של העמותה.</a:t>
            </a:r>
          </a:p>
          <a:p>
            <a:pPr marL="0" indent="0" algn="just">
              <a:lnSpc>
                <a:spcPct val="100000"/>
              </a:lnSpc>
              <a:spcAft>
                <a:spcPts val="450"/>
              </a:spcAft>
              <a:buNone/>
            </a:pPr>
            <a:r>
              <a:rPr lang="he-IL" sz="2100" i="1" dirty="0" smtClean="0">
                <a:latin typeface="AlenbiSans" panose="02000806000000020004" pitchFamily="50" charset="-79"/>
                <a:cs typeface="AlenbiSans" panose="02000806000000020004" pitchFamily="50" charset="-79"/>
              </a:rPr>
              <a:t>4.ההנהלה </a:t>
            </a:r>
            <a:r>
              <a:rPr lang="he-IL" sz="2100" i="1" dirty="0">
                <a:latin typeface="AlenbiSans" panose="02000806000000020004" pitchFamily="50" charset="-79"/>
                <a:cs typeface="AlenbiSans" panose="02000806000000020004" pitchFamily="50" charset="-79"/>
              </a:rPr>
              <a:t>אחראית לניהול התקציב של העמותה.</a:t>
            </a:r>
          </a:p>
          <a:p>
            <a:pPr marL="0" indent="0" algn="just">
              <a:lnSpc>
                <a:spcPct val="100000"/>
              </a:lnSpc>
              <a:spcAft>
                <a:spcPts val="450"/>
              </a:spcAft>
              <a:buNone/>
            </a:pPr>
            <a:r>
              <a:rPr lang="he-IL" sz="2100" i="1" dirty="0" smtClean="0">
                <a:latin typeface="AlenbiSans" panose="02000806000000020004" pitchFamily="50" charset="-79"/>
                <a:cs typeface="AlenbiSans" panose="02000806000000020004" pitchFamily="50" charset="-79"/>
              </a:rPr>
              <a:t>5.ההנהלה </a:t>
            </a:r>
            <a:r>
              <a:rPr lang="he-IL" sz="2100" i="1" dirty="0">
                <a:latin typeface="AlenbiSans" panose="02000806000000020004" pitchFamily="50" charset="-79"/>
                <a:cs typeface="AlenbiSans" panose="02000806000000020004" pitchFamily="50" charset="-79"/>
              </a:rPr>
              <a:t>אחראית לניהול כספי העמותה.</a:t>
            </a:r>
          </a:p>
          <a:p>
            <a:pPr marL="0" indent="0" algn="just">
              <a:lnSpc>
                <a:spcPct val="100000"/>
              </a:lnSpc>
              <a:spcAft>
                <a:spcPts val="450"/>
              </a:spcAft>
              <a:buNone/>
            </a:pPr>
            <a:r>
              <a:rPr lang="he-IL" sz="2100" i="1" dirty="0" smtClean="0">
                <a:latin typeface="AlenbiSans" panose="02000806000000020004" pitchFamily="50" charset="-79"/>
                <a:cs typeface="AlenbiSans" panose="02000806000000020004" pitchFamily="50" charset="-79"/>
              </a:rPr>
              <a:t>6.לא </a:t>
            </a:r>
            <a:r>
              <a:rPr lang="he-IL" sz="2100" i="1" dirty="0">
                <a:latin typeface="AlenbiSans" panose="02000806000000020004" pitchFamily="50" charset="-79"/>
                <a:cs typeface="AlenbiSans" panose="02000806000000020004" pitchFamily="50" charset="-79"/>
              </a:rPr>
              <a:t>יכהן אדם כחבר הנהלה יותר מארבע שנים רצופות</a:t>
            </a:r>
            <a:r>
              <a:rPr lang="he-IL" sz="2100" i="1" dirty="0" smtClean="0">
                <a:latin typeface="AlenbiSans" panose="02000806000000020004" pitchFamily="50" charset="-79"/>
                <a:cs typeface="AlenbiSans" panose="02000806000000020004" pitchFamily="50" charset="-79"/>
              </a:rPr>
              <a:t>.</a:t>
            </a:r>
          </a:p>
          <a:p>
            <a:pPr marL="0" indent="0" algn="just">
              <a:lnSpc>
                <a:spcPct val="100000"/>
              </a:lnSpc>
              <a:spcAft>
                <a:spcPts val="450"/>
              </a:spcAft>
              <a:buNone/>
            </a:pPr>
            <a:r>
              <a:rPr lang="he-IL" sz="2100" i="1" dirty="0">
                <a:latin typeface="AlenbiSans" panose="02000806000000020004" pitchFamily="50" charset="-79"/>
                <a:cs typeface="AlenbiSans" panose="02000806000000020004" pitchFamily="50" charset="-79"/>
              </a:rPr>
              <a:t>1 .ההנהלה תכונס לפחות אחת ל-7 ימי לימודים ע"י יו"ר האגודה או לפי דרישת לפחות מחצית מחברי ההנהלה. סדר היום יועבר לחברי ההנהלה, חברי הוועד, לוועדת ביקורת ולמזכירות המועצה לפחות 24 שעות לפני הישיבה</a:t>
            </a:r>
            <a:r>
              <a:rPr lang="he-IL" sz="2100" i="1" dirty="0" smtClean="0">
                <a:latin typeface="AlenbiSans" panose="02000806000000020004" pitchFamily="50" charset="-79"/>
                <a:cs typeface="AlenbiSans" panose="02000806000000020004" pitchFamily="50" charset="-79"/>
              </a:rPr>
              <a:t>.</a:t>
            </a:r>
            <a:endParaRPr lang="he-IL" sz="2100" i="1" dirty="0">
              <a:latin typeface="AlenbiSans" panose="02000806000000020004" pitchFamily="50" charset="-79"/>
              <a:cs typeface="AlenbiSans" panose="02000806000000020004" pitchFamily="50" charset="-79"/>
            </a:endParaRPr>
          </a:p>
          <a:p>
            <a:pPr marL="0" indent="0" algn="just">
              <a:lnSpc>
                <a:spcPct val="100000"/>
              </a:lnSpc>
              <a:spcAft>
                <a:spcPts val="450"/>
              </a:spcAft>
              <a:buNone/>
            </a:pPr>
            <a:r>
              <a:rPr lang="he-IL" sz="2100" i="1" dirty="0">
                <a:latin typeface="AlenbiSans" panose="02000806000000020004" pitchFamily="50" charset="-79"/>
                <a:cs typeface="AlenbiSans" panose="02000806000000020004" pitchFamily="50" charset="-79"/>
              </a:rPr>
              <a:t>2 .חבר הנהלה יקיים שעות קבלה לציבור הסטודנטים לפחות שעתיים בכל שבוע לימודים.</a:t>
            </a:r>
          </a:p>
          <a:p>
            <a:pPr marL="0" indent="0" algn="just">
              <a:lnSpc>
                <a:spcPct val="100000"/>
              </a:lnSpc>
              <a:spcAft>
                <a:spcPts val="450"/>
              </a:spcAft>
              <a:buNone/>
            </a:pPr>
            <a:r>
              <a:rPr lang="he-IL" sz="2100" i="1" dirty="0">
                <a:latin typeface="AlenbiSans" panose="02000806000000020004" pitchFamily="50" charset="-79"/>
                <a:cs typeface="AlenbiSans" panose="02000806000000020004" pitchFamily="50" charset="-79"/>
              </a:rPr>
              <a:t>3 .בכל ישיבת הנהלה ינוהל פרוטוקול. הפרוטוקול יהיה פתוח לעיון כל חבר עמותה.</a:t>
            </a:r>
          </a:p>
          <a:p>
            <a:pPr marL="0" indent="0" algn="just">
              <a:lnSpc>
                <a:spcPct val="100000"/>
              </a:lnSpc>
              <a:spcAft>
                <a:spcPts val="450"/>
              </a:spcAft>
              <a:buNone/>
            </a:pPr>
            <a:endParaRPr lang="he-IL" sz="2100" i="1"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sz="2100" i="1" dirty="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sz="2400" dirty="0" smtClean="0">
              <a:latin typeface="AlenbiSans" panose="02000806000000020004" pitchFamily="50" charset="-79"/>
              <a:cs typeface="AlenbiSans" panose="02000806000000020004" pitchFamily="50" charset="-79"/>
            </a:endParaRPr>
          </a:p>
          <a:p>
            <a:pPr algn="just">
              <a:lnSpc>
                <a:spcPct val="100000"/>
              </a:lnSpc>
              <a:spcAft>
                <a:spcPts val="450"/>
              </a:spcAft>
            </a:pPr>
            <a:endParaRPr lang="he-IL" sz="2400" dirty="0" smtClean="0">
              <a:latin typeface="AlenbiSans" panose="02000806000000020004" pitchFamily="50" charset="-79"/>
              <a:cs typeface="AlenbiSans" panose="02000806000000020004" pitchFamily="50" charset="-79"/>
            </a:endParaRPr>
          </a:p>
          <a:p>
            <a:pPr algn="just">
              <a:lnSpc>
                <a:spcPct val="100000"/>
              </a:lnSpc>
              <a:spcAft>
                <a:spcPts val="450"/>
              </a:spcAft>
            </a:pPr>
            <a:endParaRPr lang="he-IL" sz="2400" dirty="0" smtClean="0">
              <a:latin typeface="AlenbiSans" panose="02000806000000020004" pitchFamily="50" charset="-79"/>
              <a:cs typeface="AlenbiSans" panose="02000806000000020004" pitchFamily="50" charset="-79"/>
            </a:endParaRPr>
          </a:p>
          <a:p>
            <a:pPr algn="just">
              <a:lnSpc>
                <a:spcPct val="100000"/>
              </a:lnSpc>
              <a:spcAft>
                <a:spcPts val="450"/>
              </a:spcAft>
            </a:pPr>
            <a:endParaRPr lang="he-IL" sz="1600" dirty="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a:p>
            <a:pPr algn="just">
              <a:lnSpc>
                <a:spcPct val="100000"/>
              </a:lnSpc>
              <a:spcAft>
                <a:spcPts val="450"/>
              </a:spcAft>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p:txBody>
      </p:sp>
    </p:spTree>
    <p:extLst>
      <p:ext uri="{BB962C8B-B14F-4D97-AF65-F5344CB8AC3E}">
        <p14:creationId xmlns:p14="http://schemas.microsoft.com/office/powerpoint/2010/main" val="26555874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1" name="כותרת 1"/>
          <p:cNvSpPr>
            <a:spLocks noGrp="1"/>
          </p:cNvSpPr>
          <p:nvPr>
            <p:ph type="title"/>
          </p:nvPr>
        </p:nvSpPr>
        <p:spPr>
          <a:xfrm>
            <a:off x="374650" y="366706"/>
            <a:ext cx="7886700" cy="994172"/>
          </a:xfrm>
        </p:spPr>
        <p:txBody>
          <a:bodyPr>
            <a:normAutofit/>
          </a:bodyPr>
          <a:lstStyle/>
          <a:p>
            <a:pPr algn="ctr"/>
            <a:r>
              <a:rPr lang="he-IL" sz="4125" b="1" dirty="0" smtClean="0">
                <a:latin typeface="AlenbiSans" panose="02000806000000020004" pitchFamily="50" charset="-79"/>
                <a:cs typeface="AlenbiSans" panose="02000806000000020004" pitchFamily="50" charset="-79"/>
              </a:rPr>
              <a:t>נספחים – דוגמאות לניסוחים</a:t>
            </a:r>
            <a:endParaRPr lang="he-IL" sz="4125" b="1" dirty="0">
              <a:latin typeface="AlenbiSans" panose="02000806000000020004" pitchFamily="50" charset="-79"/>
              <a:cs typeface="AlenbiSans" panose="02000806000000020004" pitchFamily="50" charset="-79"/>
            </a:endParaRPr>
          </a:p>
        </p:txBody>
      </p:sp>
      <p:sp>
        <p:nvSpPr>
          <p:cNvPr id="22" name="מציין מיקום תוכן 2"/>
          <p:cNvSpPr>
            <a:spLocks noGrp="1"/>
          </p:cNvSpPr>
          <p:nvPr>
            <p:ph idx="1"/>
          </p:nvPr>
        </p:nvSpPr>
        <p:spPr>
          <a:xfrm>
            <a:off x="590550" y="1259278"/>
            <a:ext cx="7886700" cy="5471722"/>
          </a:xfrm>
        </p:spPr>
        <p:txBody>
          <a:bodyPr>
            <a:normAutofit lnSpcReduction="10000"/>
          </a:bodyPr>
          <a:lstStyle/>
          <a:p>
            <a:pPr marL="0" indent="0" algn="just">
              <a:lnSpc>
                <a:spcPct val="100000"/>
              </a:lnSpc>
              <a:spcAft>
                <a:spcPts val="450"/>
              </a:spcAft>
              <a:buNone/>
            </a:pPr>
            <a:r>
              <a:rPr lang="he-IL" sz="2400" u="sng" dirty="0" smtClean="0">
                <a:latin typeface="AlenbiSans" panose="02000806000000020004" pitchFamily="50" charset="-79"/>
                <a:cs typeface="AlenbiSans" panose="02000806000000020004" pitchFamily="50" charset="-79"/>
              </a:rPr>
              <a:t>דוגמאות לניסוח סעיפי הגדרת תפקיד יו"ר האגודה</a:t>
            </a:r>
          </a:p>
          <a:p>
            <a:pPr marL="0" indent="0" algn="just">
              <a:lnSpc>
                <a:spcPct val="100000"/>
              </a:lnSpc>
              <a:spcAft>
                <a:spcPts val="450"/>
              </a:spcAft>
              <a:buNone/>
            </a:pPr>
            <a:endParaRPr lang="he-IL" sz="2400" u="sng" dirty="0">
              <a:latin typeface="AlenbiSans" panose="02000806000000020004" pitchFamily="50" charset="-79"/>
              <a:cs typeface="AlenbiSans" panose="02000806000000020004" pitchFamily="50" charset="-79"/>
            </a:endParaRPr>
          </a:p>
          <a:p>
            <a:pPr marL="0" indent="0" algn="just">
              <a:lnSpc>
                <a:spcPct val="100000"/>
              </a:lnSpc>
              <a:spcAft>
                <a:spcPts val="450"/>
              </a:spcAft>
              <a:buNone/>
            </a:pPr>
            <a:r>
              <a:rPr lang="he-IL" sz="2400" u="sng" dirty="0">
                <a:latin typeface="AlenbiSans" panose="02000806000000020004" pitchFamily="50" charset="-79"/>
                <a:cs typeface="AlenbiSans" panose="02000806000000020004" pitchFamily="50" charset="-79"/>
              </a:rPr>
              <a:t>8.1.יו"ר האגודה ישמש גם כיו"ר ההנהלה, העומד בראש אגודת הסטודנטים, ויהיה אחראי על פעולות חברי ההנהלה ועל אופן ביצוע תפקידי ההנהלה.</a:t>
            </a:r>
          </a:p>
          <a:p>
            <a:pPr marL="0" indent="0" algn="just">
              <a:lnSpc>
                <a:spcPct val="100000"/>
              </a:lnSpc>
              <a:spcAft>
                <a:spcPts val="450"/>
              </a:spcAft>
              <a:buNone/>
            </a:pPr>
            <a:r>
              <a:rPr lang="he-IL" sz="2400" u="sng" dirty="0">
                <a:latin typeface="AlenbiSans" panose="02000806000000020004" pitchFamily="50" charset="-79"/>
                <a:cs typeface="AlenbiSans" panose="02000806000000020004" pitchFamily="50" charset="-79"/>
              </a:rPr>
              <a:t>8.2 .יו"ר האגודה אחראי לניהול ישיבות ההנהלה ולניהול פרוטוקול.</a:t>
            </a:r>
          </a:p>
          <a:p>
            <a:pPr marL="0" indent="0" algn="just">
              <a:lnSpc>
                <a:spcPct val="100000"/>
              </a:lnSpc>
              <a:spcAft>
                <a:spcPts val="450"/>
              </a:spcAft>
              <a:buNone/>
            </a:pPr>
            <a:r>
              <a:rPr lang="he-IL" sz="2400" u="sng" dirty="0">
                <a:latin typeface="AlenbiSans" panose="02000806000000020004" pitchFamily="50" charset="-79"/>
                <a:cs typeface="AlenbiSans" panose="02000806000000020004" pitchFamily="50" charset="-79"/>
              </a:rPr>
              <a:t>8.3 .על פי הוראות חוק העמותות, יו"ר האגודה, </a:t>
            </a:r>
            <a:r>
              <a:rPr lang="he-IL" sz="2400" u="sng" dirty="0" err="1">
                <a:latin typeface="AlenbiSans" panose="02000806000000020004" pitchFamily="50" charset="-79"/>
                <a:cs typeface="AlenbiSans" panose="02000806000000020004" pitchFamily="50" charset="-79"/>
              </a:rPr>
              <a:t>סגנו</a:t>
            </a:r>
            <a:r>
              <a:rPr lang="he-IL" sz="2400" u="sng" dirty="0">
                <a:latin typeface="AlenbiSans" panose="02000806000000020004" pitchFamily="50" charset="-79"/>
                <a:cs typeface="AlenbiSans" panose="02000806000000020004" pitchFamily="50" charset="-79"/>
              </a:rPr>
              <a:t> ושאר חברי ההנהלה, לא יכהנו כחברי ועד.</a:t>
            </a:r>
          </a:p>
          <a:p>
            <a:pPr marL="0" indent="0" algn="just">
              <a:lnSpc>
                <a:spcPct val="100000"/>
              </a:lnSpc>
              <a:spcAft>
                <a:spcPts val="450"/>
              </a:spcAft>
              <a:buNone/>
            </a:pPr>
            <a:r>
              <a:rPr lang="he-IL" sz="2400" u="sng" dirty="0">
                <a:latin typeface="AlenbiSans" panose="02000806000000020004" pitchFamily="50" charset="-79"/>
                <a:cs typeface="AlenbiSans" panose="02000806000000020004" pitchFamily="50" charset="-79"/>
              </a:rPr>
              <a:t>8.1.43 .העברה מתפקיד של יו"ר האגודה, </a:t>
            </a:r>
            <a:r>
              <a:rPr lang="he-IL" sz="2400" u="sng" dirty="0" err="1">
                <a:latin typeface="AlenbiSans" panose="02000806000000020004" pitchFamily="50" charset="-79"/>
                <a:cs typeface="AlenbiSans" panose="02000806000000020004" pitchFamily="50" charset="-79"/>
              </a:rPr>
              <a:t>סגנו</a:t>
            </a:r>
            <a:r>
              <a:rPr lang="he-IL" sz="2400" u="sng" dirty="0">
                <a:latin typeface="AlenbiSans" panose="02000806000000020004" pitchFamily="50" charset="-79"/>
                <a:cs typeface="AlenbiSans" panose="02000806000000020004" pitchFamily="50" charset="-79"/>
              </a:rPr>
              <a:t> ושאר חברי ההנהלה תעשה על ידי המועצה. אין באמור כדי לגרוע מסמכותו של הוועד להעלות על סדר יומה של המועצה או האסיפה הכללית, את נושא העברת יו"ר האגודה, </a:t>
            </a:r>
            <a:r>
              <a:rPr lang="he-IL" sz="2400" u="sng" dirty="0" err="1">
                <a:latin typeface="AlenbiSans" panose="02000806000000020004" pitchFamily="50" charset="-79"/>
                <a:cs typeface="AlenbiSans" panose="02000806000000020004" pitchFamily="50" charset="-79"/>
              </a:rPr>
              <a:t>סגנו</a:t>
            </a:r>
            <a:r>
              <a:rPr lang="he-IL" sz="2400" u="sng" dirty="0">
                <a:latin typeface="AlenbiSans" panose="02000806000000020004" pitchFamily="50" charset="-79"/>
                <a:cs typeface="AlenbiSans" panose="02000806000000020004" pitchFamily="50" charset="-79"/>
              </a:rPr>
              <a:t> ושאר חברי ההנהלה מתפקידם.</a:t>
            </a:r>
          </a:p>
          <a:p>
            <a:pPr marL="0" indent="0" algn="just">
              <a:lnSpc>
                <a:spcPct val="100000"/>
              </a:lnSpc>
              <a:spcAft>
                <a:spcPts val="450"/>
              </a:spcAft>
              <a:buNone/>
            </a:pPr>
            <a:endParaRPr lang="he-IL" sz="2400" u="sng" dirty="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sz="2100" i="1"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sz="2100" i="1" dirty="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sz="2400" dirty="0" smtClean="0">
              <a:latin typeface="AlenbiSans" panose="02000806000000020004" pitchFamily="50" charset="-79"/>
              <a:cs typeface="AlenbiSans" panose="02000806000000020004" pitchFamily="50" charset="-79"/>
            </a:endParaRPr>
          </a:p>
          <a:p>
            <a:pPr algn="just">
              <a:lnSpc>
                <a:spcPct val="100000"/>
              </a:lnSpc>
              <a:spcAft>
                <a:spcPts val="450"/>
              </a:spcAft>
            </a:pPr>
            <a:endParaRPr lang="he-IL" sz="2400" dirty="0" smtClean="0">
              <a:latin typeface="AlenbiSans" panose="02000806000000020004" pitchFamily="50" charset="-79"/>
              <a:cs typeface="AlenbiSans" panose="02000806000000020004" pitchFamily="50" charset="-79"/>
            </a:endParaRPr>
          </a:p>
          <a:p>
            <a:pPr algn="just">
              <a:lnSpc>
                <a:spcPct val="100000"/>
              </a:lnSpc>
              <a:spcAft>
                <a:spcPts val="450"/>
              </a:spcAft>
            </a:pPr>
            <a:endParaRPr lang="he-IL" sz="2400" dirty="0" smtClean="0">
              <a:latin typeface="AlenbiSans" panose="02000806000000020004" pitchFamily="50" charset="-79"/>
              <a:cs typeface="AlenbiSans" panose="02000806000000020004" pitchFamily="50" charset="-79"/>
            </a:endParaRPr>
          </a:p>
          <a:p>
            <a:pPr algn="just">
              <a:lnSpc>
                <a:spcPct val="100000"/>
              </a:lnSpc>
              <a:spcAft>
                <a:spcPts val="450"/>
              </a:spcAft>
            </a:pPr>
            <a:endParaRPr lang="he-IL" sz="1600" dirty="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a:p>
            <a:pPr algn="just">
              <a:lnSpc>
                <a:spcPct val="100000"/>
              </a:lnSpc>
              <a:spcAft>
                <a:spcPts val="450"/>
              </a:spcAft>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p:txBody>
      </p:sp>
    </p:spTree>
    <p:extLst>
      <p:ext uri="{BB962C8B-B14F-4D97-AF65-F5344CB8AC3E}">
        <p14:creationId xmlns:p14="http://schemas.microsoft.com/office/powerpoint/2010/main" val="9904677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1" name="כותרת 1"/>
          <p:cNvSpPr>
            <a:spLocks noGrp="1"/>
          </p:cNvSpPr>
          <p:nvPr>
            <p:ph type="title"/>
          </p:nvPr>
        </p:nvSpPr>
        <p:spPr>
          <a:xfrm>
            <a:off x="539750" y="531806"/>
            <a:ext cx="7886700" cy="994172"/>
          </a:xfrm>
        </p:spPr>
        <p:txBody>
          <a:bodyPr>
            <a:normAutofit/>
          </a:bodyPr>
          <a:lstStyle/>
          <a:p>
            <a:pPr algn="ctr"/>
            <a:r>
              <a:rPr lang="he-IL" sz="4125" b="1" dirty="0" smtClean="0">
                <a:latin typeface="AlenbiSans" panose="02000806000000020004" pitchFamily="50" charset="-79"/>
                <a:cs typeface="AlenbiSans" panose="02000806000000020004" pitchFamily="50" charset="-79"/>
              </a:rPr>
              <a:t>אז למה בכלל צריך תקנון?</a:t>
            </a:r>
            <a:endParaRPr lang="he-IL" sz="4125" b="1" dirty="0">
              <a:latin typeface="AlenbiSans" panose="02000806000000020004" pitchFamily="50" charset="-79"/>
              <a:cs typeface="AlenbiSans" panose="02000806000000020004" pitchFamily="50" charset="-79"/>
            </a:endParaRPr>
          </a:p>
        </p:txBody>
      </p:sp>
      <p:sp>
        <p:nvSpPr>
          <p:cNvPr id="22" name="מציין מיקום תוכן 2"/>
          <p:cNvSpPr>
            <a:spLocks noGrp="1"/>
          </p:cNvSpPr>
          <p:nvPr>
            <p:ph idx="1"/>
          </p:nvPr>
        </p:nvSpPr>
        <p:spPr>
          <a:xfrm>
            <a:off x="628650" y="1906978"/>
            <a:ext cx="7886700" cy="4538992"/>
          </a:xfrm>
        </p:spPr>
        <p:txBody>
          <a:bodyPr>
            <a:normAutofit/>
          </a:bodyPr>
          <a:lstStyle/>
          <a:p>
            <a:pPr algn="just">
              <a:lnSpc>
                <a:spcPct val="100000"/>
              </a:lnSpc>
              <a:spcAft>
                <a:spcPts val="450"/>
              </a:spcAft>
            </a:pPr>
            <a:r>
              <a:rPr lang="he-IL" dirty="0" smtClean="0">
                <a:latin typeface="AlenbiSans" panose="02000806000000020004" pitchFamily="50" charset="-79"/>
                <a:cs typeface="AlenbiSans" panose="02000806000000020004" pitchFamily="50" charset="-79"/>
              </a:rPr>
              <a:t>סעיף 10 לחוק העמותות קובע כי כל עמותה חייבת להגיש לרשם העמותות תקנון בעת הקמתה.</a:t>
            </a:r>
          </a:p>
          <a:p>
            <a:pPr algn="just">
              <a:lnSpc>
                <a:spcPct val="100000"/>
              </a:lnSpc>
              <a:spcAft>
                <a:spcPts val="450"/>
              </a:spcAft>
            </a:pPr>
            <a:r>
              <a:rPr lang="he-IL" dirty="0" smtClean="0">
                <a:latin typeface="AlenbiSans" panose="02000806000000020004" pitchFamily="50" charset="-79"/>
                <a:cs typeface="AlenbiSans" panose="02000806000000020004" pitchFamily="50" charset="-79"/>
              </a:rPr>
              <a:t>תקנון האגודה יכול להיות התקנון המצוי על פי רשם העמותות, או תקנון מותאם שאושר על ידי הרשם.</a:t>
            </a:r>
            <a:endParaRPr lang="he-IL" dirty="0" smtClean="0">
              <a:latin typeface="AlenbiSans" panose="02000806000000020004" pitchFamily="50" charset="-79"/>
              <a:cs typeface="AlenbiSans" panose="02000806000000020004" pitchFamily="50" charset="-79"/>
            </a:endParaRPr>
          </a:p>
          <a:p>
            <a:pPr algn="just">
              <a:lnSpc>
                <a:spcPct val="100000"/>
              </a:lnSpc>
              <a:spcAft>
                <a:spcPts val="450"/>
              </a:spcAft>
            </a:pPr>
            <a:r>
              <a:rPr lang="he-IL" dirty="0" smtClean="0">
                <a:latin typeface="AlenbiSans" panose="02000806000000020004" pitchFamily="50" charset="-79"/>
                <a:cs typeface="AlenbiSans" panose="02000806000000020004" pitchFamily="50" charset="-79"/>
              </a:rPr>
              <a:t>על פי סעיף 9 לחוק, התקנון מהווה חוזה בין העמותה ובין חבריה – בין הסטודנטים לאגודה, ובהתאם עליו לכלול התייחסות למספר נושאים</a:t>
            </a: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p:txBody>
      </p:sp>
    </p:spTree>
    <p:extLst>
      <p:ext uri="{BB962C8B-B14F-4D97-AF65-F5344CB8AC3E}">
        <p14:creationId xmlns:p14="http://schemas.microsoft.com/office/powerpoint/2010/main" val="21171236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1" name="כותרת 1"/>
          <p:cNvSpPr>
            <a:spLocks noGrp="1"/>
          </p:cNvSpPr>
          <p:nvPr>
            <p:ph type="title"/>
          </p:nvPr>
        </p:nvSpPr>
        <p:spPr>
          <a:xfrm>
            <a:off x="349250" y="912806"/>
            <a:ext cx="7886700" cy="994172"/>
          </a:xfrm>
        </p:spPr>
        <p:txBody>
          <a:bodyPr>
            <a:normAutofit fontScale="90000"/>
          </a:bodyPr>
          <a:lstStyle/>
          <a:p>
            <a:pPr algn="ctr"/>
            <a:r>
              <a:rPr lang="he-IL" sz="4125" b="1" dirty="0" smtClean="0">
                <a:latin typeface="AlenbiSans" panose="02000806000000020004" pitchFamily="50" charset="-79"/>
                <a:cs typeface="AlenbiSans" panose="02000806000000020004" pitchFamily="50" charset="-79"/>
              </a:rPr>
              <a:t>מהם הסעיפים הנדרשים להיכלל בתקנון אגודה?</a:t>
            </a:r>
            <a:endParaRPr lang="he-IL" sz="4125" b="1" dirty="0">
              <a:latin typeface="AlenbiSans" panose="02000806000000020004" pitchFamily="50" charset="-79"/>
              <a:cs typeface="AlenbiSans" panose="02000806000000020004" pitchFamily="50" charset="-79"/>
            </a:endParaRPr>
          </a:p>
        </p:txBody>
      </p:sp>
      <p:sp>
        <p:nvSpPr>
          <p:cNvPr id="22" name="מציין מיקום תוכן 2"/>
          <p:cNvSpPr>
            <a:spLocks noGrp="1"/>
          </p:cNvSpPr>
          <p:nvPr>
            <p:ph idx="1"/>
          </p:nvPr>
        </p:nvSpPr>
        <p:spPr>
          <a:xfrm>
            <a:off x="628650" y="1906978"/>
            <a:ext cx="7886700" cy="4538992"/>
          </a:xfrm>
        </p:spPr>
        <p:txBody>
          <a:bodyPr>
            <a:normAutofit/>
          </a:bodyPr>
          <a:lstStyle/>
          <a:p>
            <a:pPr algn="just">
              <a:lnSpc>
                <a:spcPct val="100000"/>
              </a:lnSpc>
              <a:spcAft>
                <a:spcPts val="450"/>
              </a:spcAft>
            </a:pPr>
            <a:r>
              <a:rPr lang="he-IL" dirty="0" smtClean="0">
                <a:latin typeface="AlenbiSans" panose="02000806000000020004" pitchFamily="50" charset="-79"/>
                <a:cs typeface="AlenbiSans" panose="02000806000000020004" pitchFamily="50" charset="-79"/>
              </a:rPr>
              <a:t>מטרות העמותה</a:t>
            </a:r>
          </a:p>
          <a:p>
            <a:pPr algn="just">
              <a:lnSpc>
                <a:spcPct val="100000"/>
              </a:lnSpc>
              <a:spcAft>
                <a:spcPts val="450"/>
              </a:spcAft>
            </a:pPr>
            <a:r>
              <a:rPr lang="he-IL" dirty="0" smtClean="0">
                <a:latin typeface="AlenbiSans" panose="02000806000000020004" pitchFamily="50" charset="-79"/>
                <a:cs typeface="AlenbiSans" panose="02000806000000020004" pitchFamily="50" charset="-79"/>
              </a:rPr>
              <a:t>קבלת חברים לעמותה/פקיעת חברות</a:t>
            </a:r>
          </a:p>
          <a:p>
            <a:pPr algn="just">
              <a:lnSpc>
                <a:spcPct val="100000"/>
              </a:lnSpc>
              <a:spcAft>
                <a:spcPts val="450"/>
              </a:spcAft>
            </a:pPr>
            <a:r>
              <a:rPr lang="he-IL" dirty="0" smtClean="0">
                <a:latin typeface="AlenbiSans" panose="02000806000000020004" pitchFamily="50" charset="-79"/>
                <a:cs typeface="AlenbiSans" panose="02000806000000020004" pitchFamily="50" charset="-79"/>
              </a:rPr>
              <a:t>מוסדות העמותה – הרכב, אופן בחירה, תחומי אחריות (וועד מנהל, אסיפה כללית, ביקורת)</a:t>
            </a:r>
          </a:p>
          <a:p>
            <a:pPr algn="just">
              <a:lnSpc>
                <a:spcPct val="100000"/>
              </a:lnSpc>
              <a:spcAft>
                <a:spcPts val="450"/>
              </a:spcAft>
            </a:pPr>
            <a:r>
              <a:rPr lang="he-IL" dirty="0" smtClean="0">
                <a:latin typeface="AlenbiSans" panose="02000806000000020004" pitchFamily="50" charset="-79"/>
                <a:cs typeface="AlenbiSans" panose="02000806000000020004" pitchFamily="50" charset="-79"/>
              </a:rPr>
              <a:t>הנהלת האגודה – אופן בחירה והגדרת תפקיד</a:t>
            </a:r>
          </a:p>
          <a:p>
            <a:pPr algn="just">
              <a:lnSpc>
                <a:spcPct val="100000"/>
              </a:lnSpc>
              <a:spcAft>
                <a:spcPts val="450"/>
              </a:spcAft>
            </a:pPr>
            <a:r>
              <a:rPr lang="he-IL" dirty="0" smtClean="0">
                <a:latin typeface="AlenbiSans" panose="02000806000000020004" pitchFamily="50" charset="-79"/>
                <a:cs typeface="AlenbiSans" panose="02000806000000020004" pitchFamily="50" charset="-79"/>
              </a:rPr>
              <a:t>יו"ר האגודה –אופן בחירה והגדרת תפקיד</a:t>
            </a:r>
          </a:p>
          <a:p>
            <a:pPr algn="just">
              <a:lnSpc>
                <a:spcPct val="100000"/>
              </a:lnSpc>
              <a:spcAft>
                <a:spcPts val="450"/>
              </a:spcAft>
            </a:pPr>
            <a:r>
              <a:rPr lang="he-IL" dirty="0" smtClean="0">
                <a:latin typeface="AlenbiSans" panose="02000806000000020004" pitchFamily="50" charset="-79"/>
                <a:cs typeface="AlenbiSans" panose="02000806000000020004" pitchFamily="50" charset="-79"/>
              </a:rPr>
              <a:t>ועדת בחירות – אופן בחירה והגדרת תפקיד</a:t>
            </a:r>
          </a:p>
          <a:p>
            <a:pPr algn="just">
              <a:lnSpc>
                <a:spcPct val="100000"/>
              </a:lnSpc>
              <a:spcAft>
                <a:spcPts val="450"/>
              </a:spcAft>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p:txBody>
      </p:sp>
    </p:spTree>
    <p:extLst>
      <p:ext uri="{BB962C8B-B14F-4D97-AF65-F5344CB8AC3E}">
        <p14:creationId xmlns:p14="http://schemas.microsoft.com/office/powerpoint/2010/main" val="15368939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1" name="כותרת 1"/>
          <p:cNvSpPr>
            <a:spLocks noGrp="1"/>
          </p:cNvSpPr>
          <p:nvPr>
            <p:ph type="title"/>
          </p:nvPr>
        </p:nvSpPr>
        <p:spPr>
          <a:xfrm>
            <a:off x="336550" y="595306"/>
            <a:ext cx="7886700" cy="994172"/>
          </a:xfrm>
        </p:spPr>
        <p:txBody>
          <a:bodyPr>
            <a:normAutofit/>
          </a:bodyPr>
          <a:lstStyle/>
          <a:p>
            <a:pPr algn="ctr"/>
            <a:r>
              <a:rPr lang="he-IL" sz="4125" b="1" dirty="0" smtClean="0">
                <a:latin typeface="AlenbiSans" panose="02000806000000020004" pitchFamily="50" charset="-79"/>
                <a:cs typeface="AlenbiSans" panose="02000806000000020004" pitchFamily="50" charset="-79"/>
              </a:rPr>
              <a:t>פערים מרכזיים ולקונות בתקנון</a:t>
            </a:r>
            <a:endParaRPr lang="he-IL" sz="4125" b="1" dirty="0">
              <a:latin typeface="AlenbiSans" panose="02000806000000020004" pitchFamily="50" charset="-79"/>
              <a:cs typeface="AlenbiSans" panose="02000806000000020004" pitchFamily="50" charset="-79"/>
            </a:endParaRPr>
          </a:p>
        </p:txBody>
      </p:sp>
      <p:sp>
        <p:nvSpPr>
          <p:cNvPr id="22" name="מציין מיקום תוכן 2"/>
          <p:cNvSpPr>
            <a:spLocks noGrp="1"/>
          </p:cNvSpPr>
          <p:nvPr>
            <p:ph idx="1"/>
          </p:nvPr>
        </p:nvSpPr>
        <p:spPr>
          <a:xfrm>
            <a:off x="577850" y="1881578"/>
            <a:ext cx="7886700" cy="4538992"/>
          </a:xfrm>
        </p:spPr>
        <p:txBody>
          <a:bodyPr>
            <a:normAutofit/>
          </a:bodyPr>
          <a:lstStyle/>
          <a:p>
            <a:pPr marL="0" indent="0" algn="just">
              <a:lnSpc>
                <a:spcPct val="100000"/>
              </a:lnSpc>
              <a:spcAft>
                <a:spcPts val="450"/>
              </a:spcAft>
              <a:buNone/>
            </a:pPr>
            <a:r>
              <a:rPr lang="he-IL" sz="2400" dirty="0" smtClean="0">
                <a:latin typeface="AlenbiSans" panose="02000806000000020004" pitchFamily="50" charset="-79"/>
                <a:cs typeface="AlenbiSans" panose="02000806000000020004" pitchFamily="50" charset="-79"/>
              </a:rPr>
              <a:t>נובעים לרוב מהסיבות הבאות-</a:t>
            </a:r>
          </a:p>
          <a:p>
            <a:pPr algn="just">
              <a:lnSpc>
                <a:spcPct val="100000"/>
              </a:lnSpc>
              <a:spcAft>
                <a:spcPts val="450"/>
              </a:spcAft>
            </a:pPr>
            <a:r>
              <a:rPr lang="he-IL" sz="2400" dirty="0" smtClean="0">
                <a:latin typeface="AlenbiSans" panose="02000806000000020004" pitchFamily="50" charset="-79"/>
                <a:cs typeface="AlenbiSans" panose="02000806000000020004" pitchFamily="50" charset="-79"/>
              </a:rPr>
              <a:t>פער בין חוק העמותות לתקנון</a:t>
            </a:r>
          </a:p>
          <a:p>
            <a:pPr algn="just">
              <a:lnSpc>
                <a:spcPct val="100000"/>
              </a:lnSpc>
              <a:spcAft>
                <a:spcPts val="450"/>
              </a:spcAft>
            </a:pPr>
            <a:r>
              <a:rPr lang="he-IL" sz="2400" dirty="0" smtClean="0">
                <a:latin typeface="AlenbiSans" panose="02000806000000020004" pitchFamily="50" charset="-79"/>
                <a:cs typeface="AlenbiSans" panose="02000806000000020004" pitchFamily="50" charset="-79"/>
              </a:rPr>
              <a:t>סתירה בין התקנון לבין מתווה משרד המשפטים לאגודות סטודנטים</a:t>
            </a:r>
          </a:p>
          <a:p>
            <a:pPr algn="just">
              <a:lnSpc>
                <a:spcPct val="100000"/>
              </a:lnSpc>
              <a:spcAft>
                <a:spcPts val="450"/>
              </a:spcAft>
            </a:pPr>
            <a:r>
              <a:rPr lang="he-IL" sz="2400" dirty="0" smtClean="0">
                <a:latin typeface="AlenbiSans" panose="02000806000000020004" pitchFamily="50" charset="-79"/>
                <a:cs typeface="AlenbiSans" panose="02000806000000020004" pitchFamily="50" charset="-79"/>
              </a:rPr>
              <a:t>פער פנימי כתוצאה מחוסר מידע (לא מוגדר מועד אחרון להגשת מועמדות)</a:t>
            </a:r>
            <a:endParaRPr lang="he-IL" sz="1600" dirty="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a:p>
            <a:pPr algn="just">
              <a:lnSpc>
                <a:spcPct val="100000"/>
              </a:lnSpc>
              <a:spcAft>
                <a:spcPts val="450"/>
              </a:spcAft>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p:txBody>
      </p:sp>
    </p:spTree>
    <p:extLst>
      <p:ext uri="{BB962C8B-B14F-4D97-AF65-F5344CB8AC3E}">
        <p14:creationId xmlns:p14="http://schemas.microsoft.com/office/powerpoint/2010/main" val="3446385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1" name="כותרת 1"/>
          <p:cNvSpPr>
            <a:spLocks noGrp="1"/>
          </p:cNvSpPr>
          <p:nvPr>
            <p:ph type="title"/>
          </p:nvPr>
        </p:nvSpPr>
        <p:spPr>
          <a:xfrm>
            <a:off x="336550" y="595306"/>
            <a:ext cx="7886700" cy="994172"/>
          </a:xfrm>
        </p:spPr>
        <p:txBody>
          <a:bodyPr>
            <a:normAutofit/>
          </a:bodyPr>
          <a:lstStyle/>
          <a:p>
            <a:pPr algn="ctr"/>
            <a:r>
              <a:rPr lang="he-IL" sz="4125" b="1" dirty="0" smtClean="0">
                <a:latin typeface="AlenbiSans" panose="02000806000000020004" pitchFamily="50" charset="-79"/>
                <a:cs typeface="AlenbiSans" panose="02000806000000020004" pitchFamily="50" charset="-79"/>
              </a:rPr>
              <a:t>פערים מרכזיים ולקונות בתקנון</a:t>
            </a:r>
            <a:endParaRPr lang="he-IL" sz="4125" b="1" dirty="0">
              <a:latin typeface="AlenbiSans" panose="02000806000000020004" pitchFamily="50" charset="-79"/>
              <a:cs typeface="AlenbiSans" panose="02000806000000020004" pitchFamily="50" charset="-79"/>
            </a:endParaRPr>
          </a:p>
        </p:txBody>
      </p:sp>
      <p:sp>
        <p:nvSpPr>
          <p:cNvPr id="22" name="מציין מיקום תוכן 2"/>
          <p:cNvSpPr>
            <a:spLocks noGrp="1"/>
          </p:cNvSpPr>
          <p:nvPr>
            <p:ph idx="1"/>
          </p:nvPr>
        </p:nvSpPr>
        <p:spPr>
          <a:xfrm>
            <a:off x="577850" y="1881578"/>
            <a:ext cx="7886700" cy="4538992"/>
          </a:xfrm>
        </p:spPr>
        <p:txBody>
          <a:bodyPr>
            <a:normAutofit/>
          </a:bodyPr>
          <a:lstStyle/>
          <a:p>
            <a:pPr marL="0" indent="0" algn="just">
              <a:lnSpc>
                <a:spcPct val="100000"/>
              </a:lnSpc>
              <a:spcAft>
                <a:spcPts val="450"/>
              </a:spcAft>
              <a:buNone/>
            </a:pPr>
            <a:r>
              <a:rPr lang="he-IL" sz="2400" dirty="0" smtClean="0">
                <a:latin typeface="AlenbiSans" panose="02000806000000020004" pitchFamily="50" charset="-79"/>
                <a:cs typeface="AlenbiSans" panose="02000806000000020004" pitchFamily="50" charset="-79"/>
              </a:rPr>
              <a:t>דוגמאות מרכזיות-</a:t>
            </a:r>
          </a:p>
          <a:p>
            <a:pPr algn="just">
              <a:lnSpc>
                <a:spcPct val="100000"/>
              </a:lnSpc>
              <a:spcAft>
                <a:spcPts val="450"/>
              </a:spcAft>
            </a:pPr>
            <a:r>
              <a:rPr lang="he-IL" sz="2400" dirty="0" smtClean="0">
                <a:latin typeface="AlenbiSans" panose="02000806000000020004" pitchFamily="50" charset="-79"/>
                <a:cs typeface="AlenbiSans" panose="02000806000000020004" pitchFamily="50" charset="-79"/>
              </a:rPr>
              <a:t>החלפה בין המונח יו"ר אגודה לבין יו"ר הוועד</a:t>
            </a:r>
          </a:p>
          <a:p>
            <a:pPr algn="just">
              <a:lnSpc>
                <a:spcPct val="100000"/>
              </a:lnSpc>
              <a:spcAft>
                <a:spcPts val="450"/>
              </a:spcAft>
            </a:pPr>
            <a:r>
              <a:rPr lang="he-IL" sz="2400" dirty="0" smtClean="0">
                <a:latin typeface="AlenbiSans" panose="02000806000000020004" pitchFamily="50" charset="-79"/>
                <a:cs typeface="AlenbiSans" panose="02000806000000020004" pitchFamily="50" charset="-79"/>
              </a:rPr>
              <a:t>תפקיד חברי הוועד מוגדר כתפקיד חברי ההנהלה (</a:t>
            </a:r>
            <a:r>
              <a:rPr lang="he-IL" sz="2400" dirty="0" err="1" smtClean="0">
                <a:latin typeface="AlenbiSans" panose="02000806000000020004" pitchFamily="50" charset="-79"/>
                <a:cs typeface="AlenbiSans" panose="02000806000000020004" pitchFamily="50" charset="-79"/>
              </a:rPr>
              <a:t>רמ"דים</a:t>
            </a:r>
            <a:r>
              <a:rPr lang="he-IL" sz="2400" dirty="0" smtClean="0">
                <a:latin typeface="AlenbiSans" panose="02000806000000020004" pitchFamily="50" charset="-79"/>
                <a:cs typeface="AlenbiSans" panose="02000806000000020004" pitchFamily="50" charset="-79"/>
              </a:rPr>
              <a:t>)</a:t>
            </a:r>
          </a:p>
          <a:p>
            <a:pPr algn="just">
              <a:lnSpc>
                <a:spcPct val="100000"/>
              </a:lnSpc>
              <a:spcAft>
                <a:spcPts val="450"/>
              </a:spcAft>
            </a:pPr>
            <a:r>
              <a:rPr lang="he-IL" sz="2400" dirty="0" smtClean="0">
                <a:latin typeface="AlenbiSans" panose="02000806000000020004" pitchFamily="50" charset="-79"/>
                <a:cs typeface="AlenbiSans" panose="02000806000000020004" pitchFamily="50" charset="-79"/>
              </a:rPr>
              <a:t>חוסר במענה על סיטואציות קיצון - ערעורים על בחירות, מועמדים, ספר בוחרים, נציג אחד כוועדת בחירות</a:t>
            </a:r>
          </a:p>
          <a:p>
            <a:pPr algn="just">
              <a:lnSpc>
                <a:spcPct val="100000"/>
              </a:lnSpc>
              <a:spcAft>
                <a:spcPts val="450"/>
              </a:spcAft>
            </a:pPr>
            <a:r>
              <a:rPr lang="he-IL" sz="2400" dirty="0" smtClean="0">
                <a:latin typeface="AlenbiSans" panose="02000806000000020004" pitchFamily="50" charset="-79"/>
                <a:cs typeface="AlenbiSans" panose="02000806000000020004" pitchFamily="50" charset="-79"/>
              </a:rPr>
              <a:t>הגדרות שאינן חוקיות – הנהלת המוסד כחלק מוועדת ביקורת</a:t>
            </a:r>
          </a:p>
          <a:p>
            <a:pPr algn="just">
              <a:lnSpc>
                <a:spcPct val="100000"/>
              </a:lnSpc>
              <a:spcAft>
                <a:spcPts val="450"/>
              </a:spcAft>
            </a:pPr>
            <a:endParaRPr lang="he-IL" sz="2400"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sz="2400" dirty="0" smtClean="0">
              <a:latin typeface="AlenbiSans" panose="02000806000000020004" pitchFamily="50" charset="-79"/>
              <a:cs typeface="AlenbiSans" panose="02000806000000020004" pitchFamily="50" charset="-79"/>
            </a:endParaRPr>
          </a:p>
          <a:p>
            <a:pPr algn="just">
              <a:lnSpc>
                <a:spcPct val="100000"/>
              </a:lnSpc>
              <a:spcAft>
                <a:spcPts val="450"/>
              </a:spcAft>
            </a:pPr>
            <a:endParaRPr lang="he-IL" sz="2400" dirty="0" smtClean="0">
              <a:latin typeface="AlenbiSans" panose="02000806000000020004" pitchFamily="50" charset="-79"/>
              <a:cs typeface="AlenbiSans" panose="02000806000000020004" pitchFamily="50" charset="-79"/>
            </a:endParaRPr>
          </a:p>
          <a:p>
            <a:pPr algn="just">
              <a:lnSpc>
                <a:spcPct val="100000"/>
              </a:lnSpc>
              <a:spcAft>
                <a:spcPts val="450"/>
              </a:spcAft>
            </a:pPr>
            <a:endParaRPr lang="he-IL" sz="2400" dirty="0" smtClean="0">
              <a:latin typeface="AlenbiSans" panose="02000806000000020004" pitchFamily="50" charset="-79"/>
              <a:cs typeface="AlenbiSans" panose="02000806000000020004" pitchFamily="50" charset="-79"/>
            </a:endParaRPr>
          </a:p>
          <a:p>
            <a:pPr algn="just">
              <a:lnSpc>
                <a:spcPct val="100000"/>
              </a:lnSpc>
              <a:spcAft>
                <a:spcPts val="450"/>
              </a:spcAft>
            </a:pPr>
            <a:endParaRPr lang="he-IL" sz="1600" dirty="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a:p>
            <a:pPr algn="just">
              <a:lnSpc>
                <a:spcPct val="100000"/>
              </a:lnSpc>
              <a:spcAft>
                <a:spcPts val="450"/>
              </a:spcAft>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p:txBody>
      </p:sp>
    </p:spTree>
    <p:extLst>
      <p:ext uri="{BB962C8B-B14F-4D97-AF65-F5344CB8AC3E}">
        <p14:creationId xmlns:p14="http://schemas.microsoft.com/office/powerpoint/2010/main" val="32282646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1" name="כותרת 1"/>
          <p:cNvSpPr>
            <a:spLocks noGrp="1"/>
          </p:cNvSpPr>
          <p:nvPr>
            <p:ph type="title"/>
          </p:nvPr>
        </p:nvSpPr>
        <p:spPr>
          <a:xfrm>
            <a:off x="336550" y="595306"/>
            <a:ext cx="7886700" cy="994172"/>
          </a:xfrm>
        </p:spPr>
        <p:txBody>
          <a:bodyPr>
            <a:normAutofit/>
          </a:bodyPr>
          <a:lstStyle/>
          <a:p>
            <a:pPr algn="ctr"/>
            <a:r>
              <a:rPr lang="he-IL" sz="4125" b="1" dirty="0" smtClean="0">
                <a:latin typeface="AlenbiSans" panose="02000806000000020004" pitchFamily="50" charset="-79"/>
                <a:cs typeface="AlenbiSans" panose="02000806000000020004" pitchFamily="50" charset="-79"/>
              </a:rPr>
              <a:t>מתווה משרד המשפטים</a:t>
            </a:r>
            <a:endParaRPr lang="he-IL" sz="4125" b="1" dirty="0">
              <a:latin typeface="AlenbiSans" panose="02000806000000020004" pitchFamily="50" charset="-79"/>
              <a:cs typeface="AlenbiSans" panose="02000806000000020004" pitchFamily="50" charset="-79"/>
            </a:endParaRPr>
          </a:p>
        </p:txBody>
      </p:sp>
      <p:sp>
        <p:nvSpPr>
          <p:cNvPr id="22" name="מציין מיקום תוכן 2"/>
          <p:cNvSpPr>
            <a:spLocks noGrp="1"/>
          </p:cNvSpPr>
          <p:nvPr>
            <p:ph idx="1"/>
          </p:nvPr>
        </p:nvSpPr>
        <p:spPr>
          <a:xfrm>
            <a:off x="577850" y="1881578"/>
            <a:ext cx="7886700" cy="4538992"/>
          </a:xfrm>
        </p:spPr>
        <p:txBody>
          <a:bodyPr>
            <a:normAutofit/>
          </a:bodyPr>
          <a:lstStyle/>
          <a:p>
            <a:pPr algn="just">
              <a:lnSpc>
                <a:spcPct val="100000"/>
              </a:lnSpc>
              <a:spcAft>
                <a:spcPts val="450"/>
              </a:spcAft>
            </a:pPr>
            <a:r>
              <a:rPr lang="he-IL" sz="2400" dirty="0">
                <a:latin typeface="AlenbiSans" panose="02000806000000020004" pitchFamily="50" charset="-79"/>
                <a:cs typeface="AlenbiSans" panose="02000806000000020004" pitchFamily="50" charset="-79"/>
              </a:rPr>
              <a:t>לאחר מאבק ארוך שנים של ההתאחדות והאגודות, הכיר משרד המשפטים במבנה הייחודי של אגודות סטודנטים כעמותות ייחודיות מסוגה.</a:t>
            </a:r>
          </a:p>
          <a:p>
            <a:pPr algn="just">
              <a:lnSpc>
                <a:spcPct val="100000"/>
              </a:lnSpc>
              <a:spcAft>
                <a:spcPts val="450"/>
              </a:spcAft>
            </a:pPr>
            <a:r>
              <a:rPr lang="he-IL" sz="2400" dirty="0">
                <a:latin typeface="AlenbiSans" panose="02000806000000020004" pitchFamily="50" charset="-79"/>
                <a:cs typeface="AlenbiSans" panose="02000806000000020004" pitchFamily="50" charset="-79"/>
              </a:rPr>
              <a:t>מצד אחד המתווה מאפשר לשמור על המבנה המוסדי הקיים באגודות, ומצד שני לאפשר קבלת אישור ניהול תקין.</a:t>
            </a:r>
          </a:p>
          <a:p>
            <a:pPr algn="just">
              <a:lnSpc>
                <a:spcPct val="100000"/>
              </a:lnSpc>
              <a:spcAft>
                <a:spcPts val="450"/>
              </a:spcAft>
            </a:pPr>
            <a:r>
              <a:rPr lang="he-IL" sz="2400" dirty="0">
                <a:latin typeface="AlenbiSans" panose="02000806000000020004" pitchFamily="50" charset="-79"/>
                <a:cs typeface="AlenbiSans" panose="02000806000000020004" pitchFamily="50" charset="-79"/>
              </a:rPr>
              <a:t>המתווה מתייחס בעיקר לאופן הבחירה של יו”ר האגודה ושל </a:t>
            </a:r>
            <a:r>
              <a:rPr lang="he-IL" sz="2400" dirty="0" err="1">
                <a:latin typeface="AlenbiSans" panose="02000806000000020004" pitchFamily="50" charset="-79"/>
                <a:cs typeface="AlenbiSans" panose="02000806000000020004" pitchFamily="50" charset="-79"/>
              </a:rPr>
              <a:t>סגניו</a:t>
            </a:r>
            <a:r>
              <a:rPr lang="he-IL" sz="2400" dirty="0">
                <a:latin typeface="AlenbiSans" panose="02000806000000020004" pitchFamily="50" charset="-79"/>
                <a:cs typeface="AlenbiSans" panose="02000806000000020004" pitchFamily="50" charset="-79"/>
              </a:rPr>
              <a:t> ולקבלת שכר על-ידי יו”ר האגודה </a:t>
            </a:r>
            <a:r>
              <a:rPr lang="he-IL" sz="2400" dirty="0" err="1">
                <a:latin typeface="AlenbiSans" panose="02000806000000020004" pitchFamily="50" charset="-79"/>
                <a:cs typeface="AlenbiSans" panose="02000806000000020004" pitchFamily="50" charset="-79"/>
              </a:rPr>
              <a:t>וסגניו</a:t>
            </a:r>
            <a:r>
              <a:rPr lang="he-IL" sz="2400" dirty="0">
                <a:latin typeface="AlenbiSans" panose="02000806000000020004" pitchFamily="50" charset="-79"/>
                <a:cs typeface="AlenbiSans" panose="02000806000000020004" pitchFamily="50" charset="-79"/>
              </a:rPr>
              <a:t>, זאת מבלי שיופרו הוראות ותקנות חוק העמותות הנוגעות לנושאים אלו. בכך נוצר גוף ההנהלה באגודה המונה את יו"ר האגודה </a:t>
            </a:r>
            <a:r>
              <a:rPr lang="he-IL" sz="2400" dirty="0" err="1">
                <a:latin typeface="AlenbiSans" panose="02000806000000020004" pitchFamily="50" charset="-79"/>
                <a:cs typeface="AlenbiSans" panose="02000806000000020004" pitchFamily="50" charset="-79"/>
              </a:rPr>
              <a:t>וסגנו</a:t>
            </a:r>
            <a:r>
              <a:rPr lang="he-IL" sz="2400" dirty="0">
                <a:latin typeface="AlenbiSans" panose="02000806000000020004" pitchFamily="50" charset="-79"/>
                <a:cs typeface="AlenbiSans" panose="02000806000000020004" pitchFamily="50" charset="-79"/>
              </a:rPr>
              <a:t> (זאת לעומת מנכ"ל במרבית העמותות).</a:t>
            </a:r>
          </a:p>
          <a:p>
            <a:pPr algn="just">
              <a:lnSpc>
                <a:spcPct val="100000"/>
              </a:lnSpc>
              <a:spcAft>
                <a:spcPts val="450"/>
              </a:spcAft>
            </a:pPr>
            <a:endParaRPr lang="he-IL" sz="2400"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sz="2400" dirty="0" smtClean="0">
              <a:latin typeface="AlenbiSans" panose="02000806000000020004" pitchFamily="50" charset="-79"/>
              <a:cs typeface="AlenbiSans" panose="02000806000000020004" pitchFamily="50" charset="-79"/>
            </a:endParaRPr>
          </a:p>
          <a:p>
            <a:pPr algn="just">
              <a:lnSpc>
                <a:spcPct val="100000"/>
              </a:lnSpc>
              <a:spcAft>
                <a:spcPts val="450"/>
              </a:spcAft>
            </a:pPr>
            <a:endParaRPr lang="he-IL" sz="2400" dirty="0" smtClean="0">
              <a:latin typeface="AlenbiSans" panose="02000806000000020004" pitchFamily="50" charset="-79"/>
              <a:cs typeface="AlenbiSans" panose="02000806000000020004" pitchFamily="50" charset="-79"/>
            </a:endParaRPr>
          </a:p>
          <a:p>
            <a:pPr algn="just">
              <a:lnSpc>
                <a:spcPct val="100000"/>
              </a:lnSpc>
              <a:spcAft>
                <a:spcPts val="450"/>
              </a:spcAft>
            </a:pPr>
            <a:endParaRPr lang="he-IL" sz="2400" dirty="0" smtClean="0">
              <a:latin typeface="AlenbiSans" panose="02000806000000020004" pitchFamily="50" charset="-79"/>
              <a:cs typeface="AlenbiSans" panose="02000806000000020004" pitchFamily="50" charset="-79"/>
            </a:endParaRPr>
          </a:p>
          <a:p>
            <a:pPr algn="just">
              <a:lnSpc>
                <a:spcPct val="100000"/>
              </a:lnSpc>
              <a:spcAft>
                <a:spcPts val="450"/>
              </a:spcAft>
            </a:pPr>
            <a:endParaRPr lang="he-IL" sz="1600" dirty="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a:p>
            <a:pPr algn="just">
              <a:lnSpc>
                <a:spcPct val="100000"/>
              </a:lnSpc>
              <a:spcAft>
                <a:spcPts val="450"/>
              </a:spcAft>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p:txBody>
      </p:sp>
    </p:spTree>
    <p:extLst>
      <p:ext uri="{BB962C8B-B14F-4D97-AF65-F5344CB8AC3E}">
        <p14:creationId xmlns:p14="http://schemas.microsoft.com/office/powerpoint/2010/main" val="4941463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1" name="כותרת 1"/>
          <p:cNvSpPr>
            <a:spLocks noGrp="1"/>
          </p:cNvSpPr>
          <p:nvPr>
            <p:ph type="title"/>
          </p:nvPr>
        </p:nvSpPr>
        <p:spPr>
          <a:xfrm>
            <a:off x="336550" y="595306"/>
            <a:ext cx="7886700" cy="994172"/>
          </a:xfrm>
        </p:spPr>
        <p:txBody>
          <a:bodyPr>
            <a:normAutofit/>
          </a:bodyPr>
          <a:lstStyle/>
          <a:p>
            <a:pPr algn="ctr"/>
            <a:r>
              <a:rPr lang="he-IL" sz="4125" b="1" dirty="0" smtClean="0">
                <a:latin typeface="AlenbiSans" panose="02000806000000020004" pitchFamily="50" charset="-79"/>
                <a:cs typeface="AlenbiSans" panose="02000806000000020004" pitchFamily="50" charset="-79"/>
              </a:rPr>
              <a:t>מתווה משרד המשפטים</a:t>
            </a:r>
            <a:endParaRPr lang="he-IL" sz="4125" b="1" dirty="0">
              <a:latin typeface="AlenbiSans" panose="02000806000000020004" pitchFamily="50" charset="-79"/>
              <a:cs typeface="AlenbiSans" panose="02000806000000020004" pitchFamily="50" charset="-79"/>
            </a:endParaRPr>
          </a:p>
        </p:txBody>
      </p:sp>
      <p:sp>
        <p:nvSpPr>
          <p:cNvPr id="22" name="מציין מיקום תוכן 2"/>
          <p:cNvSpPr>
            <a:spLocks noGrp="1"/>
          </p:cNvSpPr>
          <p:nvPr>
            <p:ph idx="1"/>
          </p:nvPr>
        </p:nvSpPr>
        <p:spPr>
          <a:xfrm>
            <a:off x="577850" y="1881578"/>
            <a:ext cx="7886700" cy="4538992"/>
          </a:xfrm>
        </p:spPr>
        <p:txBody>
          <a:bodyPr>
            <a:normAutofit fontScale="62500" lnSpcReduction="20000"/>
          </a:bodyPr>
          <a:lstStyle/>
          <a:p>
            <a:pPr algn="just">
              <a:lnSpc>
                <a:spcPct val="100000"/>
              </a:lnSpc>
              <a:spcAft>
                <a:spcPts val="450"/>
              </a:spcAft>
            </a:pPr>
            <a:r>
              <a:rPr lang="he-IL" sz="2700" dirty="0">
                <a:latin typeface="AlenbiSans" panose="02000806000000020004" pitchFamily="50" charset="-79"/>
                <a:cs typeface="AlenbiSans" panose="02000806000000020004" pitchFamily="50" charset="-79"/>
              </a:rPr>
              <a:t>המועצה/אסיפה כללית תבחר ועד מנהל אשר יכלול לפחות שלושה חברים.</a:t>
            </a:r>
          </a:p>
          <a:p>
            <a:pPr algn="just">
              <a:lnSpc>
                <a:spcPct val="100000"/>
              </a:lnSpc>
              <a:spcAft>
                <a:spcPts val="450"/>
              </a:spcAft>
            </a:pPr>
            <a:r>
              <a:rPr lang="he-IL" sz="2700" dirty="0">
                <a:latin typeface="AlenbiSans" panose="02000806000000020004" pitchFamily="50" charset="-79"/>
                <a:cs typeface="AlenbiSans" panose="02000806000000020004" pitchFamily="50" charset="-79"/>
              </a:rPr>
              <a:t>התקנון ישקף מנגנון בחירה שיאפשר ייצוג הולם בוועד המנהל גם לגורמים המייצגים מיעוטים ובכלל לגורמים שאינם </a:t>
            </a:r>
            <a:r>
              <a:rPr lang="he-IL" sz="2700" dirty="0" err="1">
                <a:latin typeface="AlenbiSans" panose="02000806000000020004" pitchFamily="50" charset="-79"/>
                <a:cs typeface="AlenbiSans" panose="02000806000000020004" pitchFamily="50" charset="-79"/>
              </a:rPr>
              <a:t>משוייכים</a:t>
            </a:r>
            <a:r>
              <a:rPr lang="he-IL" sz="2700" dirty="0">
                <a:latin typeface="AlenbiSans" panose="02000806000000020004" pitchFamily="50" charset="-79"/>
                <a:cs typeface="AlenbiSans" panose="02000806000000020004" pitchFamily="50" charset="-79"/>
              </a:rPr>
              <a:t> לתא סטודנטים שממנו נבחר יו"ר האגודה </a:t>
            </a:r>
            <a:r>
              <a:rPr lang="he-IL" sz="2700" dirty="0" err="1">
                <a:latin typeface="AlenbiSans" panose="02000806000000020004" pitchFamily="50" charset="-79"/>
                <a:cs typeface="AlenbiSans" panose="02000806000000020004" pitchFamily="50" charset="-79"/>
              </a:rPr>
              <a:t>וסגנו</a:t>
            </a:r>
            <a:r>
              <a:rPr lang="he-IL" sz="2700" dirty="0">
                <a:latin typeface="AlenbiSans" panose="02000806000000020004" pitchFamily="50" charset="-79"/>
                <a:cs typeface="AlenbiSans" panose="02000806000000020004" pitchFamily="50" charset="-79"/>
              </a:rPr>
              <a:t> (רלוונטי בעיקר לאגודות בהם הבחירות לאגודה על בסיס רשימות/תאים).</a:t>
            </a:r>
          </a:p>
          <a:p>
            <a:pPr algn="just">
              <a:lnSpc>
                <a:spcPct val="100000"/>
              </a:lnSpc>
              <a:spcAft>
                <a:spcPts val="450"/>
              </a:spcAft>
            </a:pPr>
            <a:r>
              <a:rPr lang="he-IL" sz="2700" dirty="0">
                <a:latin typeface="AlenbiSans" panose="02000806000000020004" pitchFamily="50" charset="-79"/>
                <a:cs typeface="AlenbiSans" panose="02000806000000020004" pitchFamily="50" charset="-79"/>
              </a:rPr>
              <a:t>חברי הוועד המנהל אינם רשאים לקבל שכר, אלא גמול ישיבות בהתאם למוגדר בחוק.</a:t>
            </a:r>
          </a:p>
          <a:p>
            <a:pPr algn="just">
              <a:lnSpc>
                <a:spcPct val="100000"/>
              </a:lnSpc>
              <a:spcAft>
                <a:spcPts val="450"/>
              </a:spcAft>
            </a:pPr>
            <a:r>
              <a:rPr lang="he-IL" sz="2700" dirty="0">
                <a:latin typeface="AlenbiSans" panose="02000806000000020004" pitchFamily="50" charset="-79"/>
                <a:cs typeface="AlenbiSans" panose="02000806000000020004" pitchFamily="50" charset="-79"/>
              </a:rPr>
              <a:t>חברי הוועד ימשיכו לפעול לפי חוק העמותות ויקבעו ישיבות ועד, יאשרו תקציב, יחתמו על הדוחות הכספיים והמילוליים, ויפקחו על הניהול השוטף של האגודה.</a:t>
            </a:r>
          </a:p>
          <a:p>
            <a:pPr algn="just">
              <a:lnSpc>
                <a:spcPct val="100000"/>
              </a:lnSpc>
              <a:spcAft>
                <a:spcPts val="450"/>
              </a:spcAft>
            </a:pPr>
            <a:r>
              <a:rPr lang="he-IL" sz="2700" dirty="0">
                <a:latin typeface="AlenbiSans" panose="02000806000000020004" pitchFamily="50" charset="-79"/>
                <a:cs typeface="AlenbiSans" panose="02000806000000020004" pitchFamily="50" charset="-79"/>
              </a:rPr>
              <a:t>יו"ר האגודה </a:t>
            </a:r>
            <a:r>
              <a:rPr lang="he-IL" sz="2700" dirty="0" err="1">
                <a:latin typeface="AlenbiSans" panose="02000806000000020004" pitchFamily="50" charset="-79"/>
                <a:cs typeface="AlenbiSans" panose="02000806000000020004" pitchFamily="50" charset="-79"/>
              </a:rPr>
              <a:t>וסגנו</a:t>
            </a:r>
            <a:r>
              <a:rPr lang="he-IL" sz="2700" dirty="0">
                <a:latin typeface="AlenbiSans" panose="02000806000000020004" pitchFamily="50" charset="-79"/>
                <a:cs typeface="AlenbiSans" panose="02000806000000020004" pitchFamily="50" charset="-79"/>
              </a:rPr>
              <a:t> לא יכהנו כחברי וועד, ואינם רשאים להיקרא יו"ר ועד האגודה </a:t>
            </a:r>
            <a:r>
              <a:rPr lang="he-IL" sz="2700" dirty="0" err="1">
                <a:latin typeface="AlenbiSans" panose="02000806000000020004" pitchFamily="50" charset="-79"/>
                <a:cs typeface="AlenbiSans" panose="02000806000000020004" pitchFamily="50" charset="-79"/>
              </a:rPr>
              <a:t>וסגנו</a:t>
            </a:r>
            <a:r>
              <a:rPr lang="he-IL" sz="2700" dirty="0">
                <a:latin typeface="AlenbiSans" panose="02000806000000020004" pitchFamily="50" charset="-79"/>
                <a:cs typeface="AlenbiSans" panose="02000806000000020004" pitchFamily="50" charset="-79"/>
              </a:rPr>
              <a:t>.</a:t>
            </a:r>
          </a:p>
          <a:p>
            <a:pPr algn="just">
              <a:lnSpc>
                <a:spcPct val="100000"/>
              </a:lnSpc>
              <a:spcAft>
                <a:spcPts val="450"/>
              </a:spcAft>
            </a:pPr>
            <a:r>
              <a:rPr lang="he-IL" sz="2700" dirty="0">
                <a:latin typeface="AlenbiSans" panose="02000806000000020004" pitchFamily="50" charset="-79"/>
                <a:cs typeface="AlenbiSans" panose="02000806000000020004" pitchFamily="50" charset="-79"/>
              </a:rPr>
              <a:t>אגודת הסטודנטים רשאית לקבוע בתקנונה סעיפים המתייחסים לסמכויות המועצה בדבר אישור פעילות מהותית כגון השבתת לימודים, אישורי תקציב ופעולות נוספות בעלות השלכות כלכליות מהותיות. </a:t>
            </a:r>
          </a:p>
          <a:p>
            <a:pPr algn="just">
              <a:lnSpc>
                <a:spcPct val="100000"/>
              </a:lnSpc>
              <a:spcAft>
                <a:spcPts val="450"/>
              </a:spcAft>
            </a:pPr>
            <a:r>
              <a:rPr lang="he-IL" sz="2700" dirty="0">
                <a:latin typeface="AlenbiSans" panose="02000806000000020004" pitchFamily="50" charset="-79"/>
                <a:cs typeface="AlenbiSans" panose="02000806000000020004" pitchFamily="50" charset="-79"/>
              </a:rPr>
              <a:t>מועצת הסטודנטים אשר נבחרה על ידי נציגי הסטודנטים, רשאית לבחור את יו"ר האגודה </a:t>
            </a:r>
            <a:r>
              <a:rPr lang="he-IL" sz="2700" dirty="0" err="1">
                <a:latin typeface="AlenbiSans" panose="02000806000000020004" pitchFamily="50" charset="-79"/>
                <a:cs typeface="AlenbiSans" panose="02000806000000020004" pitchFamily="50" charset="-79"/>
              </a:rPr>
              <a:t>וסגנו</a:t>
            </a:r>
            <a:r>
              <a:rPr lang="he-IL" sz="2700" dirty="0">
                <a:latin typeface="AlenbiSans" panose="02000806000000020004" pitchFamily="50" charset="-79"/>
                <a:cs typeface="AlenbiSans" panose="02000806000000020004" pitchFamily="50" charset="-79"/>
              </a:rPr>
              <a:t>, וכן לדון בהעברתם מתפקידם ובהתאם להחליט בכך.</a:t>
            </a:r>
          </a:p>
          <a:p>
            <a:pPr algn="just">
              <a:lnSpc>
                <a:spcPct val="100000"/>
              </a:lnSpc>
              <a:spcAft>
                <a:spcPts val="450"/>
              </a:spcAft>
            </a:pPr>
            <a:endParaRPr lang="he-IL" sz="2400"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sz="2400" dirty="0" smtClean="0">
              <a:latin typeface="AlenbiSans" panose="02000806000000020004" pitchFamily="50" charset="-79"/>
              <a:cs typeface="AlenbiSans" panose="02000806000000020004" pitchFamily="50" charset="-79"/>
            </a:endParaRPr>
          </a:p>
          <a:p>
            <a:pPr algn="just">
              <a:lnSpc>
                <a:spcPct val="100000"/>
              </a:lnSpc>
              <a:spcAft>
                <a:spcPts val="450"/>
              </a:spcAft>
            </a:pPr>
            <a:endParaRPr lang="he-IL" sz="2400" dirty="0" smtClean="0">
              <a:latin typeface="AlenbiSans" panose="02000806000000020004" pitchFamily="50" charset="-79"/>
              <a:cs typeface="AlenbiSans" panose="02000806000000020004" pitchFamily="50" charset="-79"/>
            </a:endParaRPr>
          </a:p>
          <a:p>
            <a:pPr algn="just">
              <a:lnSpc>
                <a:spcPct val="100000"/>
              </a:lnSpc>
              <a:spcAft>
                <a:spcPts val="450"/>
              </a:spcAft>
            </a:pPr>
            <a:endParaRPr lang="he-IL" sz="2400" dirty="0" smtClean="0">
              <a:latin typeface="AlenbiSans" panose="02000806000000020004" pitchFamily="50" charset="-79"/>
              <a:cs typeface="AlenbiSans" panose="02000806000000020004" pitchFamily="50" charset="-79"/>
            </a:endParaRPr>
          </a:p>
          <a:p>
            <a:pPr algn="just">
              <a:lnSpc>
                <a:spcPct val="100000"/>
              </a:lnSpc>
              <a:spcAft>
                <a:spcPts val="450"/>
              </a:spcAft>
            </a:pPr>
            <a:endParaRPr lang="he-IL" sz="1600" dirty="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a:p>
            <a:pPr algn="just">
              <a:lnSpc>
                <a:spcPct val="100000"/>
              </a:lnSpc>
              <a:spcAft>
                <a:spcPts val="450"/>
              </a:spcAft>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p:txBody>
      </p:sp>
    </p:spTree>
    <p:extLst>
      <p:ext uri="{BB962C8B-B14F-4D97-AF65-F5344CB8AC3E}">
        <p14:creationId xmlns:p14="http://schemas.microsoft.com/office/powerpoint/2010/main" val="5968009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1" name="כותרת 1"/>
          <p:cNvSpPr>
            <a:spLocks noGrp="1"/>
          </p:cNvSpPr>
          <p:nvPr>
            <p:ph type="title"/>
          </p:nvPr>
        </p:nvSpPr>
        <p:spPr>
          <a:xfrm>
            <a:off x="336550" y="595306"/>
            <a:ext cx="7886700" cy="994172"/>
          </a:xfrm>
        </p:spPr>
        <p:txBody>
          <a:bodyPr>
            <a:normAutofit/>
          </a:bodyPr>
          <a:lstStyle/>
          <a:p>
            <a:pPr algn="ctr"/>
            <a:r>
              <a:rPr lang="he-IL" sz="4125" b="1" dirty="0" smtClean="0">
                <a:latin typeface="AlenbiSans" panose="02000806000000020004" pitchFamily="50" charset="-79"/>
                <a:cs typeface="AlenbiSans" panose="02000806000000020004" pitchFamily="50" charset="-79"/>
              </a:rPr>
              <a:t>מטרות העמותה</a:t>
            </a:r>
            <a:endParaRPr lang="he-IL" sz="4125" b="1" dirty="0">
              <a:latin typeface="AlenbiSans" panose="02000806000000020004" pitchFamily="50" charset="-79"/>
              <a:cs typeface="AlenbiSans" panose="02000806000000020004" pitchFamily="50" charset="-79"/>
            </a:endParaRPr>
          </a:p>
        </p:txBody>
      </p:sp>
      <p:sp>
        <p:nvSpPr>
          <p:cNvPr id="22" name="מציין מיקום תוכן 2"/>
          <p:cNvSpPr>
            <a:spLocks noGrp="1"/>
          </p:cNvSpPr>
          <p:nvPr>
            <p:ph idx="1"/>
          </p:nvPr>
        </p:nvSpPr>
        <p:spPr>
          <a:xfrm>
            <a:off x="628650" y="1589478"/>
            <a:ext cx="7886700" cy="4538992"/>
          </a:xfrm>
        </p:spPr>
        <p:txBody>
          <a:bodyPr>
            <a:normAutofit/>
          </a:bodyPr>
          <a:lstStyle/>
          <a:p>
            <a:pPr marL="0" indent="0" algn="just">
              <a:lnSpc>
                <a:spcPct val="100000"/>
              </a:lnSpc>
              <a:spcAft>
                <a:spcPts val="450"/>
              </a:spcAft>
              <a:buNone/>
            </a:pPr>
            <a:r>
              <a:rPr lang="he-IL" dirty="0" smtClean="0">
                <a:latin typeface="AlenbiSans" panose="02000806000000020004" pitchFamily="50" charset="-79"/>
                <a:cs typeface="AlenbiSans" panose="02000806000000020004" pitchFamily="50" charset="-79"/>
              </a:rPr>
              <a:t>על </a:t>
            </a:r>
            <a:r>
              <a:rPr lang="he-IL" dirty="0">
                <a:latin typeface="AlenbiSans" panose="02000806000000020004" pitchFamily="50" charset="-79"/>
                <a:cs typeface="AlenbiSans" panose="02000806000000020004" pitchFamily="50" charset="-79"/>
              </a:rPr>
              <a:t>פי חוק העמותות, לכל עמותה חייבות להיות מוגדרות מטרות המופיעות בתקנונה. </a:t>
            </a:r>
          </a:p>
          <a:p>
            <a:pPr marL="0" indent="0" algn="just">
              <a:lnSpc>
                <a:spcPct val="100000"/>
              </a:lnSpc>
              <a:spcAft>
                <a:spcPts val="450"/>
              </a:spcAft>
              <a:buNone/>
            </a:pPr>
            <a:r>
              <a:rPr lang="he-IL" dirty="0" smtClean="0">
                <a:latin typeface="AlenbiSans" panose="02000806000000020004" pitchFamily="50" charset="-79"/>
                <a:cs typeface="AlenbiSans" panose="02000806000000020004" pitchFamily="50" charset="-79"/>
              </a:rPr>
              <a:t>מבחינת </a:t>
            </a:r>
            <a:r>
              <a:rPr lang="he-IL" dirty="0">
                <a:latin typeface="AlenbiSans" panose="02000806000000020004" pitchFamily="50" charset="-79"/>
                <a:cs typeface="AlenbiSans" panose="02000806000000020004" pitchFamily="50" charset="-79"/>
              </a:rPr>
              <a:t>רשם העמותות, ישנה חשיבות רבה לניסוחן של </a:t>
            </a:r>
            <a:r>
              <a:rPr lang="he-IL" dirty="0" smtClean="0">
                <a:latin typeface="AlenbiSans" panose="02000806000000020004" pitchFamily="50" charset="-79"/>
                <a:cs typeface="AlenbiSans" panose="02000806000000020004" pitchFamily="50" charset="-79"/>
              </a:rPr>
              <a:t>המטרות ולקשר </a:t>
            </a:r>
            <a:r>
              <a:rPr lang="he-IL" dirty="0">
                <a:latin typeface="AlenbiSans" panose="02000806000000020004" pitchFamily="50" charset="-79"/>
                <a:cs typeface="AlenbiSans" panose="02000806000000020004" pitchFamily="50" charset="-79"/>
              </a:rPr>
              <a:t>שבין המטרות עצמן לנעשה בפועל </a:t>
            </a:r>
            <a:r>
              <a:rPr lang="he-IL" dirty="0" smtClean="0">
                <a:latin typeface="AlenbiSans" panose="02000806000000020004" pitchFamily="50" charset="-79"/>
                <a:cs typeface="AlenbiSans" panose="02000806000000020004" pitchFamily="50" charset="-79"/>
              </a:rPr>
              <a:t>- אחד </a:t>
            </a:r>
            <a:r>
              <a:rPr lang="he-IL" dirty="0">
                <a:latin typeface="AlenbiSans" panose="02000806000000020004" pitchFamily="50" charset="-79"/>
                <a:cs typeface="AlenbiSans" panose="02000806000000020004" pitchFamily="50" charset="-79"/>
              </a:rPr>
              <a:t>הנושאים המרכזיים הנבדקים בעת ביקורת עומק </a:t>
            </a:r>
            <a:r>
              <a:rPr lang="he-IL" dirty="0" smtClean="0">
                <a:latin typeface="AlenbiSans" panose="02000806000000020004" pitchFamily="50" charset="-79"/>
                <a:cs typeface="AlenbiSans" panose="02000806000000020004" pitchFamily="50" charset="-79"/>
              </a:rPr>
              <a:t>של הרשם. </a:t>
            </a: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a:p>
            <a:pPr algn="just">
              <a:lnSpc>
                <a:spcPct val="100000"/>
              </a:lnSpc>
              <a:spcAft>
                <a:spcPts val="450"/>
              </a:spcAft>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p:txBody>
      </p:sp>
    </p:spTree>
    <p:extLst>
      <p:ext uri="{BB962C8B-B14F-4D97-AF65-F5344CB8AC3E}">
        <p14:creationId xmlns:p14="http://schemas.microsoft.com/office/powerpoint/2010/main" val="34022973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1" name="כותרת 1"/>
          <p:cNvSpPr>
            <a:spLocks noGrp="1"/>
          </p:cNvSpPr>
          <p:nvPr>
            <p:ph type="title"/>
          </p:nvPr>
        </p:nvSpPr>
        <p:spPr>
          <a:xfrm>
            <a:off x="336550" y="595306"/>
            <a:ext cx="7886700" cy="994172"/>
          </a:xfrm>
        </p:spPr>
        <p:txBody>
          <a:bodyPr>
            <a:normAutofit/>
          </a:bodyPr>
          <a:lstStyle/>
          <a:p>
            <a:pPr algn="ctr"/>
            <a:r>
              <a:rPr lang="he-IL" sz="4125" b="1" dirty="0" smtClean="0">
                <a:latin typeface="AlenbiSans" panose="02000806000000020004" pitchFamily="50" charset="-79"/>
                <a:cs typeface="AlenbiSans" panose="02000806000000020004" pitchFamily="50" charset="-79"/>
              </a:rPr>
              <a:t>מטרות העמותה</a:t>
            </a:r>
            <a:endParaRPr lang="he-IL" sz="4125" b="1" dirty="0">
              <a:latin typeface="AlenbiSans" panose="02000806000000020004" pitchFamily="50" charset="-79"/>
              <a:cs typeface="AlenbiSans" panose="02000806000000020004" pitchFamily="50" charset="-79"/>
            </a:endParaRPr>
          </a:p>
        </p:txBody>
      </p:sp>
      <p:sp>
        <p:nvSpPr>
          <p:cNvPr id="22" name="מציין מיקום תוכן 2"/>
          <p:cNvSpPr>
            <a:spLocks noGrp="1"/>
          </p:cNvSpPr>
          <p:nvPr>
            <p:ph idx="1"/>
          </p:nvPr>
        </p:nvSpPr>
        <p:spPr>
          <a:xfrm>
            <a:off x="628650" y="1589478"/>
            <a:ext cx="7886700" cy="4538992"/>
          </a:xfrm>
        </p:spPr>
        <p:txBody>
          <a:bodyPr>
            <a:normAutofit/>
          </a:bodyPr>
          <a:lstStyle/>
          <a:p>
            <a:pPr marL="0" indent="0" algn="just">
              <a:lnSpc>
                <a:spcPct val="100000"/>
              </a:lnSpc>
              <a:spcAft>
                <a:spcPts val="450"/>
              </a:spcAft>
              <a:buNone/>
            </a:pPr>
            <a:r>
              <a:rPr lang="he-IL" dirty="0" smtClean="0">
                <a:latin typeface="AlenbiSans" panose="02000806000000020004" pitchFamily="50" charset="-79"/>
                <a:cs typeface="AlenbiSans" panose="02000806000000020004" pitchFamily="50" charset="-79"/>
              </a:rPr>
              <a:t>מטרה לדוגמא-</a:t>
            </a:r>
          </a:p>
          <a:p>
            <a:pPr marL="0" indent="0" algn="just">
              <a:lnSpc>
                <a:spcPct val="100000"/>
              </a:lnSpc>
              <a:spcAft>
                <a:spcPts val="450"/>
              </a:spcAft>
              <a:buNone/>
            </a:pPr>
            <a:r>
              <a:rPr lang="he-IL" sz="1600" dirty="0" smtClean="0">
                <a:latin typeface="AlenbiSans" panose="02000806000000020004" pitchFamily="50" charset="-79"/>
                <a:cs typeface="AlenbiSans" panose="02000806000000020004" pitchFamily="50" charset="-79"/>
              </a:rPr>
              <a:t>1</a:t>
            </a:r>
            <a:r>
              <a:rPr lang="he-IL" sz="1600" i="1" dirty="0" smtClean="0">
                <a:latin typeface="AlenbiSans" panose="02000806000000020004" pitchFamily="50" charset="-79"/>
                <a:cs typeface="AlenbiSans" panose="02000806000000020004" pitchFamily="50" charset="-79"/>
              </a:rPr>
              <a:t>. לייצג </a:t>
            </a:r>
            <a:r>
              <a:rPr lang="he-IL" sz="1600" i="1" dirty="0">
                <a:latin typeface="AlenbiSans" panose="02000806000000020004" pitchFamily="50" charset="-79"/>
                <a:cs typeface="AlenbiSans" panose="02000806000000020004" pitchFamily="50" charset="-79"/>
              </a:rPr>
              <a:t>את ציבור הסטודנטים במטרה להגן על זכויותיהם על פי חוק זכויות הסטודנט.</a:t>
            </a:r>
          </a:p>
          <a:p>
            <a:pPr marL="0" indent="0" algn="just">
              <a:lnSpc>
                <a:spcPct val="100000"/>
              </a:lnSpc>
              <a:spcAft>
                <a:spcPts val="450"/>
              </a:spcAft>
              <a:buNone/>
            </a:pPr>
            <a:r>
              <a:rPr lang="he-IL" sz="1600" i="1" dirty="0" smtClean="0">
                <a:latin typeface="AlenbiSans" panose="02000806000000020004" pitchFamily="50" charset="-79"/>
                <a:cs typeface="AlenbiSans" panose="02000806000000020004" pitchFamily="50" charset="-79"/>
              </a:rPr>
              <a:t>2. לייצג </a:t>
            </a:r>
            <a:r>
              <a:rPr lang="he-IL" sz="1600" i="1" dirty="0">
                <a:latin typeface="AlenbiSans" panose="02000806000000020004" pitchFamily="50" charset="-79"/>
                <a:cs typeface="AlenbiSans" panose="02000806000000020004" pitchFamily="50" charset="-79"/>
              </a:rPr>
              <a:t>את הסטודנטים החברים באגודה בפני המוסדות המוסמכים במוסד, ובפני כל רשות, מוסד, ארגון ו/או תאגיד אחר מכל סוג.</a:t>
            </a:r>
          </a:p>
          <a:p>
            <a:pPr marL="0" indent="0" algn="just">
              <a:lnSpc>
                <a:spcPct val="100000"/>
              </a:lnSpc>
              <a:spcAft>
                <a:spcPts val="450"/>
              </a:spcAft>
              <a:buNone/>
            </a:pPr>
            <a:r>
              <a:rPr lang="he-IL" sz="1600" i="1" dirty="0">
                <a:latin typeface="AlenbiSans" panose="02000806000000020004" pitchFamily="50" charset="-79"/>
                <a:cs typeface="AlenbiSans" panose="02000806000000020004" pitchFamily="50" charset="-79"/>
              </a:rPr>
              <a:t> </a:t>
            </a:r>
            <a:r>
              <a:rPr lang="he-IL" sz="1600" i="1" dirty="0" smtClean="0">
                <a:latin typeface="AlenbiSans" panose="02000806000000020004" pitchFamily="50" charset="-79"/>
                <a:cs typeface="AlenbiSans" panose="02000806000000020004" pitchFamily="50" charset="-79"/>
              </a:rPr>
              <a:t>3. לפעול </a:t>
            </a:r>
            <a:r>
              <a:rPr lang="he-IL" sz="1600" i="1" dirty="0">
                <a:latin typeface="AlenbiSans" panose="02000806000000020004" pitchFamily="50" charset="-79"/>
                <a:cs typeface="AlenbiSans" panose="02000806000000020004" pitchFamily="50" charset="-79"/>
              </a:rPr>
              <a:t>בכל דרך וליזום למען רווחת הסטודנטים ושמירה על האינטרסים האקדמיים. </a:t>
            </a:r>
          </a:p>
          <a:p>
            <a:pPr marL="0" indent="0" algn="just">
              <a:lnSpc>
                <a:spcPct val="100000"/>
              </a:lnSpc>
              <a:spcAft>
                <a:spcPts val="450"/>
              </a:spcAft>
              <a:buNone/>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r>
              <a:rPr lang="he-IL" dirty="0" smtClean="0">
                <a:latin typeface="AlenbiSans" panose="02000806000000020004" pitchFamily="50" charset="-79"/>
                <a:cs typeface="AlenbiSans" panose="02000806000000020004" pitchFamily="50" charset="-79"/>
              </a:rPr>
              <a:t>מטרות בעיתיות-</a:t>
            </a:r>
            <a:endParaRPr lang="he-IL" dirty="0">
              <a:latin typeface="AlenbiSans" panose="02000806000000020004" pitchFamily="50" charset="-79"/>
              <a:cs typeface="AlenbiSans" panose="02000806000000020004" pitchFamily="50" charset="-79"/>
            </a:endParaRPr>
          </a:p>
          <a:p>
            <a:pPr marL="0" indent="0" algn="just">
              <a:lnSpc>
                <a:spcPct val="100000"/>
              </a:lnSpc>
              <a:spcAft>
                <a:spcPts val="450"/>
              </a:spcAft>
              <a:buNone/>
            </a:pPr>
            <a:r>
              <a:rPr lang="he-IL" sz="1800" dirty="0">
                <a:latin typeface="AlenbiSans" panose="02000806000000020004" pitchFamily="50" charset="-79"/>
                <a:cs typeface="AlenbiSans" panose="02000806000000020004" pitchFamily="50" charset="-79"/>
              </a:rPr>
              <a:t>   </a:t>
            </a:r>
            <a:r>
              <a:rPr lang="he-IL" sz="1600" i="1" dirty="0" smtClean="0">
                <a:latin typeface="AlenbiSans" panose="02000806000000020004" pitchFamily="50" charset="-79"/>
                <a:cs typeface="AlenbiSans" panose="02000806000000020004" pitchFamily="50" charset="-79"/>
              </a:rPr>
              <a:t>האגודה </a:t>
            </a:r>
            <a:r>
              <a:rPr lang="he-IL" sz="1600" i="1" dirty="0">
                <a:latin typeface="AlenbiSans" panose="02000806000000020004" pitchFamily="50" charset="-79"/>
                <a:cs typeface="AlenbiSans" panose="02000806000000020004" pitchFamily="50" charset="-79"/>
              </a:rPr>
              <a:t>תפעל למען פתיחת שערי המכללה בפני שכבות בחברה הישראלית, שמסיבות </a:t>
            </a:r>
          </a:p>
          <a:p>
            <a:pPr marL="0" indent="0" algn="just">
              <a:lnSpc>
                <a:spcPct val="100000"/>
              </a:lnSpc>
              <a:spcAft>
                <a:spcPts val="450"/>
              </a:spcAft>
              <a:buNone/>
            </a:pPr>
            <a:r>
              <a:rPr lang="he-IL" sz="1600" i="1" dirty="0">
                <a:latin typeface="AlenbiSans" panose="02000806000000020004" pitchFamily="50" charset="-79"/>
                <a:cs typeface="AlenbiSans" panose="02000806000000020004" pitchFamily="50" charset="-79"/>
              </a:rPr>
              <a:t>   </a:t>
            </a:r>
            <a:r>
              <a:rPr lang="he-IL" sz="1600" i="1" dirty="0" smtClean="0">
                <a:latin typeface="AlenbiSans" panose="02000806000000020004" pitchFamily="50" charset="-79"/>
                <a:cs typeface="AlenbiSans" panose="02000806000000020004" pitchFamily="50" charset="-79"/>
              </a:rPr>
              <a:t> </a:t>
            </a:r>
            <a:r>
              <a:rPr lang="he-IL" sz="1600" i="1" dirty="0">
                <a:latin typeface="AlenbiSans" panose="02000806000000020004" pitchFamily="50" charset="-79"/>
                <a:cs typeface="AlenbiSans" panose="02000806000000020004" pitchFamily="50" charset="-79"/>
              </a:rPr>
              <a:t>סוציו-אקונומיות ואחרות אינן מצליחות להגיע כיום למימוש זכותן לרכישת השכלה גבוהה.	</a:t>
            </a:r>
          </a:p>
          <a:p>
            <a:pPr marL="0" indent="0" algn="just">
              <a:lnSpc>
                <a:spcPct val="100000"/>
              </a:lnSpc>
              <a:spcAft>
                <a:spcPts val="450"/>
              </a:spcAft>
              <a:buNone/>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a:p>
            <a:pPr algn="just">
              <a:lnSpc>
                <a:spcPct val="100000"/>
              </a:lnSpc>
              <a:spcAft>
                <a:spcPts val="450"/>
              </a:spcAft>
            </a:pPr>
            <a:endParaRPr lang="he-IL" dirty="0" smtClean="0">
              <a:latin typeface="AlenbiSans" panose="02000806000000020004" pitchFamily="50" charset="-79"/>
              <a:cs typeface="AlenbiSans" panose="02000806000000020004" pitchFamily="50" charset="-79"/>
            </a:endParaRPr>
          </a:p>
          <a:p>
            <a:pPr marL="0" indent="0" algn="just">
              <a:lnSpc>
                <a:spcPct val="100000"/>
              </a:lnSpc>
              <a:spcAft>
                <a:spcPts val="450"/>
              </a:spcAft>
              <a:buNone/>
            </a:pPr>
            <a:endParaRPr lang="he-IL" dirty="0">
              <a:latin typeface="AlenbiSans" panose="02000806000000020004" pitchFamily="50" charset="-79"/>
              <a:cs typeface="AlenbiSans" panose="02000806000000020004" pitchFamily="50" charset="-79"/>
            </a:endParaRPr>
          </a:p>
        </p:txBody>
      </p:sp>
    </p:spTree>
    <p:extLst>
      <p:ext uri="{BB962C8B-B14F-4D97-AF65-F5344CB8AC3E}">
        <p14:creationId xmlns:p14="http://schemas.microsoft.com/office/powerpoint/2010/main" val="1132382374"/>
      </p:ext>
    </p:extLst>
  </p:cSld>
  <p:clrMapOvr>
    <a:masterClrMapping/>
  </p:clrMapOvr>
  <p:timing>
    <p:tnLst>
      <p:par>
        <p:cTn id="1" dur="indefinite" restart="never" nodeType="tmRoot"/>
      </p:par>
    </p:tnLst>
  </p:timing>
</p:sld>
</file>

<file path=ppt/theme/theme1.xml><?xml version="1.0" encoding="utf-8"?>
<a:theme xmlns:a="http://schemas.openxmlformats.org/drawingml/2006/main" name="ערכת נושא Office">
  <a:themeElements>
    <a:clrScheme name="ערכת נושא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ערכת נושא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ערכת נושא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46355</TotalTime>
  <Words>1653</Words>
  <Application>Microsoft Office PowerPoint</Application>
  <PresentationFormat>‫הצגה על המסך (4:3)</PresentationFormat>
  <Paragraphs>239</Paragraphs>
  <Slides>17</Slides>
  <Notes>0</Notes>
  <HiddenSlides>0</HiddenSlides>
  <MMClips>0</MMClips>
  <ScaleCrop>false</ScaleCrop>
  <HeadingPairs>
    <vt:vector size="6" baseType="variant">
      <vt:variant>
        <vt:lpstr>גופנים בשימוש</vt:lpstr>
      </vt:variant>
      <vt:variant>
        <vt:i4>6</vt:i4>
      </vt:variant>
      <vt:variant>
        <vt:lpstr>ערכת נושא</vt:lpstr>
      </vt:variant>
      <vt:variant>
        <vt:i4>1</vt:i4>
      </vt:variant>
      <vt:variant>
        <vt:lpstr>כותרות שקופיות</vt:lpstr>
      </vt:variant>
      <vt:variant>
        <vt:i4>17</vt:i4>
      </vt:variant>
    </vt:vector>
  </HeadingPairs>
  <TitlesOfParts>
    <vt:vector size="24" baseType="lpstr">
      <vt:lpstr>AlenbiSans</vt:lpstr>
      <vt:lpstr>Arial</vt:lpstr>
      <vt:lpstr>Calibri</vt:lpstr>
      <vt:lpstr>Calibri Light</vt:lpstr>
      <vt:lpstr>Times New Roman</vt:lpstr>
      <vt:lpstr>Wingdings</vt:lpstr>
      <vt:lpstr>ערכת נושא Office</vt:lpstr>
      <vt:lpstr>מצגת של PowerPoint</vt:lpstr>
      <vt:lpstr>אז למה בכלל צריך תקנון?</vt:lpstr>
      <vt:lpstr>מהם הסעיפים הנדרשים להיכלל בתקנון אגודה?</vt:lpstr>
      <vt:lpstr>פערים מרכזיים ולקונות בתקנון</vt:lpstr>
      <vt:lpstr>פערים מרכזיים ולקונות בתקנון</vt:lpstr>
      <vt:lpstr>מתווה משרד המשפטים</vt:lpstr>
      <vt:lpstr>מתווה משרד המשפטים</vt:lpstr>
      <vt:lpstr>מטרות העמותה</vt:lpstr>
      <vt:lpstr>מטרות העמותה</vt:lpstr>
      <vt:lpstr>פערים מרכזיים ולקונות בתקנון – איך לזהות?</vt:lpstr>
      <vt:lpstr>אופן הגשת שינוי תקנוני לרשם העמותות</vt:lpstr>
      <vt:lpstr>אופן הגשת שינוי תקנוני לרשם העמותות</vt:lpstr>
      <vt:lpstr>אופן הגשת שינוי תקנוני לרשם העמותות</vt:lpstr>
      <vt:lpstr>אופן הגשת שינוי תקנוני לרשם העמותות</vt:lpstr>
      <vt:lpstr>נספחים – דוגמאות לניסוחים</vt:lpstr>
      <vt:lpstr>נספחים – דוגמאות לניסוחים</vt:lpstr>
      <vt:lpstr>נספחים – דוגמאות לניסוחים</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Talbrum</dc:creator>
  <cp:lastModifiedBy>agudot</cp:lastModifiedBy>
  <cp:revision>142</cp:revision>
  <cp:lastPrinted>2017-06-05T14:32:43Z</cp:lastPrinted>
  <dcterms:created xsi:type="dcterms:W3CDTF">2016-08-17T08:12:01Z</dcterms:created>
  <dcterms:modified xsi:type="dcterms:W3CDTF">2017-09-11T11:51:56Z</dcterms:modified>
</cp:coreProperties>
</file>