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5"/>
  </p:notesMasterIdLst>
  <p:sldIdLst>
    <p:sldId id="256" r:id="rId2"/>
    <p:sldId id="257" r:id="rId3"/>
    <p:sldId id="258" r:id="rId4"/>
    <p:sldId id="269" r:id="rId5"/>
    <p:sldId id="270" r:id="rId6"/>
    <p:sldId id="277" r:id="rId7"/>
    <p:sldId id="274" r:id="rId8"/>
    <p:sldId id="275" r:id="rId9"/>
    <p:sldId id="280" r:id="rId10"/>
    <p:sldId id="281" r:id="rId11"/>
    <p:sldId id="278" r:id="rId12"/>
    <p:sldId id="279" r:id="rId13"/>
    <p:sldId id="28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סגנון בהיר 3 - הדגשה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סגנון ביניים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0789D1B-1436-421D-98C4-5C91625C667D}" type="datetimeFigureOut">
              <a:rPr lang="he-IL" smtClean="0"/>
              <a:t>ד'/תמוז/תשע"ז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DBDD35B-621D-45E3-86E2-E91E349FC74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198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42BC4-3550-47C9-9E1F-8A90D6577905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59163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42BC4-3550-47C9-9E1F-8A90D6577905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42080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תמונה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85727"/>
            <a:ext cx="2501900" cy="88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55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45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ישיבת ועד מנהל 28.2.2015</a:t>
            </a:r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תמונה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85727"/>
            <a:ext cx="2501900" cy="88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6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ישיבת ועד מנהל 28.2.2015</a:t>
            </a:r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תמונה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85727"/>
            <a:ext cx="2501900" cy="88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21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177800" y="63277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sha" panose="020B0502040204020203" pitchFamily="34" charset="-79"/>
                <a:cs typeface="Gisha" panose="020B0502040204020203" pitchFamily="34" charset="-79"/>
              </a:rPr>
              <a:t>ישיבת ועד מנהל 28.2.2015</a:t>
            </a:r>
            <a:endParaRPr lang="en-US" dirty="0"/>
          </a:p>
        </p:txBody>
      </p:sp>
      <p:pic>
        <p:nvPicPr>
          <p:cNvPr id="9" name="תמונה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0100" y="85727"/>
            <a:ext cx="2501900" cy="884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86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46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5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3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75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9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6/28/2017</a:t>
            </a:fld>
            <a:endParaRPr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3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955800"/>
            <a:ext cx="938530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רגולציה של עמותה-   </a:t>
            </a:r>
          </a:p>
          <a:p>
            <a:pPr algn="ctr"/>
            <a:r>
              <a:rPr lang="he-IL" sz="4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דגשים לאגודות סטודנטים בהתאם לחוק העמותות</a:t>
            </a:r>
            <a:endParaRPr lang="he-IL" sz="4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8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86200" y="161925"/>
            <a:ext cx="4660900" cy="1325563"/>
          </a:xfrm>
        </p:spPr>
        <p:txBody>
          <a:bodyPr/>
          <a:lstStyle/>
          <a:p>
            <a:r>
              <a:rPr lang="he-IL" sz="5000" b="1" dirty="0" smtClean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עיקרי המתווה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38200" y="1487488"/>
            <a:ext cx="10515600" cy="5400676"/>
          </a:xfrm>
        </p:spPr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המועצה/אסיפה כללית תבחר ועד מנהל אשר יכלול </a:t>
            </a:r>
            <a:r>
              <a:rPr lang="he-IL" sz="3500" u="sng" dirty="0" smtClean="0">
                <a:latin typeface="Calibri" panose="020F0502020204030204" pitchFamily="34" charset="0"/>
                <a:ea typeface="Calibri" panose="020F0502020204030204" pitchFamily="34" charset="0"/>
              </a:rPr>
              <a:t>לפחות שלושה חברים.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התקנון ישקף מנגנון בחירה שיאפשר ייצוג הולם בוועד המנהל גם לגורמים המייצגים מיעוטים ובכלל לגורמים שאינם </a:t>
            </a:r>
            <a:r>
              <a:rPr lang="he-IL" sz="35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משוייכים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 לתא סטודנטים שממנו נבחר יו"ר האגודה </a:t>
            </a:r>
            <a:r>
              <a:rPr lang="he-IL" sz="35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וסגנו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 (רלוונטי בעיקר לאגודות בהם הבחירות לאגודה על בסיס רשימות/תאים).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חברי הוועד המנהל </a:t>
            </a:r>
            <a:r>
              <a:rPr lang="he-IL" sz="3500" u="sng" dirty="0" smtClean="0">
                <a:latin typeface="Calibri" panose="020F0502020204030204" pitchFamily="34" charset="0"/>
                <a:ea typeface="Calibri" panose="020F0502020204030204" pitchFamily="34" charset="0"/>
              </a:rPr>
              <a:t>אינם רשאים לקבל שכר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, אלא גמול ישיבות בהתאם למוגדר בחוק.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חברי הוועד ימשיכו לפעול לפי חוק העמותות ויקבעו ישיבות ועד, יאשרו תקציב, יחתמו על הדוחות הכספיים והמילוליים, ויפקחו על הניהול השוטף של האגודה.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יו"ר האגודה </a:t>
            </a:r>
            <a:r>
              <a:rPr lang="he-IL" sz="35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וסגנו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e-IL" sz="3500" u="sng" dirty="0" smtClean="0">
                <a:latin typeface="Calibri" panose="020F0502020204030204" pitchFamily="34" charset="0"/>
                <a:ea typeface="Calibri" panose="020F0502020204030204" pitchFamily="34" charset="0"/>
              </a:rPr>
              <a:t>לא יכהנו כחברי וועד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, ואינם רשאים להיקרא יו"ר ועד האגודה </a:t>
            </a:r>
            <a:r>
              <a:rPr lang="he-IL" sz="35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וסגנו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אגודת הסטודנטים רשאית לקבוע בתקנונה סעיפים המתייחסים לסמכויות המועצה בדבר אישור פעילות מהותית כגון השבתת לימודים, אישורי תקציב ופעולות נוספות בעלות השלכות כלכליות מהותיות. 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מועצת הסטודנטים אשר נבחרה על ידי נציגי הסטודנטים, רשאית לבחור את יו"ר האגודה </a:t>
            </a:r>
            <a:r>
              <a:rPr lang="he-IL" sz="350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וסגנו</a:t>
            </a:r>
            <a:r>
              <a:rPr lang="he-IL" sz="3500" dirty="0" smtClean="0">
                <a:latin typeface="Calibri" panose="020F0502020204030204" pitchFamily="34" charset="0"/>
                <a:ea typeface="Calibri" panose="020F0502020204030204" pitchFamily="34" charset="0"/>
              </a:rPr>
              <a:t>, וכן לדון בהעברתם מתפקידם ובהתאם להחליט בכך.</a:t>
            </a:r>
            <a:endParaRPr lang="en-US" sz="35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05845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139700" y="11810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e-IL" altLang="he-IL" sz="53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חובת הדיווח לרשם העמותות</a:t>
            </a:r>
            <a:r>
              <a:rPr lang="en-US" altLang="he-IL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altLang="he-IL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889000" y="2506662"/>
            <a:ext cx="99060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בהתאם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לחוק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העמותות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כל אגודה מחויבת בהגשת מסמכי העמותה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הרשמיים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לרשם העמותות.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יש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להגיש את כל הדיווחים באמצעות טפסים מקוונים לרשם העמותות (למעט דוח כספי ודוח מילולי שניתן להגישם גם בפורמט אחר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במסגרת הגשת הניהול התקין לעמותה תיבחן הגשתם של מסמכים אלו.</a:t>
            </a:r>
            <a:endParaRPr lang="he-IL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he-I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437326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2000" y="860425"/>
            <a:ext cx="101219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he-IL" sz="4800" b="1" dirty="0" smtClean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רשימת המסמכים שיש להגיש לרשם העמותות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596900" y="2506662"/>
            <a:ext cx="5181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פרוטוקול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אסיפה כללית בדבר מינוי וועד מנהל, רואה חשבון וועדת ביקורת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המלצות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ועדת ביקורת/גוף מבקר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רשימת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מקבלי השכר הגבוה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מינוי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מבקר פנים באגודה (במקום ועדת ביקורת)</a:t>
            </a:r>
          </a:p>
          <a:p>
            <a:endParaRPr lang="he-IL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096000" y="2495550"/>
            <a:ext cx="5181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 smtClean="0"/>
              <a:t>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דו"ח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כספי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דו"ח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מילולי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פרוטוקול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אסיפה כללית לאישור הדו"חות הכספיים והמילוליים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פרוטוקול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אסיפה כללית או וועד מנהל המאשר מינוי </a:t>
            </a:r>
            <a:r>
              <a:rPr lang="he-IL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מורשי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החתימה</a:t>
            </a:r>
          </a:p>
          <a:p>
            <a:endParaRPr lang="he-IL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5753100"/>
            <a:ext cx="11811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http://bit.ly/23Bv7Qu </a:t>
            </a:r>
            <a:r>
              <a:rPr lang="en-US" sz="2400" b="1" dirty="0" smtClean="0"/>
              <a:t> </a:t>
            </a:r>
            <a:r>
              <a:rPr lang="he-IL" sz="2400" b="1" dirty="0" smtClean="0"/>
              <a:t>*** את </a:t>
            </a:r>
            <a:r>
              <a:rPr lang="he-IL" sz="2400" b="1" dirty="0"/>
              <a:t>כל המסמכים יש להגיש בפורמט רשמי הנמצא באתר הרשם-</a:t>
            </a:r>
          </a:p>
        </p:txBody>
      </p:sp>
    </p:spTree>
    <p:extLst>
      <p:ext uri="{BB962C8B-B14F-4D97-AF65-F5344CB8AC3E}">
        <p14:creationId xmlns:p14="http://schemas.microsoft.com/office/powerpoint/2010/main" val="1473632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85862" y="281821"/>
            <a:ext cx="10515600" cy="702946"/>
          </a:xfrm>
        </p:spPr>
        <p:txBody>
          <a:bodyPr>
            <a:normAutofit/>
          </a:bodyPr>
          <a:lstStyle/>
          <a:p>
            <a:r>
              <a:rPr lang="he-IL" sz="3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מבנה ארגוני אגודת סטודנטים </a:t>
            </a:r>
            <a:r>
              <a:rPr lang="he-IL" sz="3500" dirty="0" smtClean="0"/>
              <a:t>-</a:t>
            </a:r>
            <a:endParaRPr lang="he-IL" sz="3500" dirty="0"/>
          </a:p>
        </p:txBody>
      </p:sp>
      <p:sp>
        <p:nvSpPr>
          <p:cNvPr id="3" name="מלבן מעוגל 2"/>
          <p:cNvSpPr/>
          <p:nvPr/>
        </p:nvSpPr>
        <p:spPr>
          <a:xfrm>
            <a:off x="6938962" y="2897823"/>
            <a:ext cx="685800" cy="4953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מנהל/ת משרד</a:t>
            </a:r>
            <a:endParaRPr lang="en-US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7024687" y="4296728"/>
            <a:ext cx="885825" cy="688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רמ"ד אקדמיה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4075112" y="4336098"/>
            <a:ext cx="873125" cy="6495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רמ"ד  תרבות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5500687" y="3404870"/>
            <a:ext cx="942975" cy="6559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סיו"ר</a:t>
            </a:r>
            <a:endParaRPr lang="en-US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מלבן מעוגל 6"/>
          <p:cNvSpPr/>
          <p:nvPr/>
        </p:nvSpPr>
        <p:spPr>
          <a:xfrm>
            <a:off x="6072187" y="4307523"/>
            <a:ext cx="790575" cy="67810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רמ"ד הסברה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5084762" y="4336098"/>
            <a:ext cx="815975" cy="6495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רמ"ד מעורבות 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4157662" y="3438843"/>
            <a:ext cx="800100" cy="542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גזברות</a:t>
            </a:r>
            <a:endParaRPr lang="en-US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6043612" y="5117148"/>
            <a:ext cx="847725" cy="638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דובר ומנהל דיגיטל</a:t>
            </a:r>
            <a:endParaRPr lang="en-US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5486400" y="1947228"/>
            <a:ext cx="890587" cy="65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יו"ר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לבן מעוגל 11"/>
          <p:cNvSpPr/>
          <p:nvPr/>
        </p:nvSpPr>
        <p:spPr>
          <a:xfrm>
            <a:off x="7043737" y="5126673"/>
            <a:ext cx="876300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רכז סיוע אקדמי/פניות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מלבן מעוגל 12"/>
          <p:cNvSpPr/>
          <p:nvPr/>
        </p:nvSpPr>
        <p:spPr>
          <a:xfrm>
            <a:off x="5138737" y="5126673"/>
            <a:ext cx="762000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רכז </a:t>
            </a:r>
            <a:r>
              <a:rPr lang="he-IL" sz="1100" dirty="0" smtClean="0">
                <a:ea typeface="Calibri" panose="020F0502020204030204" pitchFamily="34" charset="0"/>
                <a:cs typeface="Arial" panose="020B0604020202020204" pitchFamily="34" charset="0"/>
              </a:rPr>
              <a:t>אוכלוסיות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4138612" y="5145723"/>
            <a:ext cx="838200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רכז הפקות ואירועים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מחבר ישר 14"/>
          <p:cNvCxnSpPr/>
          <p:nvPr/>
        </p:nvCxnSpPr>
        <p:spPr>
          <a:xfrm flipH="1">
            <a:off x="6015037" y="2470151"/>
            <a:ext cx="0" cy="1095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ישר 15"/>
          <p:cNvCxnSpPr/>
          <p:nvPr/>
        </p:nvCxnSpPr>
        <p:spPr>
          <a:xfrm>
            <a:off x="6023927" y="3040698"/>
            <a:ext cx="1076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ישר 16"/>
          <p:cNvCxnSpPr/>
          <p:nvPr/>
        </p:nvCxnSpPr>
        <p:spPr>
          <a:xfrm flipV="1">
            <a:off x="4948237" y="3043238"/>
            <a:ext cx="10668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מלבן מעוגל 17"/>
          <p:cNvSpPr/>
          <p:nvPr/>
        </p:nvSpPr>
        <p:spPr>
          <a:xfrm>
            <a:off x="3518393" y="2137013"/>
            <a:ext cx="809624" cy="65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מועצה</a:t>
            </a:r>
            <a:endParaRPr lang="en-US" sz="110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מלבן מעוגל 18"/>
          <p:cNvSpPr/>
          <p:nvPr/>
        </p:nvSpPr>
        <p:spPr>
          <a:xfrm>
            <a:off x="3503611" y="1310482"/>
            <a:ext cx="809625" cy="61912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ועד מנהל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2360010" y="2149713"/>
            <a:ext cx="769446" cy="6821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ועדת ביקורת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מלבן מעוגל 38"/>
          <p:cNvSpPr/>
          <p:nvPr/>
        </p:nvSpPr>
        <p:spPr>
          <a:xfrm>
            <a:off x="8101012" y="4296728"/>
            <a:ext cx="866775" cy="688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רמ"ד רווחה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מלבן מעוגל 39"/>
          <p:cNvSpPr/>
          <p:nvPr/>
        </p:nvSpPr>
        <p:spPr>
          <a:xfrm>
            <a:off x="8072437" y="5106353"/>
            <a:ext cx="952500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רכז מעונות/זכיינים בקמפוס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מלבן מעוגל 40"/>
          <p:cNvSpPr/>
          <p:nvPr/>
        </p:nvSpPr>
        <p:spPr>
          <a:xfrm>
            <a:off x="3036887" y="4356974"/>
            <a:ext cx="914400" cy="638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רכזת הטרדות מיניות ושוויון מגדרי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מלבן מעוגל 41"/>
          <p:cNvSpPr/>
          <p:nvPr/>
        </p:nvSpPr>
        <p:spPr>
          <a:xfrm>
            <a:off x="1898650" y="4356974"/>
            <a:ext cx="933450" cy="628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he-IL" sz="1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קשרי חוץ (</a:t>
            </a:r>
            <a:r>
              <a:rPr lang="he-IL" sz="1000" dirty="0" err="1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תגלית,מודל</a:t>
            </a:r>
            <a:r>
              <a:rPr lang="he-IL" sz="1000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e-IL" sz="10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האןם</a:t>
            </a:r>
            <a:r>
              <a:rPr lang="he-IL" sz="1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1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מחבר ישר 44"/>
          <p:cNvCxnSpPr>
            <a:stCxn id="19" idx="2"/>
          </p:cNvCxnSpPr>
          <p:nvPr/>
        </p:nvCxnSpPr>
        <p:spPr>
          <a:xfrm>
            <a:off x="3908424" y="1929608"/>
            <a:ext cx="3176" cy="432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מחבר ישר 46"/>
          <p:cNvCxnSpPr>
            <a:stCxn id="39" idx="2"/>
          </p:cNvCxnSpPr>
          <p:nvPr/>
        </p:nvCxnSpPr>
        <p:spPr>
          <a:xfrm>
            <a:off x="8534400" y="4985624"/>
            <a:ext cx="12700" cy="32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מחבר ישר 48"/>
          <p:cNvCxnSpPr>
            <a:stCxn id="4" idx="2"/>
          </p:cNvCxnSpPr>
          <p:nvPr/>
        </p:nvCxnSpPr>
        <p:spPr>
          <a:xfrm>
            <a:off x="7467600" y="4985624"/>
            <a:ext cx="12700" cy="335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מחבר ישר 50"/>
          <p:cNvCxnSpPr>
            <a:stCxn id="7" idx="2"/>
          </p:cNvCxnSpPr>
          <p:nvPr/>
        </p:nvCxnSpPr>
        <p:spPr>
          <a:xfrm>
            <a:off x="6467475" y="4985624"/>
            <a:ext cx="9525" cy="32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ישר 52"/>
          <p:cNvCxnSpPr>
            <a:stCxn id="8" idx="2"/>
          </p:cNvCxnSpPr>
          <p:nvPr/>
        </p:nvCxnSpPr>
        <p:spPr>
          <a:xfrm flipH="1">
            <a:off x="5486402" y="4985624"/>
            <a:ext cx="6348" cy="513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ישר 54"/>
          <p:cNvCxnSpPr>
            <a:stCxn id="5" idx="2"/>
          </p:cNvCxnSpPr>
          <p:nvPr/>
        </p:nvCxnSpPr>
        <p:spPr>
          <a:xfrm>
            <a:off x="4511675" y="4985624"/>
            <a:ext cx="47625" cy="335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מלבן מעוגל 20"/>
          <p:cNvSpPr/>
          <p:nvPr/>
        </p:nvSpPr>
        <p:spPr>
          <a:xfrm>
            <a:off x="5084761" y="5915422"/>
            <a:ext cx="815976" cy="688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050" dirty="0" smtClean="0"/>
              <a:t>רכז פרויקטים ומלגות</a:t>
            </a:r>
            <a:endParaRPr lang="he-IL" sz="1050" dirty="0"/>
          </a:p>
        </p:txBody>
      </p:sp>
      <p:sp>
        <p:nvSpPr>
          <p:cNvPr id="22" name="מלבן מעוגל 21"/>
          <p:cNvSpPr/>
          <p:nvPr/>
        </p:nvSpPr>
        <p:spPr>
          <a:xfrm>
            <a:off x="4116386" y="5915422"/>
            <a:ext cx="790575" cy="688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000" dirty="0" smtClean="0"/>
              <a:t>ספורט</a:t>
            </a:r>
            <a:endParaRPr lang="he-IL" sz="1000" dirty="0"/>
          </a:p>
        </p:txBody>
      </p:sp>
    </p:spTree>
    <p:extLst>
      <p:ext uri="{BB962C8B-B14F-4D97-AF65-F5344CB8AC3E}">
        <p14:creationId xmlns:p14="http://schemas.microsoft.com/office/powerpoint/2010/main" val="30024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50" y="576737"/>
            <a:ext cx="11468100" cy="250947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  <a:spcAft>
                <a:spcPts val="800"/>
              </a:spcAft>
            </a:pPr>
            <a:r>
              <a:rPr lang="he-I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מוסדות החובה בעמותה </a:t>
            </a: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he-IL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בכל </a:t>
            </a:r>
            <a:r>
              <a:rPr lang="he-IL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עמותה רשומה חייבים להתקיים המוסדות הבאים (סעיף 19 לחוק </a:t>
            </a:r>
            <a:r>
              <a:rPr lang="he-IL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העמותות</a:t>
            </a:r>
            <a:r>
              <a:rPr lang="he-IL" sz="2600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6392862" y="2787896"/>
            <a:ext cx="2413000" cy="1651000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4718050" y="4805593"/>
            <a:ext cx="2578100" cy="1758998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3519487" y="2799314"/>
            <a:ext cx="2212975" cy="1639582"/>
          </a:xfrm>
          <a:prstGeom prst="roundRect">
            <a:avLst/>
          </a:prstGeom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6634162" y="2857992"/>
            <a:ext cx="1930400" cy="13849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אסיפה כללית (מועצה)</a:t>
            </a:r>
            <a:endParaRPr lang="he-I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97450" y="5208038"/>
            <a:ext cx="2019300" cy="95410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ועדת ביקורת </a:t>
            </a:r>
            <a:endParaRPr lang="he-I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19487" y="3166011"/>
            <a:ext cx="2095500" cy="52322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 מנהל</a:t>
            </a:r>
            <a:endParaRPr lang="he-I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05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7100" y="1241426"/>
            <a:ext cx="10236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>
              <a:buSzPct val="150000"/>
              <a:defRPr/>
            </a:pPr>
            <a:endParaRPr lang="en-US" sz="2400" dirty="0">
              <a:latin typeface="AlenbiSans" pitchFamily="50" charset="-79"/>
              <a:cs typeface="AlenbiSans" pitchFamily="50" charset="-79"/>
            </a:endParaRP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2089150" y="918260"/>
            <a:ext cx="79121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66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האסיפה הכללית</a:t>
            </a:r>
            <a:endParaRPr lang="en-US" altLang="he-IL" sz="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1250" y="2451022"/>
            <a:ext cx="986790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lvl="0" indent="-28575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הגוף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הכולל את כל חברי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העמותה (כל הסטודנטים ששילמו דמי חבר)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r" rt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המוסד העליון בעמותה, המחייב את כל שאר מוסדותיה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0" indent="-285750" algn="r" rtl="1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על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פי סעיף 24 לחוק העמותות- </a:t>
            </a:r>
            <a:r>
              <a:rPr lang="he-I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עמותה שמספר חבריה עולה על 200, </a:t>
            </a:r>
            <a:r>
              <a:rPr lang="he-IL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רשאית </a:t>
            </a:r>
            <a:r>
              <a:rPr lang="he-IL" sz="24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שאסיפותיה</a:t>
            </a:r>
            <a:r>
              <a:rPr lang="he-IL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הכלליות יהיו בדרך של כינוס נציגים (מועצה)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שנבחרו על פי הוראות המצויות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בתקנון</a:t>
            </a: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1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155950" y="914737"/>
            <a:ext cx="5867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48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תפקידי וסמכויות האסיפה הכללית</a:t>
            </a:r>
            <a:endParaRPr lang="en-US" altLang="he-IL" sz="48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2870200"/>
            <a:ext cx="816610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בחירת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חברי הוועד המנהל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בחירת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חברי ועדת ביקורת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אישור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מינוי רואה החשבון ושכרו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אישור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הדוחות הכספיים והמילוליים של העמותה (לאחר אישור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הוועד המנהל)</a:t>
            </a: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37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092450" y="902037"/>
            <a:ext cx="58674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 מנהל</a:t>
            </a:r>
            <a:endParaRPr lang="en-US" altLang="he-IL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143000" y="2247685"/>
            <a:ext cx="9766300" cy="3356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הוועד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המנהל הינו הגוף המייצג והמבצע של העמותה, האחראי על חזון הארגון ומדיניותו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he-IL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הרכב הוועד המנהל</a:t>
            </a:r>
            <a:endParaRPr lang="en-US" sz="24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החוק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מחייב לפחות 2 חברי וועד מנהל, אך תקנון העמותה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רשאי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להוסיף על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כך חברים נוספים.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חברי הוועד המנהל נבחרים על ידי האסיפה הכללית (המועצה) - בין אם זה חברי מועצה שנבחרו לתפקד כחברי וועד מנהל, בין אם מדובר בחברי עמותה (סטודנטים) שהמועצה מינתה לוועד. </a:t>
            </a: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7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2115343" y="234462"/>
            <a:ext cx="742791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תפקידי וסמכויות הוועד המנהל</a:t>
            </a:r>
            <a:endParaRPr lang="en-US" altLang="he-IL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054100" y="2082801"/>
            <a:ext cx="1041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3200" dirty="0"/>
              <a:t/>
            </a:r>
            <a:br>
              <a:rPr lang="he-IL" sz="3200" dirty="0"/>
            </a:br>
            <a:endParaRPr lang="he-IL" sz="3200" dirty="0">
              <a:latin typeface="Calibri" panose="020F0502020204030204" pitchFamily="34" charset="0"/>
              <a:ea typeface="Calibri" panose="020F0502020204030204" pitchFamily="34" charset="0"/>
              <a:cs typeface="AlenbiSans" panose="02000806000000020004" pitchFamily="50" charset="-79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190500" y="2270827"/>
            <a:ext cx="11277600" cy="4184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מדיניות העמותה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התוויות מדיניות העמותה והתוויות נקודות מנחות להתנהלות העמותה.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פיקוח-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לפקח על המנהל הכללי של העמותה ובהתאם להעלות לסדר היום של המועצה נושאים לדיון.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תקציב העמותה ותוכנית עבודה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אישור התקציב ותוכנית העבודה, תוך מעורבות צמודה באופן   הקביעה והניסוח של הדברים.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אישור הדוחות הכספיים והמילוליים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לאחר הכנת הדוחות הרלוונטיים על ידי רו"ח העמותה,  יאשר הוועד המנהל את הדו"חות, יחתום עליהם, ויעביר לאישור סופי של המועצה.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 algn="r" rtl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he-IL" sz="20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אסיפה כללית (מועצה)-</a:t>
            </a:r>
            <a:r>
              <a:rPr lang="he-IL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דיווח ועדכון שוטף לחברי האסיפה הכללית (המועצה) על הנושאים  המרכזים שבסדר היום של הוועד המנהל והעמותה</a:t>
            </a:r>
            <a:endParaRPr lang="en-US" sz="20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41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2343942" y="889080"/>
            <a:ext cx="742791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60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ועדת ביקורת</a:t>
            </a:r>
            <a:endParaRPr lang="en-US" altLang="he-IL" sz="60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599" y="2273300"/>
            <a:ext cx="9842501" cy="4018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ועדת ביקורת הינו המוסד בעמותה האחראי על קיום ביקורת ופיקוח על פעילותם של יתר מוסדות העמותה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he-IL" sz="24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הרכב ועדת ביקורת</a:t>
            </a:r>
            <a:endParaRPr lang="en-US" sz="2400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r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החוק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מגדיר לפחות שני חברי וועדת ביקורת, כאשר הם חייבים להיות חברי העמותה (סטודנטים).  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r" rtl="1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על פי חוק העמותות ניתן למנות גוף מבקר לעמותה במקום ועדת ביקורת - רו"ח בהכשרתו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כאשר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הוא אינו חבר העמותה (לצורך העניין המבקר אינו יכול להיות זה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שמבצע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את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ניהול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החשבונות לעמותה).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במקרה 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זה יש לקבל את אישור רשם העמותות </a:t>
            </a:r>
            <a:r>
              <a:rPr lang="he-IL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לכך.</a:t>
            </a:r>
            <a:endParaRPr lang="he-IL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95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1336675" y="774780"/>
            <a:ext cx="94361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he-IL" altLang="he-IL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תפקידי וסמכויות ועדת ביקורת</a:t>
            </a:r>
            <a:endParaRPr lang="en-US" altLang="he-IL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857250" y="2294672"/>
            <a:ext cx="10052050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he-IL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לבדוק את תקינות פעילות העמותה ומוסדותיה, לרבות התאמת הפעילות למטרות העמותה.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לעקוב אחר ביצוע החלטות האסיפה הכללית (המועצה) והוועד המנהל.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לבדוק את ענייניה הכספיים של העמותה, פנקסי החשבונות, השכר </a:t>
            </a:r>
            <a:r>
              <a:rPr lang="he-IL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וכו</a:t>
            </a: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'.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he-IL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להביא בפני הוועד המנהל והמועצה את מסקנותיה לאחר בדיקות אלו. </a:t>
            </a:r>
            <a:endParaRPr lang="en-US" sz="24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75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82600" y="682625"/>
            <a:ext cx="10515600" cy="1325563"/>
          </a:xfrm>
        </p:spPr>
        <p:txBody>
          <a:bodyPr>
            <a:noAutofit/>
          </a:bodyPr>
          <a:lstStyle/>
          <a:p>
            <a:pPr lvl="0" defTabSz="457200">
              <a:lnSpc>
                <a:spcPct val="100000"/>
              </a:lnSpc>
              <a:spcBef>
                <a:spcPts val="0"/>
              </a:spcBef>
            </a:pPr>
            <a:r>
              <a:rPr lang="he-IL" altLang="he-IL" sz="5000" b="1" dirty="0" smtClean="0">
                <a:ln w="12700">
                  <a:solidFill>
                    <a:srgbClr val="44546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44546A"/>
                  </a:fgClr>
                  <a:bgClr>
                    <a:srgbClr val="44546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44546A">
                      <a:lumMod val="75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מתווה משרד המשפטים לאגודות </a:t>
            </a:r>
            <a:endParaRPr lang="en-US" altLang="he-IL" sz="5000" b="1" dirty="0">
              <a:ln w="12700">
                <a:solidFill>
                  <a:srgbClr val="44546A">
                    <a:lumMod val="75000"/>
                  </a:srgbClr>
                </a:solidFill>
                <a:prstDash val="solid"/>
              </a:ln>
              <a:pattFill prst="dkUpDiag">
                <a:fgClr>
                  <a:srgbClr val="44546A"/>
                </a:fgClr>
                <a:bgClr>
                  <a:srgbClr val="44546A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44546A">
                    <a:lumMod val="75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736600" y="2109788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לאחר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מאבק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ארוך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שנים של ההתאחדות והאגודות, הכיר משרד המשפטים במבנה הייחודי של אגודות סטודנטים כעמותות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ייחודיות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מסוגה.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מצד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אחד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המתווה מאפשר לשמור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על המבנה המוסדי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הקיים באגודות,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ומצד שני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לאפשר קבלת אישור ניהול תקין.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המתווה מתייחס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בעיקר לאופן הבחירה של יו”ר האגודה ושל </a:t>
            </a:r>
            <a:r>
              <a:rPr lang="he-IL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סגניו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ולקבלת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שכר על-ידי יו”ר האגודה </a:t>
            </a:r>
            <a:r>
              <a:rPr lang="he-IL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וסגניו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זאת מבלי 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שיופרו הוראות ותקנות חוק העמותות הנוגעות לנושאים אלו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בכך נוצר גוף ההנהלה באגודה המונה את יו"ר האגודה </a:t>
            </a:r>
            <a:r>
              <a:rPr lang="he-IL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וסגנו</a:t>
            </a:r>
            <a:r>
              <a:rPr lang="he-I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e-IL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(זאת לעומת מנכ"ל במרבית העמותות).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3938272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6460</TotalTime>
  <Words>740</Words>
  <Application>Microsoft Office PowerPoint</Application>
  <PresentationFormat>מסך רחב</PresentationFormat>
  <Paragraphs>90</Paragraphs>
  <Slides>13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22" baseType="lpstr">
      <vt:lpstr>AlenbiSans</vt:lpstr>
      <vt:lpstr>Arial</vt:lpstr>
      <vt:lpstr>Calibri</vt:lpstr>
      <vt:lpstr>Calibri Light</vt:lpstr>
      <vt:lpstr>Gisha</vt:lpstr>
      <vt:lpstr>Tahoma</vt:lpstr>
      <vt:lpstr>Times New Roman</vt:lpstr>
      <vt:lpstr>Wingdings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מתווה משרד המשפטים לאגודות </vt:lpstr>
      <vt:lpstr>עיקרי המתווה</vt:lpstr>
      <vt:lpstr>חובת הדיווח לרשם העמותות </vt:lpstr>
      <vt:lpstr>רשימת המסמכים שיש להגיש לרשם העמותות</vt:lpstr>
      <vt:lpstr>מבנה ארגוני אגודת סטודנטים 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הקשר בין אגודות להתאחדות</dc:title>
  <dc:creator>תומר ניב</dc:creator>
  <cp:lastModifiedBy>agudot</cp:lastModifiedBy>
  <cp:revision>259</cp:revision>
  <dcterms:created xsi:type="dcterms:W3CDTF">2015-01-13T11:59:21Z</dcterms:created>
  <dcterms:modified xsi:type="dcterms:W3CDTF">2017-06-28T07:32:27Z</dcterms:modified>
</cp:coreProperties>
</file>