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77" r:id="rId3"/>
    <p:sldId id="266" r:id="rId4"/>
    <p:sldId id="276" r:id="rId5"/>
    <p:sldId id="283" r:id="rId6"/>
    <p:sldId id="278" r:id="rId7"/>
    <p:sldId id="285" r:id="rId8"/>
    <p:sldId id="289" r:id="rId9"/>
    <p:sldId id="28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i mishnayot" initials="am" lastIdx="2" clrIdx="0">
    <p:extLst>
      <p:ext uri="{19B8F6BF-5375-455C-9EA6-DF929625EA0E}">
        <p15:presenceInfo xmlns:p15="http://schemas.microsoft.com/office/powerpoint/2012/main" userId="ac47f57d7e2085fb" providerId="Windows Live"/>
      </p:ext>
    </p:extLst>
  </p:cmAuthor>
  <p:cmAuthor id="2" name="Tal Rippa" initials="TR" lastIdx="1" clrIdx="1">
    <p:extLst>
      <p:ext uri="{19B8F6BF-5375-455C-9EA6-DF929625EA0E}">
        <p15:presenceInfo xmlns:p15="http://schemas.microsoft.com/office/powerpoint/2012/main" userId="8c32fa75310dcbd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1166"/>
    <a:srgbClr val="490F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סגנון בהיר 3 - הדגשה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87835" autoAdjust="0"/>
  </p:normalViewPr>
  <p:slideViewPr>
    <p:cSldViewPr snapToGrid="0">
      <p:cViewPr varScale="1">
        <p:scale>
          <a:sx n="65" d="100"/>
          <a:sy n="65" d="100"/>
        </p:scale>
        <p:origin x="9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48E78F63-A306-40AD-A2F4-131E736A7EBB}" type="datetimeFigureOut">
              <a:rPr lang="he-IL" smtClean="0"/>
              <a:t>כ'/טבת/תשע"ז</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7DE16D98-BCC3-4DA4-963F-87D87B98B7E6}" type="slidenum">
              <a:rPr lang="he-IL" smtClean="0"/>
              <a:t>‹#›</a:t>
            </a:fld>
            <a:endParaRPr lang="he-IL"/>
          </a:p>
        </p:txBody>
      </p:sp>
    </p:spTree>
    <p:extLst>
      <p:ext uri="{BB962C8B-B14F-4D97-AF65-F5344CB8AC3E}">
        <p14:creationId xmlns:p14="http://schemas.microsoft.com/office/powerpoint/2010/main" val="157375301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7DE16D98-BCC3-4DA4-963F-87D87B98B7E6}" type="slidenum">
              <a:rPr lang="he-IL" smtClean="0"/>
              <a:t>1</a:t>
            </a:fld>
            <a:endParaRPr lang="he-IL"/>
          </a:p>
        </p:txBody>
      </p:sp>
    </p:spTree>
    <p:extLst>
      <p:ext uri="{BB962C8B-B14F-4D97-AF65-F5344CB8AC3E}">
        <p14:creationId xmlns:p14="http://schemas.microsoft.com/office/powerpoint/2010/main" val="97578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1"/>
            <a:endParaRPr lang="he-IL" dirty="0"/>
          </a:p>
        </p:txBody>
      </p:sp>
      <p:sp>
        <p:nvSpPr>
          <p:cNvPr id="4" name="מציין מיקום של מספר שקופית 3"/>
          <p:cNvSpPr>
            <a:spLocks noGrp="1"/>
          </p:cNvSpPr>
          <p:nvPr>
            <p:ph type="sldNum" sz="quarter" idx="10"/>
          </p:nvPr>
        </p:nvSpPr>
        <p:spPr/>
        <p:txBody>
          <a:bodyPr/>
          <a:lstStyle/>
          <a:p>
            <a:fld id="{7DE16D98-BCC3-4DA4-963F-87D87B98B7E6}" type="slidenum">
              <a:rPr lang="he-IL" smtClean="0"/>
              <a:t>2</a:t>
            </a:fld>
            <a:endParaRPr lang="he-IL"/>
          </a:p>
        </p:txBody>
      </p:sp>
    </p:spTree>
    <p:extLst>
      <p:ext uri="{BB962C8B-B14F-4D97-AF65-F5344CB8AC3E}">
        <p14:creationId xmlns:p14="http://schemas.microsoft.com/office/powerpoint/2010/main" val="855666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1"/>
            <a:endParaRPr lang="he-IL" dirty="0"/>
          </a:p>
        </p:txBody>
      </p:sp>
      <p:sp>
        <p:nvSpPr>
          <p:cNvPr id="4" name="מציין מיקום של מספר שקופית 3"/>
          <p:cNvSpPr>
            <a:spLocks noGrp="1"/>
          </p:cNvSpPr>
          <p:nvPr>
            <p:ph type="sldNum" sz="quarter" idx="10"/>
          </p:nvPr>
        </p:nvSpPr>
        <p:spPr/>
        <p:txBody>
          <a:bodyPr/>
          <a:lstStyle/>
          <a:p>
            <a:fld id="{7DE16D98-BCC3-4DA4-963F-87D87B98B7E6}" type="slidenum">
              <a:rPr lang="he-IL" smtClean="0"/>
              <a:t>3</a:t>
            </a:fld>
            <a:endParaRPr lang="he-IL"/>
          </a:p>
        </p:txBody>
      </p:sp>
    </p:spTree>
    <p:extLst>
      <p:ext uri="{BB962C8B-B14F-4D97-AF65-F5344CB8AC3E}">
        <p14:creationId xmlns:p14="http://schemas.microsoft.com/office/powerpoint/2010/main" val="3934096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1"/>
            <a:endParaRPr lang="he-IL" dirty="0"/>
          </a:p>
        </p:txBody>
      </p:sp>
      <p:sp>
        <p:nvSpPr>
          <p:cNvPr id="4" name="מציין מיקום של מספר שקופית 3"/>
          <p:cNvSpPr>
            <a:spLocks noGrp="1"/>
          </p:cNvSpPr>
          <p:nvPr>
            <p:ph type="sldNum" sz="quarter" idx="10"/>
          </p:nvPr>
        </p:nvSpPr>
        <p:spPr/>
        <p:txBody>
          <a:bodyPr/>
          <a:lstStyle/>
          <a:p>
            <a:fld id="{7DE16D98-BCC3-4DA4-963F-87D87B98B7E6}" type="slidenum">
              <a:rPr lang="he-IL" smtClean="0"/>
              <a:t>4</a:t>
            </a:fld>
            <a:endParaRPr lang="he-IL"/>
          </a:p>
        </p:txBody>
      </p:sp>
    </p:spTree>
    <p:extLst>
      <p:ext uri="{BB962C8B-B14F-4D97-AF65-F5344CB8AC3E}">
        <p14:creationId xmlns:p14="http://schemas.microsoft.com/office/powerpoint/2010/main" val="2450024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1"/>
            <a:endParaRPr lang="he-IL" dirty="0"/>
          </a:p>
        </p:txBody>
      </p:sp>
      <p:sp>
        <p:nvSpPr>
          <p:cNvPr id="4" name="מציין מיקום של מספר שקופית 3"/>
          <p:cNvSpPr>
            <a:spLocks noGrp="1"/>
          </p:cNvSpPr>
          <p:nvPr>
            <p:ph type="sldNum" sz="quarter" idx="10"/>
          </p:nvPr>
        </p:nvSpPr>
        <p:spPr/>
        <p:txBody>
          <a:bodyPr/>
          <a:lstStyle/>
          <a:p>
            <a:fld id="{7DE16D98-BCC3-4DA4-963F-87D87B98B7E6}" type="slidenum">
              <a:rPr lang="he-IL" smtClean="0"/>
              <a:t>5</a:t>
            </a:fld>
            <a:endParaRPr lang="he-IL"/>
          </a:p>
        </p:txBody>
      </p:sp>
    </p:spTree>
    <p:extLst>
      <p:ext uri="{BB962C8B-B14F-4D97-AF65-F5344CB8AC3E}">
        <p14:creationId xmlns:p14="http://schemas.microsoft.com/office/powerpoint/2010/main" val="2681601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1"/>
            <a:endParaRPr lang="he-IL" dirty="0"/>
          </a:p>
        </p:txBody>
      </p:sp>
      <p:sp>
        <p:nvSpPr>
          <p:cNvPr id="4" name="מציין מיקום של מספר שקופית 3"/>
          <p:cNvSpPr>
            <a:spLocks noGrp="1"/>
          </p:cNvSpPr>
          <p:nvPr>
            <p:ph type="sldNum" sz="quarter" idx="10"/>
          </p:nvPr>
        </p:nvSpPr>
        <p:spPr/>
        <p:txBody>
          <a:bodyPr/>
          <a:lstStyle/>
          <a:p>
            <a:fld id="{7DE16D98-BCC3-4DA4-963F-87D87B98B7E6}" type="slidenum">
              <a:rPr lang="he-IL" smtClean="0"/>
              <a:t>6</a:t>
            </a:fld>
            <a:endParaRPr lang="he-IL"/>
          </a:p>
        </p:txBody>
      </p:sp>
    </p:spTree>
    <p:extLst>
      <p:ext uri="{BB962C8B-B14F-4D97-AF65-F5344CB8AC3E}">
        <p14:creationId xmlns:p14="http://schemas.microsoft.com/office/powerpoint/2010/main" val="3955446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1"/>
            <a:endParaRPr lang="he-IL" dirty="0"/>
          </a:p>
        </p:txBody>
      </p:sp>
      <p:sp>
        <p:nvSpPr>
          <p:cNvPr id="4" name="מציין מיקום של מספר שקופית 3"/>
          <p:cNvSpPr>
            <a:spLocks noGrp="1"/>
          </p:cNvSpPr>
          <p:nvPr>
            <p:ph type="sldNum" sz="quarter" idx="10"/>
          </p:nvPr>
        </p:nvSpPr>
        <p:spPr/>
        <p:txBody>
          <a:bodyPr/>
          <a:lstStyle/>
          <a:p>
            <a:fld id="{7DE16D98-BCC3-4DA4-963F-87D87B98B7E6}" type="slidenum">
              <a:rPr lang="he-IL" smtClean="0"/>
              <a:t>7</a:t>
            </a:fld>
            <a:endParaRPr lang="he-IL"/>
          </a:p>
        </p:txBody>
      </p:sp>
    </p:spTree>
    <p:extLst>
      <p:ext uri="{BB962C8B-B14F-4D97-AF65-F5344CB8AC3E}">
        <p14:creationId xmlns:p14="http://schemas.microsoft.com/office/powerpoint/2010/main" val="1674665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1"/>
            <a:endParaRPr lang="he-IL" dirty="0"/>
          </a:p>
        </p:txBody>
      </p:sp>
      <p:sp>
        <p:nvSpPr>
          <p:cNvPr id="4" name="מציין מיקום של מספר שקופית 3"/>
          <p:cNvSpPr>
            <a:spLocks noGrp="1"/>
          </p:cNvSpPr>
          <p:nvPr>
            <p:ph type="sldNum" sz="quarter" idx="10"/>
          </p:nvPr>
        </p:nvSpPr>
        <p:spPr/>
        <p:txBody>
          <a:bodyPr/>
          <a:lstStyle/>
          <a:p>
            <a:fld id="{7DE16D98-BCC3-4DA4-963F-87D87B98B7E6}" type="slidenum">
              <a:rPr lang="he-IL" smtClean="0"/>
              <a:t>8</a:t>
            </a:fld>
            <a:endParaRPr lang="he-IL"/>
          </a:p>
        </p:txBody>
      </p:sp>
    </p:spTree>
    <p:extLst>
      <p:ext uri="{BB962C8B-B14F-4D97-AF65-F5344CB8AC3E}">
        <p14:creationId xmlns:p14="http://schemas.microsoft.com/office/powerpoint/2010/main" val="21464765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1"/>
            <a:endParaRPr lang="he-IL" dirty="0"/>
          </a:p>
        </p:txBody>
      </p:sp>
      <p:sp>
        <p:nvSpPr>
          <p:cNvPr id="4" name="מציין מיקום של מספר שקופית 3"/>
          <p:cNvSpPr>
            <a:spLocks noGrp="1"/>
          </p:cNvSpPr>
          <p:nvPr>
            <p:ph type="sldNum" sz="quarter" idx="10"/>
          </p:nvPr>
        </p:nvSpPr>
        <p:spPr/>
        <p:txBody>
          <a:bodyPr/>
          <a:lstStyle/>
          <a:p>
            <a:fld id="{7DE16D98-BCC3-4DA4-963F-87D87B98B7E6}" type="slidenum">
              <a:rPr lang="he-IL" smtClean="0"/>
              <a:t>9</a:t>
            </a:fld>
            <a:endParaRPr lang="he-IL"/>
          </a:p>
        </p:txBody>
      </p:sp>
    </p:spTree>
    <p:extLst>
      <p:ext uri="{BB962C8B-B14F-4D97-AF65-F5344CB8AC3E}">
        <p14:creationId xmlns:p14="http://schemas.microsoft.com/office/powerpoint/2010/main" val="3663712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1/18/2017</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923A1CC3-2375-41D4-9E03-427CAF2A4C1A}" type="datetimeFigureOut">
              <a:rPr lang="en-US" dirty="0"/>
              <a:t>1/18/2017</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כותרת וכיתוב">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he-IL"/>
              <a:t>לחץ כדי לערוך סגנון כותרת של תבנית בסיס</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AFF16868-8199-4C2C-A5B1-63AEE139F88E}" type="datetimeFigureOut">
              <a:rPr lang="en-US" dirty="0"/>
              <a:t>1/18/2017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ציטוט עם כיתוב">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he-IL"/>
              <a:t>לחץ כדי לערוך סגנון כותרת של תבנית בסיס</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AAD9FF7F-6988-44CC-821B-644E70CD2F73}" type="datetimeFigureOut">
              <a:rPr lang="en-US" dirty="0"/>
              <a:t>1/18/2017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כרטיס שם">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5C12C299-16B2-4475-990D-751901EACC14}" type="datetimeFigureOut">
              <a:rPr lang="en-US" dirty="0"/>
              <a:t>1/18/2017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עמודות">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1/18/2017</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עמודת 3 תמונות">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1/18/2017</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1/18/2017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כותרת אנכית וטקסט">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1/18/2017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1/18/2017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F34E6425-0181-43F2-84FC-787E803FD2F8}" type="datetimeFigureOut">
              <a:rPr lang="en-US" dirty="0"/>
              <a:t>1/18/2017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1/18/2017</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1/18/2017</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1/18/2017</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1/18/2017</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76E86A4C-8E40-4F87-A4F0-01A0687C5742}" type="datetimeFigureOut">
              <a:rPr lang="en-US" dirty="0"/>
              <a:t>1/18/2017</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he-IL"/>
              <a:t>לחץ על הסמל כדי להוסיף תמונה</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35E72C73-2D91-4E12-BA25-F0AA0C03599B}" type="datetimeFigureOut">
              <a:rPr lang="en-US" dirty="0"/>
              <a:t>1/18/2017</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1/18/2017</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424066" y="524655"/>
            <a:ext cx="9084763" cy="3717561"/>
          </a:xfrm>
        </p:spPr>
        <p:txBody>
          <a:bodyPr/>
          <a:lstStyle/>
          <a:p>
            <a:pPr algn="ctr"/>
            <a:r>
              <a:rPr lang="he-IL" sz="4800" b="1" dirty="0">
                <a:latin typeface="Tahoma" panose="020B0604030504040204" pitchFamily="34" charset="0"/>
                <a:ea typeface="Tahoma" panose="020B0604030504040204" pitchFamily="34" charset="0"/>
                <a:cs typeface="Tahoma" panose="020B0604030504040204" pitchFamily="34" charset="0"/>
              </a:rPr>
              <a:t>מכוונים למקוונים</a:t>
            </a:r>
            <a:br>
              <a:rPr lang="he-IL" sz="4800" b="1" dirty="0">
                <a:latin typeface="Tahoma" panose="020B0604030504040204" pitchFamily="34" charset="0"/>
                <a:ea typeface="Tahoma" panose="020B0604030504040204" pitchFamily="34" charset="0"/>
                <a:cs typeface="Tahoma" panose="020B0604030504040204" pitchFamily="34" charset="0"/>
              </a:rPr>
            </a:br>
            <a:r>
              <a:rPr lang="he-IL" sz="4800" b="1" dirty="0">
                <a:latin typeface="Tahoma" panose="020B0604030504040204" pitchFamily="34" charset="0"/>
                <a:ea typeface="Tahoma" panose="020B0604030504040204" pitchFamily="34" charset="0"/>
                <a:cs typeface="Tahoma" panose="020B0604030504040204" pitchFamily="34" charset="0"/>
              </a:rPr>
              <a:t>או</a:t>
            </a:r>
            <a:br>
              <a:rPr lang="he-IL" sz="4800" b="1" dirty="0">
                <a:latin typeface="Tahoma" panose="020B0604030504040204" pitchFamily="34" charset="0"/>
                <a:ea typeface="Tahoma" panose="020B0604030504040204" pitchFamily="34" charset="0"/>
                <a:cs typeface="Tahoma" panose="020B0604030504040204" pitchFamily="34" charset="0"/>
              </a:rPr>
            </a:br>
            <a:r>
              <a:rPr lang="he-IL" sz="4800" b="1" dirty="0">
                <a:latin typeface="Tahoma" panose="020B0604030504040204" pitchFamily="34" charset="0"/>
                <a:ea typeface="Tahoma" panose="020B0604030504040204" pitchFamily="34" charset="0"/>
                <a:cs typeface="Tahoma" panose="020B0604030504040204" pitchFamily="34" charset="0"/>
              </a:rPr>
              <a:t> איך ללמוד קורס לתואר מכל מקום ובכל שעה!</a:t>
            </a:r>
          </a:p>
        </p:txBody>
      </p:sp>
      <p:sp>
        <p:nvSpPr>
          <p:cNvPr id="3" name="כותרת משנה 2"/>
          <p:cNvSpPr>
            <a:spLocks noGrp="1"/>
          </p:cNvSpPr>
          <p:nvPr>
            <p:ph type="subTitle" idx="1"/>
          </p:nvPr>
        </p:nvSpPr>
        <p:spPr>
          <a:xfrm>
            <a:off x="1683171" y="4242216"/>
            <a:ext cx="8825658" cy="425574"/>
          </a:xfrm>
        </p:spPr>
        <p:txBody>
          <a:bodyPr>
            <a:normAutofit lnSpcReduction="10000"/>
          </a:bodyPr>
          <a:lstStyle/>
          <a:p>
            <a:pPr algn="ctr"/>
            <a:r>
              <a:rPr lang="he-IL" sz="2400" b="1" dirty="0">
                <a:latin typeface="Tahoma" panose="020B0604030504040204" pitchFamily="34" charset="0"/>
                <a:ea typeface="Tahoma" panose="020B0604030504040204" pitchFamily="34" charset="0"/>
                <a:cs typeface="Tahoma" panose="020B0604030504040204" pitchFamily="34" charset="0"/>
              </a:rPr>
              <a:t>סמינר חורף 2017</a:t>
            </a:r>
          </a:p>
        </p:txBody>
      </p:sp>
      <p:pic>
        <p:nvPicPr>
          <p:cNvPr id="4" name="תמונה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385739" y="4877879"/>
            <a:ext cx="4229993" cy="1494910"/>
          </a:xfrm>
          <a:prstGeom prst="rect">
            <a:avLst/>
          </a:prstGeom>
        </p:spPr>
      </p:pic>
    </p:spTree>
    <p:extLst>
      <p:ext uri="{BB962C8B-B14F-4D97-AF65-F5344CB8AC3E}">
        <p14:creationId xmlns:p14="http://schemas.microsoft.com/office/powerpoint/2010/main" val="454714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54955" y="973668"/>
            <a:ext cx="9563012" cy="706964"/>
          </a:xfrm>
        </p:spPr>
        <p:txBody>
          <a:bodyPr/>
          <a:lstStyle/>
          <a:p>
            <a:pPr algn="ctr"/>
            <a:r>
              <a:rPr lang="he-IL" sz="3200" b="1" dirty="0">
                <a:latin typeface="Tahoma" panose="020B0604030504040204" pitchFamily="34" charset="0"/>
                <a:ea typeface="Tahoma" panose="020B0604030504040204" pitchFamily="34" charset="0"/>
                <a:cs typeface="Tahoma" panose="020B0604030504040204" pitchFamily="34" charset="0"/>
              </a:rPr>
              <a:t>למה קורסים מקוונים?</a:t>
            </a:r>
            <a:endParaRPr lang="he-IL" sz="3200" b="1" dirty="0"/>
          </a:p>
        </p:txBody>
      </p:sp>
      <p:pic>
        <p:nvPicPr>
          <p:cNvPr id="4" name="תמונה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04732" y="6019800"/>
            <a:ext cx="2371768" cy="838200"/>
          </a:xfrm>
          <a:prstGeom prst="rect">
            <a:avLst/>
          </a:prstGeom>
        </p:spPr>
      </p:pic>
      <p:sp>
        <p:nvSpPr>
          <p:cNvPr id="5" name="מלבן 4"/>
          <p:cNvSpPr/>
          <p:nvPr/>
        </p:nvSpPr>
        <p:spPr>
          <a:xfrm>
            <a:off x="644578" y="3089078"/>
            <a:ext cx="10822898" cy="923330"/>
          </a:xfrm>
          <a:prstGeom prst="rect">
            <a:avLst/>
          </a:prstGeom>
          <a:noFill/>
        </p:spPr>
        <p:txBody>
          <a:bodyPr wrap="square" lIns="91440" tIns="45720" rIns="91440" bIns="45720">
            <a:spAutoFit/>
          </a:bodyPr>
          <a:lstStyle/>
          <a:p>
            <a:pPr algn="ctr"/>
            <a:endParaRPr lang="he-IL" sz="5400" b="0" cap="none" spc="0" dirty="0">
              <a:ln w="0"/>
              <a:solidFill>
                <a:schemeClr val="tx1"/>
              </a:solidFill>
              <a:effectLst>
                <a:outerShdw blurRad="38100" dist="19050" dir="2700000" algn="tl" rotWithShape="0">
                  <a:schemeClr val="dk1">
                    <a:alpha val="40000"/>
                  </a:schemeClr>
                </a:outerShdw>
              </a:effectLst>
            </a:endParaRPr>
          </a:p>
        </p:txBody>
      </p:sp>
      <p:sp>
        <p:nvSpPr>
          <p:cNvPr id="3" name="TextBox 2"/>
          <p:cNvSpPr txBox="1"/>
          <p:nvPr/>
        </p:nvSpPr>
        <p:spPr>
          <a:xfrm>
            <a:off x="974360" y="2308485"/>
            <a:ext cx="10163331" cy="4093428"/>
          </a:xfrm>
          <a:prstGeom prst="rect">
            <a:avLst/>
          </a:prstGeom>
          <a:noFill/>
        </p:spPr>
        <p:txBody>
          <a:bodyPr wrap="square" rtlCol="1">
            <a:spAutoFit/>
          </a:bodyPr>
          <a:lstStyle/>
          <a:p>
            <a:pPr algn="r"/>
            <a:r>
              <a:rPr lang="he-IL" sz="3200" dirty="0"/>
              <a:t>1. המהפכה הדיגיטלית הפכה אותנו למוקפים ושקועים בטכנולוגיה. בין השינויים הרבים המתרחשים ללא הפסקה בחיינו קיימת גם הגישה השונה והחדשה לאופן שבו אנו לומדים.</a:t>
            </a:r>
          </a:p>
          <a:p>
            <a:pPr algn="r"/>
            <a:endParaRPr lang="he-IL" sz="3200" dirty="0"/>
          </a:p>
          <a:p>
            <a:pPr algn="r"/>
            <a:r>
              <a:rPr lang="he-IL" sz="3200" dirty="0"/>
              <a:t>2. למרות הצורך המובהק של מוסדות אקדמיים להתאים את עצמם לרוח התקופה ולייצר אלטרנטיבות למידה חדשניות הקורסים המקוונים עדיין בחיתוליהם בישראל.</a:t>
            </a:r>
          </a:p>
          <a:p>
            <a:pPr algn="r"/>
            <a:endParaRPr lang="he-IL" dirty="0"/>
          </a:p>
          <a:p>
            <a:pPr algn="r"/>
            <a:endParaRPr lang="he-IL" dirty="0"/>
          </a:p>
        </p:txBody>
      </p:sp>
    </p:spTree>
    <p:extLst>
      <p:ext uri="{BB962C8B-B14F-4D97-AF65-F5344CB8AC3E}">
        <p14:creationId xmlns:p14="http://schemas.microsoft.com/office/powerpoint/2010/main" val="6473026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023672" y="1028016"/>
            <a:ext cx="7907685" cy="706964"/>
          </a:xfrm>
        </p:spPr>
        <p:txBody>
          <a:bodyPr/>
          <a:lstStyle/>
          <a:p>
            <a:pPr algn="ctr"/>
            <a:r>
              <a:rPr lang="he-IL" sz="3200" b="1" dirty="0">
                <a:latin typeface="Tahoma" panose="020B0604030504040204" pitchFamily="34" charset="0"/>
                <a:ea typeface="Tahoma" panose="020B0604030504040204" pitchFamily="34" charset="0"/>
                <a:cs typeface="Tahoma" panose="020B0604030504040204" pitchFamily="34" charset="0"/>
              </a:rPr>
              <a:t>מהי עמדת מל"ג לדעתכם</a:t>
            </a:r>
            <a:r>
              <a:rPr lang="he-IL" sz="3200" b="1" dirty="0">
                <a:latin typeface="Tahoma" panose="020B0604030504040204" pitchFamily="34" charset="0"/>
                <a:ea typeface="Tahoma" panose="020B0604030504040204" pitchFamily="34" charset="0"/>
                <a:cs typeface="Tahoma" panose="020B0604030504040204" pitchFamily="34" charset="0"/>
              </a:rPr>
              <a:t>? </a:t>
            </a:r>
            <a:br>
              <a:rPr lang="he-IL" sz="3200" b="1" dirty="0">
                <a:latin typeface="Tahoma" panose="020B0604030504040204" pitchFamily="34" charset="0"/>
                <a:ea typeface="Tahoma" panose="020B0604030504040204" pitchFamily="34" charset="0"/>
                <a:cs typeface="Tahoma" panose="020B0604030504040204" pitchFamily="34" charset="0"/>
              </a:rPr>
            </a:br>
            <a:r>
              <a:rPr lang="he-IL" sz="3200" b="1" dirty="0" smtClean="0">
                <a:latin typeface="Tahoma" panose="020B0604030504040204" pitchFamily="34" charset="0"/>
                <a:ea typeface="Tahoma" panose="020B0604030504040204" pitchFamily="34" charset="0"/>
                <a:cs typeface="Tahoma" panose="020B0604030504040204" pitchFamily="34" charset="0"/>
              </a:rPr>
              <a:t>בעד </a:t>
            </a:r>
            <a:r>
              <a:rPr lang="he-IL" sz="3200" b="1" dirty="0">
                <a:latin typeface="Tahoma" panose="020B0604030504040204" pitchFamily="34" charset="0"/>
                <a:ea typeface="Tahoma" panose="020B0604030504040204" pitchFamily="34" charset="0"/>
                <a:cs typeface="Tahoma" panose="020B0604030504040204" pitchFamily="34" charset="0"/>
              </a:rPr>
              <a:t>או נגד?</a:t>
            </a:r>
            <a:endParaRPr lang="he-IL" sz="3200" b="1" dirty="0"/>
          </a:p>
        </p:txBody>
      </p:sp>
      <p:pic>
        <p:nvPicPr>
          <p:cNvPr id="4" name="תמונה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04732" y="6019800"/>
            <a:ext cx="2371768" cy="838200"/>
          </a:xfrm>
          <a:prstGeom prst="rect">
            <a:avLst/>
          </a:prstGeom>
        </p:spPr>
      </p:pic>
      <p:sp>
        <p:nvSpPr>
          <p:cNvPr id="7" name="TextBox 6"/>
          <p:cNvSpPr txBox="1"/>
          <p:nvPr/>
        </p:nvSpPr>
        <p:spPr>
          <a:xfrm>
            <a:off x="7000407" y="3097781"/>
            <a:ext cx="4527028" cy="2246769"/>
          </a:xfrm>
          <a:prstGeom prst="rect">
            <a:avLst/>
          </a:prstGeom>
          <a:noFill/>
        </p:spPr>
        <p:txBody>
          <a:bodyPr wrap="square" rtlCol="1">
            <a:spAutoFit/>
          </a:bodyPr>
          <a:lstStyle/>
          <a:p>
            <a:pPr algn="ctr"/>
            <a:r>
              <a:rPr lang="he-IL" sz="2800" dirty="0"/>
              <a:t>"במסגרת תכנית החומש למערכת ההשכלה הגבוהה הוחלט כי אחד מהנושאים </a:t>
            </a:r>
            <a:r>
              <a:rPr lang="he-IL" sz="2800" b="1" dirty="0"/>
              <a:t>המרכזיים</a:t>
            </a:r>
            <a:r>
              <a:rPr lang="he-IL" sz="2800" dirty="0"/>
              <a:t> עליהם יושם דגש-- הינו הלמידה הדיגיטלית"</a:t>
            </a:r>
          </a:p>
        </p:txBody>
      </p:sp>
      <p:sp>
        <p:nvSpPr>
          <p:cNvPr id="8" name="TextBox 7"/>
          <p:cNvSpPr txBox="1"/>
          <p:nvPr/>
        </p:nvSpPr>
        <p:spPr>
          <a:xfrm>
            <a:off x="704538" y="3097781"/>
            <a:ext cx="6056026" cy="2677656"/>
          </a:xfrm>
          <a:prstGeom prst="rect">
            <a:avLst/>
          </a:prstGeom>
          <a:noFill/>
        </p:spPr>
        <p:txBody>
          <a:bodyPr wrap="square" rtlCol="1">
            <a:spAutoFit/>
          </a:bodyPr>
          <a:lstStyle/>
          <a:p>
            <a:pPr algn="ctr"/>
            <a:r>
              <a:rPr lang="he-IL" sz="2800" dirty="0"/>
              <a:t>"בעידן הדיגיטציה בו המידע כולו נמצא בהישג יד, יש מקום לחשוב מחדש על ההוראה בכלל וההוראה האקדמית בפרט על מנת לייצר לסטודנטים חוויה לימודית מאתגרת. לשם השגת מטרה זו יושקע בשנים הקרובות סכום של</a:t>
            </a:r>
            <a:r>
              <a:rPr lang="he-IL" sz="2800" b="1" dirty="0"/>
              <a:t> 120 מיליון ₪</a:t>
            </a:r>
            <a:r>
              <a:rPr lang="he-IL" sz="2800" dirty="0"/>
              <a:t>"</a:t>
            </a:r>
          </a:p>
        </p:txBody>
      </p:sp>
      <p:sp>
        <p:nvSpPr>
          <p:cNvPr id="10" name="TextBox 9"/>
          <p:cNvSpPr txBox="1"/>
          <p:nvPr/>
        </p:nvSpPr>
        <p:spPr>
          <a:xfrm rot="19823839">
            <a:off x="2935583" y="2940876"/>
            <a:ext cx="6807166" cy="1569660"/>
          </a:xfrm>
          <a:prstGeom prst="rect">
            <a:avLst/>
          </a:prstGeom>
          <a:noFill/>
        </p:spPr>
        <p:txBody>
          <a:bodyPr wrap="square" rtlCol="1">
            <a:spAutoFit/>
          </a:bodyPr>
          <a:lstStyle/>
          <a:p>
            <a:pPr algn="ctr"/>
            <a:r>
              <a:rPr lang="he-IL" sz="9600" dirty="0">
                <a:solidFill>
                  <a:schemeClr val="accent1">
                    <a:lumMod val="60000"/>
                    <a:lumOff val="40000"/>
                  </a:schemeClr>
                </a:solidFill>
              </a:rPr>
              <a:t>בעד!!!</a:t>
            </a:r>
          </a:p>
        </p:txBody>
      </p:sp>
    </p:spTree>
    <p:extLst>
      <p:ext uri="{BB962C8B-B14F-4D97-AF65-F5344CB8AC3E}">
        <p14:creationId xmlns:p14="http://schemas.microsoft.com/office/powerpoint/2010/main" val="243181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54954" y="644577"/>
            <a:ext cx="9817846" cy="2173573"/>
          </a:xfrm>
        </p:spPr>
        <p:txBody>
          <a:bodyPr/>
          <a:lstStyle/>
          <a:p>
            <a:pPr algn="ctr"/>
            <a:r>
              <a:rPr lang="he-IL" sz="2800" b="1" dirty="0">
                <a:latin typeface="Tahoma" panose="020B0604030504040204" pitchFamily="34" charset="0"/>
                <a:ea typeface="Tahoma" panose="020B0604030504040204" pitchFamily="34" charset="0"/>
                <a:cs typeface="Tahoma" panose="020B0604030504040204" pitchFamily="34" charset="0"/>
              </a:rPr>
              <a:t>בספטמבר 2016 נשלח שאלון לכל המוסדות בכדי ליצור תמונת מצב של הלמידה המקוונת בישראל</a:t>
            </a:r>
            <a:r>
              <a:rPr lang="he-IL" sz="3200" b="1" dirty="0"/>
              <a:t/>
            </a:r>
            <a:br>
              <a:rPr lang="he-IL" sz="3200" b="1" dirty="0"/>
            </a:br>
            <a:endParaRPr lang="he-IL" sz="3200" b="1" dirty="0"/>
          </a:p>
        </p:txBody>
      </p:sp>
      <p:pic>
        <p:nvPicPr>
          <p:cNvPr id="4" name="תמונה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04732" y="6019800"/>
            <a:ext cx="2371768" cy="838200"/>
          </a:xfrm>
          <a:prstGeom prst="rect">
            <a:avLst/>
          </a:prstGeom>
        </p:spPr>
      </p:pic>
      <p:sp>
        <p:nvSpPr>
          <p:cNvPr id="7" name="TextBox 6"/>
          <p:cNvSpPr txBox="1"/>
          <p:nvPr/>
        </p:nvSpPr>
        <p:spPr>
          <a:xfrm>
            <a:off x="734518" y="2533338"/>
            <a:ext cx="10672997" cy="4339650"/>
          </a:xfrm>
          <a:prstGeom prst="rect">
            <a:avLst/>
          </a:prstGeom>
          <a:noFill/>
        </p:spPr>
        <p:txBody>
          <a:bodyPr wrap="square" rtlCol="1">
            <a:spAutoFit/>
          </a:bodyPr>
          <a:lstStyle/>
          <a:p>
            <a:pPr algn="r"/>
            <a:r>
              <a:rPr lang="he-IL" sz="2800" dirty="0"/>
              <a:t>מתוך 63 מוסדות ענו על השאלון 49</a:t>
            </a:r>
            <a:endParaRPr lang="en-US" sz="2800" dirty="0"/>
          </a:p>
          <a:p>
            <a:pPr algn="r"/>
            <a:endParaRPr lang="he-IL" sz="2800" dirty="0"/>
          </a:p>
          <a:p>
            <a:pPr algn="r"/>
            <a:r>
              <a:rPr lang="he-IL" sz="2800" dirty="0"/>
              <a:t>במרבית המוסדות שענו על השאלון קיים לפחות קורס דיגיטלי אחד</a:t>
            </a:r>
            <a:endParaRPr lang="en-US" sz="2800" dirty="0"/>
          </a:p>
          <a:p>
            <a:pPr algn="r"/>
            <a:endParaRPr lang="en-US" sz="2800" dirty="0"/>
          </a:p>
          <a:p>
            <a:pPr algn="r"/>
            <a:r>
              <a:rPr lang="he-IL" sz="2800" dirty="0"/>
              <a:t>במרבית המקרים יוזמת והפקת הקורס נעשית על-ידי המרצים בדרך כלל בליווי ושיתוף פעולה עם המרכז לקידום הוראה/הוראה מתוקשבת (היו גם שהשתמשו בחברות הפקה אך התכנים והבקרה הייתה בידי המוסד)</a:t>
            </a:r>
            <a:r>
              <a:rPr lang="en-US" sz="2800" dirty="0"/>
              <a:t> </a:t>
            </a:r>
            <a:endParaRPr lang="he-IL" sz="2800" dirty="0"/>
          </a:p>
          <a:p>
            <a:pPr algn="r"/>
            <a:r>
              <a:rPr lang="en-US" sz="2000" dirty="0"/>
              <a:t> </a:t>
            </a:r>
            <a:endParaRPr lang="he-IL" sz="2000" dirty="0"/>
          </a:p>
          <a:p>
            <a:pPr algn="r"/>
            <a:endParaRPr lang="he-IL" sz="2000" dirty="0"/>
          </a:p>
          <a:p>
            <a:pPr algn="r"/>
            <a:endParaRPr lang="he-IL" sz="2000" dirty="0"/>
          </a:p>
          <a:p>
            <a:pPr algn="r"/>
            <a:endParaRPr lang="he-IL" sz="2000" dirty="0"/>
          </a:p>
        </p:txBody>
      </p:sp>
    </p:spTree>
    <p:extLst>
      <p:ext uri="{BB962C8B-B14F-4D97-AF65-F5344CB8AC3E}">
        <p14:creationId xmlns:p14="http://schemas.microsoft.com/office/powerpoint/2010/main" val="2450217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304855" y="606606"/>
            <a:ext cx="9113308" cy="765191"/>
          </a:xfrm>
        </p:spPr>
        <p:txBody>
          <a:bodyPr/>
          <a:lstStyle/>
          <a:p>
            <a:pPr algn="ctr"/>
            <a:r>
              <a:rPr lang="he-IL" sz="3200" b="1" dirty="0">
                <a:latin typeface="Tahoma" panose="020B0604030504040204" pitchFamily="34" charset="0"/>
                <a:ea typeface="Tahoma" panose="020B0604030504040204" pitchFamily="34" charset="0"/>
                <a:cs typeface="Tahoma" panose="020B0604030504040204" pitchFamily="34" charset="0"/>
              </a:rPr>
              <a:t>ועכשיו לתוצאות...</a:t>
            </a:r>
            <a:endParaRPr lang="he-IL" sz="3200" b="1" dirty="0"/>
          </a:p>
        </p:txBody>
      </p:sp>
      <p:pic>
        <p:nvPicPr>
          <p:cNvPr id="4" name="תמונה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04732" y="6019800"/>
            <a:ext cx="2371768" cy="838200"/>
          </a:xfrm>
          <a:prstGeom prst="rect">
            <a:avLst/>
          </a:prstGeom>
        </p:spPr>
      </p:pic>
      <p:sp>
        <p:nvSpPr>
          <p:cNvPr id="5" name="מלבן 4"/>
          <p:cNvSpPr/>
          <p:nvPr/>
        </p:nvSpPr>
        <p:spPr>
          <a:xfrm>
            <a:off x="644578" y="3089078"/>
            <a:ext cx="10822898" cy="923330"/>
          </a:xfrm>
          <a:prstGeom prst="rect">
            <a:avLst/>
          </a:prstGeom>
          <a:noFill/>
        </p:spPr>
        <p:txBody>
          <a:bodyPr wrap="square" lIns="91440" tIns="45720" rIns="91440" bIns="45720">
            <a:spAutoFit/>
          </a:bodyPr>
          <a:lstStyle/>
          <a:p>
            <a:pPr algn="ctr"/>
            <a:endParaRPr lang="he-IL" sz="5400" b="0" cap="none" spc="0" dirty="0">
              <a:ln w="0"/>
              <a:solidFill>
                <a:schemeClr val="tx1"/>
              </a:solidFill>
              <a:effectLst>
                <a:outerShdw blurRad="38100" dist="19050" dir="2700000" algn="tl" rotWithShape="0">
                  <a:schemeClr val="dk1">
                    <a:alpha val="40000"/>
                  </a:schemeClr>
                </a:outerShdw>
              </a:effectLst>
            </a:endParaRPr>
          </a:p>
        </p:txBody>
      </p:sp>
      <p:graphicFrame>
        <p:nvGraphicFramePr>
          <p:cNvPr id="3" name="טבלה 2"/>
          <p:cNvGraphicFramePr>
            <a:graphicFrameLocks noGrp="1"/>
          </p:cNvGraphicFramePr>
          <p:nvPr>
            <p:extLst>
              <p:ext uri="{D42A27DB-BD31-4B8C-83A1-F6EECF244321}">
                <p14:modId xmlns:p14="http://schemas.microsoft.com/office/powerpoint/2010/main" val="4083920998"/>
              </p:ext>
            </p:extLst>
          </p:nvPr>
        </p:nvGraphicFramePr>
        <p:xfrm>
          <a:off x="1304855" y="2204339"/>
          <a:ext cx="9997728" cy="3815461"/>
        </p:xfrm>
        <a:graphic>
          <a:graphicData uri="http://schemas.openxmlformats.org/drawingml/2006/table">
            <a:tbl>
              <a:tblPr firstRow="1" firstCol="1" bandRow="1">
                <a:tableStyleId>{5C22544A-7EE6-4342-B048-85BDC9FD1C3A}</a:tableStyleId>
              </a:tblPr>
              <a:tblGrid>
                <a:gridCol w="1357158">
                  <a:extLst>
                    <a:ext uri="{9D8B030D-6E8A-4147-A177-3AD203B41FA5}">
                      <a16:colId xmlns:a16="http://schemas.microsoft.com/office/drawing/2014/main" xmlns="" val="3589694943"/>
                    </a:ext>
                  </a:extLst>
                </a:gridCol>
                <a:gridCol w="1285745">
                  <a:extLst>
                    <a:ext uri="{9D8B030D-6E8A-4147-A177-3AD203B41FA5}">
                      <a16:colId xmlns:a16="http://schemas.microsoft.com/office/drawing/2014/main" xmlns="" val="2794114453"/>
                    </a:ext>
                  </a:extLst>
                </a:gridCol>
                <a:gridCol w="1048346">
                  <a:extLst>
                    <a:ext uri="{9D8B030D-6E8A-4147-A177-3AD203B41FA5}">
                      <a16:colId xmlns:a16="http://schemas.microsoft.com/office/drawing/2014/main" xmlns="" val="1339521931"/>
                    </a:ext>
                  </a:extLst>
                </a:gridCol>
                <a:gridCol w="1252337">
                  <a:extLst>
                    <a:ext uri="{9D8B030D-6E8A-4147-A177-3AD203B41FA5}">
                      <a16:colId xmlns:a16="http://schemas.microsoft.com/office/drawing/2014/main" xmlns="" val="2655960742"/>
                    </a:ext>
                  </a:extLst>
                </a:gridCol>
                <a:gridCol w="1273305">
                  <a:extLst>
                    <a:ext uri="{9D8B030D-6E8A-4147-A177-3AD203B41FA5}">
                      <a16:colId xmlns:a16="http://schemas.microsoft.com/office/drawing/2014/main" xmlns="" val="1368562299"/>
                    </a:ext>
                  </a:extLst>
                </a:gridCol>
                <a:gridCol w="1343831">
                  <a:extLst>
                    <a:ext uri="{9D8B030D-6E8A-4147-A177-3AD203B41FA5}">
                      <a16:colId xmlns:a16="http://schemas.microsoft.com/office/drawing/2014/main" xmlns="" val="1840975659"/>
                    </a:ext>
                  </a:extLst>
                </a:gridCol>
                <a:gridCol w="1278071">
                  <a:extLst>
                    <a:ext uri="{9D8B030D-6E8A-4147-A177-3AD203B41FA5}">
                      <a16:colId xmlns:a16="http://schemas.microsoft.com/office/drawing/2014/main" xmlns="" val="215972437"/>
                    </a:ext>
                  </a:extLst>
                </a:gridCol>
                <a:gridCol w="1158935">
                  <a:extLst>
                    <a:ext uri="{9D8B030D-6E8A-4147-A177-3AD203B41FA5}">
                      <a16:colId xmlns:a16="http://schemas.microsoft.com/office/drawing/2014/main" xmlns="" val="2437029444"/>
                    </a:ext>
                  </a:extLst>
                </a:gridCol>
              </a:tblGrid>
              <a:tr h="819415">
                <a:tc>
                  <a:txBody>
                    <a:bodyPr/>
                    <a:lstStyle/>
                    <a:p>
                      <a:pPr algn="ctr">
                        <a:lnSpc>
                          <a:spcPct val="107000"/>
                        </a:lnSpc>
                        <a:spcAft>
                          <a:spcPts val="0"/>
                        </a:spcAft>
                      </a:pPr>
                      <a:r>
                        <a:rPr lang="he-IL" sz="1800" dirty="0">
                          <a:effectLst/>
                        </a:rPr>
                        <a:t>אוניברסיטת בן גוריון</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he-IL" sz="1800" dirty="0">
                          <a:effectLst/>
                        </a:rPr>
                        <a:t>אוניברסיטת תל אביב</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US" sz="1800" dirty="0">
                          <a:effectLst/>
                        </a:rPr>
                        <a:t> </a:t>
                      </a:r>
                    </a:p>
                    <a:p>
                      <a:pPr algn="r">
                        <a:lnSpc>
                          <a:spcPct val="107000"/>
                        </a:lnSpc>
                        <a:spcAft>
                          <a:spcPts val="0"/>
                        </a:spcAft>
                      </a:pPr>
                      <a:r>
                        <a:rPr lang="he-IL" sz="1800" dirty="0">
                          <a:effectLst/>
                        </a:rPr>
                        <a:t>מכללת גורדון</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US" sz="1800">
                          <a:effectLst/>
                        </a:rPr>
                        <a:t> </a:t>
                      </a:r>
                    </a:p>
                    <a:p>
                      <a:pPr algn="r">
                        <a:lnSpc>
                          <a:spcPct val="107000"/>
                        </a:lnSpc>
                        <a:spcAft>
                          <a:spcPts val="0"/>
                        </a:spcAft>
                      </a:pPr>
                      <a:r>
                        <a:rPr lang="he-IL" sz="1800">
                          <a:effectLst/>
                        </a:rPr>
                        <a:t>מכללת אוהלו</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US" sz="1800" dirty="0">
                          <a:effectLst/>
                        </a:rPr>
                        <a:t> </a:t>
                      </a:r>
                    </a:p>
                    <a:p>
                      <a:pPr algn="ctr">
                        <a:lnSpc>
                          <a:spcPct val="107000"/>
                        </a:lnSpc>
                        <a:spcAft>
                          <a:spcPts val="0"/>
                        </a:spcAft>
                      </a:pPr>
                      <a:r>
                        <a:rPr lang="he-IL" sz="1800" dirty="0">
                          <a:effectLst/>
                        </a:rPr>
                        <a:t>מכללת דוד-ילין</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US" sz="1800">
                          <a:effectLst/>
                        </a:rPr>
                        <a:t> </a:t>
                      </a:r>
                    </a:p>
                    <a:p>
                      <a:pPr algn="ctr">
                        <a:lnSpc>
                          <a:spcPct val="107000"/>
                        </a:lnSpc>
                        <a:spcAft>
                          <a:spcPts val="0"/>
                        </a:spcAft>
                      </a:pPr>
                      <a:r>
                        <a:rPr lang="he-IL" sz="1800">
                          <a:effectLst/>
                        </a:rPr>
                        <a:t>אוניברסיטת חיפה</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he-IL" sz="1800">
                          <a:effectLst/>
                        </a:rPr>
                        <a:t>המכללה האקדמית בית-ברל</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he-IL" sz="1800">
                          <a:effectLst/>
                        </a:rPr>
                        <a:t>המכללה האקדמית הרצוג</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3167606192"/>
                  </a:ext>
                </a:extLst>
              </a:tr>
              <a:tr h="2764059">
                <a:tc>
                  <a:txBody>
                    <a:bodyPr/>
                    <a:lstStyle/>
                    <a:p>
                      <a:pPr marL="0" algn="r" defTabSz="457200" rtl="1" eaLnBrk="1" latinLnBrk="0" hangingPunct="1">
                        <a:lnSpc>
                          <a:spcPct val="107000"/>
                        </a:lnSpc>
                        <a:spcAft>
                          <a:spcPts val="0"/>
                        </a:spcAft>
                      </a:pPr>
                      <a:r>
                        <a:rPr lang="en-US" sz="1800" b="1" kern="1200" dirty="0">
                          <a:solidFill>
                            <a:schemeClr val="lt1"/>
                          </a:solidFill>
                          <a:effectLst/>
                          <a:latin typeface="+mn-lt"/>
                          <a:ea typeface="+mn-ea"/>
                          <a:cs typeface="+mn-cs"/>
                        </a:rPr>
                        <a:t>25</a:t>
                      </a:r>
                    </a:p>
                    <a:p>
                      <a:pPr marL="0" algn="r" defTabSz="457200" rtl="1" eaLnBrk="1" latinLnBrk="0" hangingPunct="1">
                        <a:lnSpc>
                          <a:spcPct val="107000"/>
                        </a:lnSpc>
                        <a:spcAft>
                          <a:spcPts val="0"/>
                        </a:spcAft>
                      </a:pPr>
                      <a:r>
                        <a:rPr lang="he-IL" sz="1800" b="1" kern="1200" dirty="0">
                          <a:solidFill>
                            <a:schemeClr val="lt1"/>
                          </a:solidFill>
                          <a:effectLst/>
                          <a:latin typeface="+mn-lt"/>
                          <a:ea typeface="+mn-ea"/>
                          <a:cs typeface="+mn-cs"/>
                        </a:rPr>
                        <a:t>קורסים דיגיטליים </a:t>
                      </a:r>
                      <a:endParaRPr lang="en-US" sz="1800" b="1" kern="1200" dirty="0">
                        <a:solidFill>
                          <a:schemeClr val="lt1"/>
                        </a:solidFill>
                        <a:effectLst/>
                        <a:latin typeface="+mn-lt"/>
                        <a:ea typeface="+mn-ea"/>
                        <a:cs typeface="+mn-cs"/>
                      </a:endParaRPr>
                    </a:p>
                  </a:txBody>
                  <a:tcPr marL="68580" marR="68580" marT="0" marB="0"/>
                </a:tc>
                <a:tc>
                  <a:txBody>
                    <a:bodyPr/>
                    <a:lstStyle/>
                    <a:p>
                      <a:pPr marL="0" algn="r" defTabSz="457200" rtl="1" eaLnBrk="1" latinLnBrk="0" hangingPunct="1">
                        <a:lnSpc>
                          <a:spcPct val="107000"/>
                        </a:lnSpc>
                        <a:spcAft>
                          <a:spcPts val="0"/>
                        </a:spcAft>
                      </a:pPr>
                      <a:r>
                        <a:rPr lang="en-US" sz="1800" b="1" kern="1200" dirty="0">
                          <a:solidFill>
                            <a:schemeClr val="lt1"/>
                          </a:solidFill>
                          <a:effectLst/>
                          <a:latin typeface="+mn-lt"/>
                          <a:ea typeface="+mn-ea"/>
                          <a:cs typeface="+mn-cs"/>
                        </a:rPr>
                        <a:t>29 </a:t>
                      </a:r>
                    </a:p>
                    <a:p>
                      <a:pPr marL="0" algn="r" defTabSz="457200" rtl="1" eaLnBrk="1" latinLnBrk="0" hangingPunct="1">
                        <a:lnSpc>
                          <a:spcPct val="107000"/>
                        </a:lnSpc>
                        <a:spcAft>
                          <a:spcPts val="0"/>
                        </a:spcAft>
                      </a:pPr>
                      <a:r>
                        <a:rPr lang="he-IL" sz="1800" b="1" kern="1200" dirty="0">
                          <a:solidFill>
                            <a:schemeClr val="lt1"/>
                          </a:solidFill>
                          <a:effectLst/>
                          <a:latin typeface="+mn-lt"/>
                          <a:ea typeface="+mn-ea"/>
                          <a:cs typeface="+mn-cs"/>
                        </a:rPr>
                        <a:t>קורסים דיגיטליים </a:t>
                      </a:r>
                      <a:endParaRPr lang="en-US" sz="1800" b="1" kern="1200" dirty="0">
                        <a:solidFill>
                          <a:schemeClr val="lt1"/>
                        </a:solidFill>
                        <a:effectLst/>
                        <a:latin typeface="+mn-lt"/>
                        <a:ea typeface="+mn-ea"/>
                        <a:cs typeface="+mn-cs"/>
                      </a:endParaRPr>
                    </a:p>
                  </a:txBody>
                  <a:tcPr marL="68580" marR="68580" marT="0" marB="0">
                    <a:solidFill>
                      <a:srgbClr val="B31166"/>
                    </a:solidFill>
                  </a:tcPr>
                </a:tc>
                <a:tc>
                  <a:txBody>
                    <a:bodyPr/>
                    <a:lstStyle/>
                    <a:p>
                      <a:pPr algn="r">
                        <a:lnSpc>
                          <a:spcPct val="107000"/>
                        </a:lnSpc>
                        <a:spcAft>
                          <a:spcPts val="0"/>
                        </a:spcAft>
                      </a:pPr>
                      <a:r>
                        <a:rPr lang="he-IL" sz="1800" dirty="0">
                          <a:effectLst/>
                        </a:rPr>
                        <a:t>כ- 70 קורסים מקוונים, 40 המשלבים </a:t>
                      </a:r>
                      <a:r>
                        <a:rPr lang="he-IL" sz="1800" dirty="0" err="1">
                          <a:effectLst/>
                        </a:rPr>
                        <a:t>אייפד</a:t>
                      </a:r>
                      <a:r>
                        <a:rPr lang="he-IL" sz="1800" dirty="0">
                          <a:effectLst/>
                        </a:rPr>
                        <a:t>, 12 קורסים של טכנולוגיה מתקדמת</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he-IL" sz="1800" dirty="0">
                          <a:effectLst/>
                        </a:rPr>
                        <a:t>כ – 70 </a:t>
                      </a:r>
                      <a:endParaRPr lang="en-US" sz="1800" dirty="0">
                        <a:effectLst/>
                      </a:endParaRPr>
                    </a:p>
                    <a:p>
                      <a:pPr algn="r">
                        <a:lnSpc>
                          <a:spcPct val="107000"/>
                        </a:lnSpc>
                        <a:spcAft>
                          <a:spcPts val="0"/>
                        </a:spcAft>
                      </a:pPr>
                      <a:r>
                        <a:rPr lang="he-IL" sz="1800" dirty="0">
                          <a:effectLst/>
                        </a:rPr>
                        <a:t>קורסים דיגיטליים </a:t>
                      </a:r>
                      <a:r>
                        <a:rPr lang="he-IL" sz="1800" dirty="0" err="1">
                          <a:effectLst/>
                        </a:rPr>
                        <a:t>בתשע"ז</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he-IL" sz="1800" dirty="0">
                          <a:effectLst/>
                        </a:rPr>
                        <a:t>כ – 80 </a:t>
                      </a:r>
                      <a:endParaRPr lang="en-US" sz="1800" dirty="0">
                        <a:effectLst/>
                      </a:endParaRPr>
                    </a:p>
                    <a:p>
                      <a:pPr algn="r">
                        <a:lnSpc>
                          <a:spcPct val="107000"/>
                        </a:lnSpc>
                        <a:spcAft>
                          <a:spcPts val="0"/>
                        </a:spcAft>
                      </a:pPr>
                      <a:r>
                        <a:rPr lang="he-IL" sz="1800" dirty="0">
                          <a:effectLst/>
                        </a:rPr>
                        <a:t>קורסים דיגיטליים </a:t>
                      </a:r>
                      <a:endParaRPr lang="en-US" sz="1800" dirty="0">
                        <a:effectLst/>
                      </a:endParaRPr>
                    </a:p>
                    <a:p>
                      <a:pPr algn="r">
                        <a:lnSpc>
                          <a:spcPct val="107000"/>
                        </a:lnSpc>
                        <a:spcAft>
                          <a:spcPts val="0"/>
                        </a:spcAft>
                      </a:pPr>
                      <a:r>
                        <a:rPr lang="he-IL" sz="1800" dirty="0" err="1">
                          <a:effectLst/>
                        </a:rPr>
                        <a:t>בתשע"ז</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US" sz="1800" dirty="0">
                          <a:effectLst/>
                        </a:rPr>
                        <a:t>114 </a:t>
                      </a:r>
                    </a:p>
                    <a:p>
                      <a:pPr algn="r">
                        <a:lnSpc>
                          <a:spcPct val="107000"/>
                        </a:lnSpc>
                        <a:spcAft>
                          <a:spcPts val="0"/>
                        </a:spcAft>
                      </a:pPr>
                      <a:r>
                        <a:rPr lang="he-IL" sz="1800" dirty="0">
                          <a:effectLst/>
                        </a:rPr>
                        <a:t>קורסים דיגיטליים פעילים</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US" sz="1800" dirty="0">
                          <a:effectLst/>
                        </a:rPr>
                        <a:t>     130 </a:t>
                      </a:r>
                    </a:p>
                    <a:p>
                      <a:pPr algn="r">
                        <a:lnSpc>
                          <a:spcPct val="107000"/>
                        </a:lnSpc>
                        <a:spcAft>
                          <a:spcPts val="0"/>
                        </a:spcAft>
                      </a:pPr>
                      <a:r>
                        <a:rPr lang="he-IL" sz="1800" dirty="0">
                          <a:effectLst/>
                        </a:rPr>
                        <a:t>קורסים מקוונים בלמידה מלאה מרחוק</a:t>
                      </a:r>
                      <a:r>
                        <a:rPr lang="en-US" sz="1800" dirty="0">
                          <a:effectLst/>
                        </a:rPr>
                        <a:t> </a:t>
                      </a:r>
                    </a:p>
                    <a:p>
                      <a:pPr algn="r">
                        <a:lnSpc>
                          <a:spcPct val="107000"/>
                        </a:lnSpc>
                        <a:spcAft>
                          <a:spcPts val="0"/>
                        </a:spcAft>
                      </a:pPr>
                      <a:r>
                        <a:rPr lang="en-US" sz="1800" dirty="0">
                          <a:effectLst/>
                        </a:rPr>
                        <a:t>+</a:t>
                      </a:r>
                    </a:p>
                    <a:p>
                      <a:pPr algn="r">
                        <a:lnSpc>
                          <a:spcPct val="107000"/>
                        </a:lnSpc>
                        <a:spcAft>
                          <a:spcPts val="0"/>
                        </a:spcAft>
                      </a:pPr>
                      <a:r>
                        <a:rPr lang="he-IL" sz="1800" dirty="0">
                          <a:effectLst/>
                        </a:rPr>
                        <a:t>38 קורסים היברידיים</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0">
                        <a:lnSpc>
                          <a:spcPct val="107000"/>
                        </a:lnSpc>
                        <a:spcAft>
                          <a:spcPts val="0"/>
                        </a:spcAft>
                      </a:pPr>
                      <a:r>
                        <a:rPr lang="en-US" sz="1800" dirty="0">
                          <a:effectLst/>
                        </a:rPr>
                        <a:t>134  </a:t>
                      </a:r>
                    </a:p>
                    <a:p>
                      <a:pPr algn="r">
                        <a:lnSpc>
                          <a:spcPct val="107000"/>
                        </a:lnSpc>
                        <a:spcAft>
                          <a:spcPts val="0"/>
                        </a:spcAft>
                      </a:pPr>
                      <a:r>
                        <a:rPr lang="he-IL" sz="1800" dirty="0">
                          <a:effectLst/>
                        </a:rPr>
                        <a:t>קורסים מקוונים בלמידה מלאה מרחוק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4207243255"/>
                  </a:ext>
                </a:extLst>
              </a:tr>
            </a:tbl>
          </a:graphicData>
        </a:graphic>
      </p:graphicFrame>
      <p:sp>
        <p:nvSpPr>
          <p:cNvPr id="8" name="Rectangle 1"/>
          <p:cNvSpPr>
            <a:spLocks noChangeArrowheads="1"/>
          </p:cNvSpPr>
          <p:nvPr/>
        </p:nvSpPr>
        <p:spPr bwMode="auto">
          <a:xfrm>
            <a:off x="2205037" y="2996594"/>
            <a:ext cx="926243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he-IL"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altLang="he-IL" sz="1800" b="0" i="0" u="none" strike="noStrike" cap="none" normalizeH="0" baseline="0">
              <a:ln>
                <a:noFill/>
              </a:ln>
              <a:solidFill>
                <a:schemeClr val="tx1"/>
              </a:solidFill>
              <a:effectLst/>
              <a:latin typeface="Arial" panose="020B0604020202020204" pitchFamily="34" charset="0"/>
            </a:endParaRPr>
          </a:p>
        </p:txBody>
      </p:sp>
      <p:sp>
        <p:nvSpPr>
          <p:cNvPr id="9" name="TextBox 8"/>
          <p:cNvSpPr txBox="1"/>
          <p:nvPr/>
        </p:nvSpPr>
        <p:spPr>
          <a:xfrm>
            <a:off x="4856813" y="1757987"/>
            <a:ext cx="6610663" cy="400110"/>
          </a:xfrm>
          <a:prstGeom prst="rect">
            <a:avLst/>
          </a:prstGeom>
          <a:noFill/>
        </p:spPr>
        <p:txBody>
          <a:bodyPr wrap="square" rtlCol="1">
            <a:spAutoFit/>
          </a:bodyPr>
          <a:lstStyle/>
          <a:p>
            <a:r>
              <a:rPr lang="he-IL" sz="2000" b="1" dirty="0">
                <a:solidFill>
                  <a:schemeClr val="accent6">
                    <a:lumMod val="20000"/>
                    <a:lumOff val="80000"/>
                  </a:schemeClr>
                </a:solidFill>
              </a:rPr>
              <a:t>המוסדות המובילים בכמות הקורסים הדיגיטליים</a:t>
            </a:r>
          </a:p>
        </p:txBody>
      </p:sp>
      <p:sp>
        <p:nvSpPr>
          <p:cNvPr id="10" name="TextBox 9"/>
          <p:cNvSpPr txBox="1"/>
          <p:nvPr/>
        </p:nvSpPr>
        <p:spPr>
          <a:xfrm>
            <a:off x="1708679" y="4144488"/>
            <a:ext cx="1769039" cy="830997"/>
          </a:xfrm>
          <a:prstGeom prst="rect">
            <a:avLst/>
          </a:prstGeom>
          <a:noFill/>
          <a:ln>
            <a:solidFill>
              <a:schemeClr val="accent2">
                <a:lumMod val="75000"/>
              </a:schemeClr>
            </a:solidFill>
          </a:ln>
        </p:spPr>
        <p:txBody>
          <a:bodyPr wrap="square" rtlCol="1">
            <a:spAutoFit/>
          </a:bodyPr>
          <a:lstStyle/>
          <a:p>
            <a:pPr algn="ctr"/>
            <a:r>
              <a:rPr lang="he-IL" sz="2400" dirty="0">
                <a:ln w="0"/>
                <a:solidFill>
                  <a:schemeClr val="tx1">
                    <a:lumMod val="85000"/>
                    <a:lumOff val="15000"/>
                  </a:schemeClr>
                </a:solidFill>
                <a:effectLst>
                  <a:outerShdw blurRad="38100" dist="19050" dir="2700000" algn="tl" rotWithShape="0">
                    <a:schemeClr val="dk1">
                      <a:alpha val="40000"/>
                    </a:schemeClr>
                  </a:outerShdw>
                </a:effectLst>
              </a:rPr>
              <a:t>דוגמא לכמות ממוצעת</a:t>
            </a:r>
          </a:p>
        </p:txBody>
      </p:sp>
    </p:spTree>
    <p:extLst>
      <p:ext uri="{BB962C8B-B14F-4D97-AF65-F5344CB8AC3E}">
        <p14:creationId xmlns:p14="http://schemas.microsoft.com/office/powerpoint/2010/main" val="3869502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sz="3200" b="1" dirty="0">
                <a:latin typeface="Tahoma" panose="020B0604030504040204" pitchFamily="34" charset="0"/>
                <a:ea typeface="Tahoma" panose="020B0604030504040204" pitchFamily="34" charset="0"/>
                <a:cs typeface="Tahoma" panose="020B0604030504040204" pitchFamily="34" charset="0"/>
              </a:rPr>
              <a:t>נושאים שיש לבחון בלמידה דיגיטלית:</a:t>
            </a:r>
            <a:endParaRPr lang="he-IL" sz="3200" b="1" dirty="0"/>
          </a:p>
        </p:txBody>
      </p:sp>
      <p:pic>
        <p:nvPicPr>
          <p:cNvPr id="4" name="תמונה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04732" y="6019800"/>
            <a:ext cx="2371768" cy="838200"/>
          </a:xfrm>
          <a:prstGeom prst="rect">
            <a:avLst/>
          </a:prstGeom>
        </p:spPr>
      </p:pic>
      <p:sp>
        <p:nvSpPr>
          <p:cNvPr id="5" name="מלבן 4"/>
          <p:cNvSpPr/>
          <p:nvPr/>
        </p:nvSpPr>
        <p:spPr>
          <a:xfrm>
            <a:off x="644578" y="3089078"/>
            <a:ext cx="10822898" cy="1754326"/>
          </a:xfrm>
          <a:prstGeom prst="rect">
            <a:avLst/>
          </a:prstGeom>
          <a:noFill/>
        </p:spPr>
        <p:txBody>
          <a:bodyPr wrap="square" lIns="91440" tIns="45720" rIns="91440" bIns="45720">
            <a:spAutoFit/>
          </a:bodyPr>
          <a:lstStyle/>
          <a:p>
            <a:pPr algn="ctr"/>
            <a:endParaRPr lang="he-IL" sz="5400" dirty="0">
              <a:ln w="0"/>
              <a:effectLst>
                <a:outerShdw blurRad="38100" dist="19050" dir="2700000" algn="tl" rotWithShape="0">
                  <a:schemeClr val="dk1">
                    <a:alpha val="40000"/>
                  </a:schemeClr>
                </a:outerShdw>
              </a:effectLst>
            </a:endParaRPr>
          </a:p>
          <a:p>
            <a:pPr algn="ctr"/>
            <a:endParaRPr lang="he-IL" sz="5400" b="0" cap="none" spc="0" dirty="0">
              <a:ln w="0"/>
              <a:solidFill>
                <a:schemeClr val="tx1"/>
              </a:solidFill>
              <a:effectLst>
                <a:outerShdw blurRad="38100" dist="19050" dir="2700000" algn="tl" rotWithShape="0">
                  <a:schemeClr val="dk1">
                    <a:alpha val="40000"/>
                  </a:schemeClr>
                </a:outerShdw>
              </a:effectLst>
            </a:endParaRPr>
          </a:p>
        </p:txBody>
      </p:sp>
      <p:sp>
        <p:nvSpPr>
          <p:cNvPr id="3" name="TextBox 2"/>
          <p:cNvSpPr txBox="1"/>
          <p:nvPr/>
        </p:nvSpPr>
        <p:spPr>
          <a:xfrm>
            <a:off x="644578" y="2728210"/>
            <a:ext cx="10298242" cy="2831544"/>
          </a:xfrm>
          <a:prstGeom prst="rect">
            <a:avLst/>
          </a:prstGeom>
          <a:noFill/>
        </p:spPr>
        <p:txBody>
          <a:bodyPr wrap="square" rtlCol="1">
            <a:spAutoFit/>
          </a:bodyPr>
          <a:lstStyle/>
          <a:p>
            <a:pPr marL="342900" indent="-342900" algn="r" rtl="1">
              <a:buAutoNum type="arabicPeriod"/>
            </a:pPr>
            <a:r>
              <a:rPr lang="he-IL" sz="4000" dirty="0"/>
              <a:t>איכות ואחידות של הקורסים המוצעים</a:t>
            </a:r>
          </a:p>
          <a:p>
            <a:pPr marL="342900" indent="-342900" algn="r" rtl="1">
              <a:buAutoNum type="arabicPeriod"/>
            </a:pPr>
            <a:r>
              <a:rPr lang="he-IL" sz="4000" dirty="0"/>
              <a:t>גיבוש מדיניות למידה דיגיטלית</a:t>
            </a:r>
          </a:p>
          <a:p>
            <a:pPr marL="342900" indent="-342900" algn="r" rtl="1">
              <a:buAutoNum type="arabicPeriod"/>
            </a:pPr>
            <a:r>
              <a:rPr lang="he-IL" sz="4000" dirty="0"/>
              <a:t>מדדים נוספים מלבד בחינת הסיום/ עבודה מסכמת </a:t>
            </a:r>
          </a:p>
          <a:p>
            <a:pPr marL="342900" indent="-342900" algn="r" rtl="1">
              <a:buAutoNum type="arabicPeriod"/>
            </a:pPr>
            <a:r>
              <a:rPr lang="he-IL" sz="4000" dirty="0"/>
              <a:t>תואם מסוים לדרישות הקורסים הפרונטליים</a:t>
            </a:r>
          </a:p>
          <a:p>
            <a:pPr marL="342900" indent="-342900" algn="r" rtl="1">
              <a:buAutoNum type="arabicPeriod"/>
            </a:pPr>
            <a:endParaRPr lang="he-IL" dirty="0"/>
          </a:p>
        </p:txBody>
      </p:sp>
    </p:spTree>
    <p:extLst>
      <p:ext uri="{BB962C8B-B14F-4D97-AF65-F5344CB8AC3E}">
        <p14:creationId xmlns:p14="http://schemas.microsoft.com/office/powerpoint/2010/main" val="3364677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54954" y="973668"/>
            <a:ext cx="9158279" cy="706964"/>
          </a:xfrm>
        </p:spPr>
        <p:txBody>
          <a:bodyPr/>
          <a:lstStyle/>
          <a:p>
            <a:pPr algn="r"/>
            <a:r>
              <a:rPr lang="he-IL" sz="3200" b="1" dirty="0">
                <a:latin typeface="Tahoma" panose="020B0604030504040204" pitchFamily="34" charset="0"/>
                <a:ea typeface="Tahoma" panose="020B0604030504040204" pitchFamily="34" charset="0"/>
                <a:cs typeface="Tahoma" panose="020B0604030504040204" pitchFamily="34" charset="0"/>
              </a:rPr>
              <a:t/>
            </a:r>
            <a:br>
              <a:rPr lang="he-IL" sz="3200" b="1" dirty="0">
                <a:latin typeface="Tahoma" panose="020B0604030504040204" pitchFamily="34" charset="0"/>
                <a:ea typeface="Tahoma" panose="020B0604030504040204" pitchFamily="34" charset="0"/>
                <a:cs typeface="Tahoma" panose="020B0604030504040204" pitchFamily="34" charset="0"/>
              </a:rPr>
            </a:br>
            <a:r>
              <a:rPr lang="he-IL" sz="3200" b="1" dirty="0">
                <a:latin typeface="Tahoma" panose="020B0604030504040204" pitchFamily="34" charset="0"/>
                <a:ea typeface="Tahoma" panose="020B0604030504040204" pitchFamily="34" charset="0"/>
                <a:cs typeface="Tahoma" panose="020B0604030504040204" pitchFamily="34" charset="0"/>
              </a:rPr>
              <a:t/>
            </a:r>
            <a:br>
              <a:rPr lang="he-IL" sz="3200" b="1" dirty="0">
                <a:latin typeface="Tahoma" panose="020B0604030504040204" pitchFamily="34" charset="0"/>
                <a:ea typeface="Tahoma" panose="020B0604030504040204" pitchFamily="34" charset="0"/>
                <a:cs typeface="Tahoma" panose="020B0604030504040204" pitchFamily="34" charset="0"/>
              </a:rPr>
            </a:br>
            <a:r>
              <a:rPr lang="he-IL" sz="3200" b="1" dirty="0">
                <a:latin typeface="Tahoma" panose="020B0604030504040204" pitchFamily="34" charset="0"/>
                <a:ea typeface="Tahoma" panose="020B0604030504040204" pitchFamily="34" charset="0"/>
                <a:cs typeface="Tahoma" panose="020B0604030504040204" pitchFamily="34" charset="0"/>
              </a:rPr>
              <a:t>התנגדויות נפוצות ללמידה דיגיטלית</a:t>
            </a:r>
            <a:br>
              <a:rPr lang="he-IL" sz="3200" b="1" dirty="0">
                <a:latin typeface="Tahoma" panose="020B0604030504040204" pitchFamily="34" charset="0"/>
                <a:ea typeface="Tahoma" panose="020B0604030504040204" pitchFamily="34" charset="0"/>
                <a:cs typeface="Tahoma" panose="020B0604030504040204" pitchFamily="34" charset="0"/>
              </a:rPr>
            </a:br>
            <a:r>
              <a:rPr lang="he-IL" sz="3200" b="1" dirty="0">
                <a:latin typeface="Tahoma" panose="020B0604030504040204" pitchFamily="34" charset="0"/>
                <a:ea typeface="Tahoma" panose="020B0604030504040204" pitchFamily="34" charset="0"/>
                <a:cs typeface="Tahoma" panose="020B0604030504040204" pitchFamily="34" charset="0"/>
              </a:rPr>
              <a:t/>
            </a:r>
            <a:br>
              <a:rPr lang="he-IL" sz="3200" b="1" dirty="0">
                <a:latin typeface="Tahoma" panose="020B0604030504040204" pitchFamily="34" charset="0"/>
                <a:ea typeface="Tahoma" panose="020B0604030504040204" pitchFamily="34" charset="0"/>
                <a:cs typeface="Tahoma" panose="020B0604030504040204" pitchFamily="34" charset="0"/>
              </a:rPr>
            </a:br>
            <a:endParaRPr lang="he-IL" sz="3200" b="1" dirty="0"/>
          </a:p>
        </p:txBody>
      </p:sp>
      <p:pic>
        <p:nvPicPr>
          <p:cNvPr id="4" name="תמונה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04732" y="6019800"/>
            <a:ext cx="2371768" cy="838200"/>
          </a:xfrm>
          <a:prstGeom prst="rect">
            <a:avLst/>
          </a:prstGeom>
        </p:spPr>
      </p:pic>
      <p:sp>
        <p:nvSpPr>
          <p:cNvPr id="6" name="TextBox 5"/>
          <p:cNvSpPr txBox="1"/>
          <p:nvPr/>
        </p:nvSpPr>
        <p:spPr>
          <a:xfrm>
            <a:off x="449706" y="2370804"/>
            <a:ext cx="11374432" cy="646331"/>
          </a:xfrm>
          <a:prstGeom prst="rect">
            <a:avLst/>
          </a:prstGeom>
          <a:noFill/>
        </p:spPr>
        <p:txBody>
          <a:bodyPr wrap="square" rtlCol="1">
            <a:spAutoFit/>
          </a:bodyPr>
          <a:lstStyle/>
          <a:p>
            <a:pPr algn="r"/>
            <a:r>
              <a:rPr lang="he-IL" b="1" dirty="0"/>
              <a:t>1. הקורסים המקוונים מייתרים את המרצה</a:t>
            </a:r>
            <a:endParaRPr lang="en-US" dirty="0"/>
          </a:p>
          <a:p>
            <a:pPr algn="r"/>
            <a:endParaRPr lang="he-IL" dirty="0"/>
          </a:p>
        </p:txBody>
      </p:sp>
      <p:sp>
        <p:nvSpPr>
          <p:cNvPr id="3" name="TextBox 2"/>
          <p:cNvSpPr txBox="1"/>
          <p:nvPr/>
        </p:nvSpPr>
        <p:spPr>
          <a:xfrm>
            <a:off x="4736892" y="3619383"/>
            <a:ext cx="7087246" cy="369332"/>
          </a:xfrm>
          <a:prstGeom prst="rect">
            <a:avLst/>
          </a:prstGeom>
          <a:noFill/>
        </p:spPr>
        <p:txBody>
          <a:bodyPr wrap="square" rtlCol="1">
            <a:spAutoFit/>
          </a:bodyPr>
          <a:lstStyle/>
          <a:p>
            <a:pPr algn="r" rtl="1"/>
            <a:r>
              <a:rPr lang="he-IL" b="1" dirty="0"/>
              <a:t>2. לא ניתן להעריך את יעילות ההוראה וביצוע המטלות</a:t>
            </a:r>
            <a:endParaRPr lang="en-US" dirty="0"/>
          </a:p>
        </p:txBody>
      </p:sp>
      <p:sp>
        <p:nvSpPr>
          <p:cNvPr id="9" name="TextBox 8"/>
          <p:cNvSpPr txBox="1"/>
          <p:nvPr/>
        </p:nvSpPr>
        <p:spPr>
          <a:xfrm>
            <a:off x="5981075" y="4871804"/>
            <a:ext cx="5843063" cy="369332"/>
          </a:xfrm>
          <a:prstGeom prst="rect">
            <a:avLst/>
          </a:prstGeom>
          <a:noFill/>
        </p:spPr>
        <p:txBody>
          <a:bodyPr wrap="square" rtlCol="1">
            <a:spAutoFit/>
          </a:bodyPr>
          <a:lstStyle/>
          <a:p>
            <a:pPr algn="r"/>
            <a:r>
              <a:rPr lang="he-IL" b="1" dirty="0"/>
              <a:t>3. אין לנו כסף/זמן</a:t>
            </a:r>
          </a:p>
        </p:txBody>
      </p:sp>
      <p:sp>
        <p:nvSpPr>
          <p:cNvPr id="11" name="TextBox 10"/>
          <p:cNvSpPr txBox="1"/>
          <p:nvPr/>
        </p:nvSpPr>
        <p:spPr>
          <a:xfrm>
            <a:off x="926289" y="2817545"/>
            <a:ext cx="10762938" cy="646331"/>
          </a:xfrm>
          <a:prstGeom prst="rect">
            <a:avLst/>
          </a:prstGeom>
          <a:noFill/>
        </p:spPr>
        <p:txBody>
          <a:bodyPr wrap="square" rtlCol="1">
            <a:spAutoFit/>
          </a:bodyPr>
          <a:lstStyle/>
          <a:p>
            <a:pPr algn="r"/>
            <a:r>
              <a:rPr lang="he-IL" dirty="0"/>
              <a:t>זוהי הטענה הנפוצה ביותר לאופן שבו העולם הממוחשב מייתר מקצועות (למשל בנקאי)אלא שמקצועו של המרצה הוא שונה הוא נתב ועורך התוכן החיוני ביותר בעידן של עודף מידע- הוא זה הממיין את המידע המדויק והנחוץ.</a:t>
            </a:r>
          </a:p>
        </p:txBody>
      </p:sp>
      <p:sp>
        <p:nvSpPr>
          <p:cNvPr id="12" name="TextBox 11"/>
          <p:cNvSpPr txBox="1"/>
          <p:nvPr/>
        </p:nvSpPr>
        <p:spPr>
          <a:xfrm>
            <a:off x="2167370" y="4095506"/>
            <a:ext cx="9578715" cy="646331"/>
          </a:xfrm>
          <a:prstGeom prst="rect">
            <a:avLst/>
          </a:prstGeom>
          <a:noFill/>
        </p:spPr>
        <p:txBody>
          <a:bodyPr wrap="square" rtlCol="1">
            <a:spAutoFit/>
          </a:bodyPr>
          <a:lstStyle/>
          <a:p>
            <a:pPr algn="r"/>
            <a:r>
              <a:rPr lang="he-IL" dirty="0"/>
              <a:t>הנוכחות הפיזית של התלמיד אינה מבטיחה את יעילות הלמידה ו/או ביצוע מטלות. בעוד שבקורסים מקוונים ניתן לאתר כל פעילות נעשתה על ידי התלמיד ואף לבנות לה מדדי ציון.</a:t>
            </a:r>
          </a:p>
        </p:txBody>
      </p:sp>
      <p:sp>
        <p:nvSpPr>
          <p:cNvPr id="13" name="TextBox 12"/>
          <p:cNvSpPr txBox="1"/>
          <p:nvPr/>
        </p:nvSpPr>
        <p:spPr>
          <a:xfrm>
            <a:off x="2134288" y="5241136"/>
            <a:ext cx="9578714" cy="923330"/>
          </a:xfrm>
          <a:prstGeom prst="rect">
            <a:avLst/>
          </a:prstGeom>
          <a:noFill/>
        </p:spPr>
        <p:txBody>
          <a:bodyPr wrap="square" rtlCol="1">
            <a:spAutoFit/>
          </a:bodyPr>
          <a:lstStyle/>
          <a:p>
            <a:pPr algn="r"/>
            <a:r>
              <a:rPr lang="he-IL" dirty="0"/>
              <a:t>מירב הקורסים המקוונים מפותחים בפלטפורמת מודל המאפשרת את כל משאבי הפיתוח. צילום הקורסים אינו חייב להתבצע על ידי חברות חיצוניות אלא ע"י יחידה או אדם אחד מטעם המוסד. (ראינו כבר כי הגודל לא קובע!)</a:t>
            </a:r>
          </a:p>
        </p:txBody>
      </p:sp>
    </p:spTree>
    <p:extLst>
      <p:ext uri="{BB962C8B-B14F-4D97-AF65-F5344CB8AC3E}">
        <p14:creationId xmlns:p14="http://schemas.microsoft.com/office/powerpoint/2010/main" val="2306429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sz="3200" b="1" dirty="0">
                <a:latin typeface="Tahoma" panose="020B0604030504040204" pitchFamily="34" charset="0"/>
                <a:ea typeface="Tahoma" panose="020B0604030504040204" pitchFamily="34" charset="0"/>
                <a:cs typeface="Tahoma" panose="020B0604030504040204" pitchFamily="34" charset="0"/>
              </a:rPr>
              <a:t>מה עכשיו? </a:t>
            </a:r>
            <a:br>
              <a:rPr lang="he-IL" sz="3200" b="1" dirty="0">
                <a:latin typeface="Tahoma" panose="020B0604030504040204" pitchFamily="34" charset="0"/>
                <a:ea typeface="Tahoma" panose="020B0604030504040204" pitchFamily="34" charset="0"/>
                <a:cs typeface="Tahoma" panose="020B0604030504040204" pitchFamily="34" charset="0"/>
              </a:rPr>
            </a:br>
            <a:r>
              <a:rPr lang="he-IL" sz="3200" b="1" dirty="0">
                <a:latin typeface="Tahoma" panose="020B0604030504040204" pitchFamily="34" charset="0"/>
                <a:ea typeface="Tahoma" panose="020B0604030504040204" pitchFamily="34" charset="0"/>
                <a:cs typeface="Tahoma" panose="020B0604030504040204" pitchFamily="34" charset="0"/>
              </a:rPr>
              <a:t>שלושה שלבים לקידום שימוש בקורסים מקוונים קיימים</a:t>
            </a:r>
            <a:endParaRPr lang="he-IL" sz="3200" b="1" dirty="0"/>
          </a:p>
        </p:txBody>
      </p:sp>
      <p:pic>
        <p:nvPicPr>
          <p:cNvPr id="4" name="תמונה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04732" y="6019800"/>
            <a:ext cx="2371768" cy="838200"/>
          </a:xfrm>
          <a:prstGeom prst="rect">
            <a:avLst/>
          </a:prstGeom>
        </p:spPr>
      </p:pic>
      <p:sp>
        <p:nvSpPr>
          <p:cNvPr id="5" name="מלבן 4"/>
          <p:cNvSpPr/>
          <p:nvPr/>
        </p:nvSpPr>
        <p:spPr>
          <a:xfrm flipV="1">
            <a:off x="1901168" y="3295924"/>
            <a:ext cx="1693370" cy="1231106"/>
          </a:xfrm>
          <a:prstGeom prst="rect">
            <a:avLst/>
          </a:prstGeom>
          <a:noFill/>
        </p:spPr>
        <p:txBody>
          <a:bodyPr wrap="square" lIns="91440" tIns="45720" rIns="91440" bIns="45720">
            <a:spAutoFit/>
          </a:bodyPr>
          <a:lstStyle/>
          <a:p>
            <a:pPr algn="ctr"/>
            <a:endParaRPr lang="he-IL" sz="4400" b="0" cap="none" spc="0" dirty="0">
              <a:ln w="0"/>
              <a:solidFill>
                <a:schemeClr val="tx1"/>
              </a:solidFill>
              <a:effectLst>
                <a:outerShdw blurRad="38100" dist="19050" dir="2700000" algn="tl" rotWithShape="0">
                  <a:schemeClr val="dk1">
                    <a:alpha val="40000"/>
                  </a:schemeClr>
                </a:outerShdw>
              </a:effectLst>
            </a:endParaRPr>
          </a:p>
        </p:txBody>
      </p:sp>
      <p:sp>
        <p:nvSpPr>
          <p:cNvPr id="3" name="TextBox 2"/>
          <p:cNvSpPr txBox="1"/>
          <p:nvPr/>
        </p:nvSpPr>
        <p:spPr>
          <a:xfrm>
            <a:off x="2848131" y="4527030"/>
            <a:ext cx="7525062" cy="369332"/>
          </a:xfrm>
          <a:prstGeom prst="rect">
            <a:avLst/>
          </a:prstGeom>
          <a:noFill/>
        </p:spPr>
        <p:txBody>
          <a:bodyPr wrap="square" rtlCol="1">
            <a:spAutoFit/>
          </a:bodyPr>
          <a:lstStyle/>
          <a:p>
            <a:pPr algn="r"/>
            <a:endParaRPr lang="he-IL" dirty="0"/>
          </a:p>
        </p:txBody>
      </p:sp>
      <p:sp>
        <p:nvSpPr>
          <p:cNvPr id="6" name="TextBox 5"/>
          <p:cNvSpPr txBox="1"/>
          <p:nvPr/>
        </p:nvSpPr>
        <p:spPr>
          <a:xfrm>
            <a:off x="8023077" y="2241434"/>
            <a:ext cx="4004442" cy="3970318"/>
          </a:xfrm>
          <a:prstGeom prst="rect">
            <a:avLst/>
          </a:prstGeom>
          <a:noFill/>
        </p:spPr>
        <p:txBody>
          <a:bodyPr wrap="square" rtlCol="1">
            <a:spAutoFit/>
          </a:bodyPr>
          <a:lstStyle/>
          <a:p>
            <a:pPr algn="r"/>
            <a:r>
              <a:rPr lang="he-IL" b="1" dirty="0"/>
              <a:t>שלב א'- הכרת המערך במוסד שלכם                                </a:t>
            </a:r>
            <a:endParaRPr lang="en-US" b="1" dirty="0"/>
          </a:p>
          <a:p>
            <a:pPr algn="r"/>
            <a:endParaRPr lang="en-US" dirty="0"/>
          </a:p>
          <a:p>
            <a:pPr algn="r"/>
            <a:r>
              <a:rPr lang="he-IL" dirty="0"/>
              <a:t>האם ישנם קורסים שכבר פותחו הפועלים במוסדכם</a:t>
            </a:r>
            <a:r>
              <a:rPr lang="he-IL" dirty="0" smtClean="0"/>
              <a:t>?</a:t>
            </a:r>
          </a:p>
          <a:p>
            <a:pPr algn="r"/>
            <a:endParaRPr lang="en-US" dirty="0"/>
          </a:p>
          <a:p>
            <a:pPr algn="r"/>
            <a:r>
              <a:rPr lang="he-IL" dirty="0"/>
              <a:t>באיזה מחלקות/ חוגים הם פועלים</a:t>
            </a:r>
            <a:r>
              <a:rPr lang="he-IL" dirty="0" smtClean="0"/>
              <a:t>?</a:t>
            </a:r>
          </a:p>
          <a:p>
            <a:pPr algn="r"/>
            <a:endParaRPr lang="he-IL" dirty="0" smtClean="0"/>
          </a:p>
          <a:p>
            <a:pPr algn="r"/>
            <a:r>
              <a:rPr lang="he-IL" dirty="0" smtClean="0"/>
              <a:t>האם יש סקרים שבאמצעותם ניתן להעריך את הקורס?</a:t>
            </a:r>
            <a:endParaRPr lang="he-IL" dirty="0"/>
          </a:p>
          <a:p>
            <a:pPr algn="r"/>
            <a:endParaRPr lang="he-IL" dirty="0"/>
          </a:p>
          <a:p>
            <a:pPr algn="r"/>
            <a:endParaRPr lang="he-IL" dirty="0"/>
          </a:p>
          <a:p>
            <a:pPr algn="r"/>
            <a:endParaRPr lang="he-IL" dirty="0"/>
          </a:p>
          <a:p>
            <a:endParaRPr lang="he-IL" dirty="0"/>
          </a:p>
        </p:txBody>
      </p:sp>
      <p:sp>
        <p:nvSpPr>
          <p:cNvPr id="10" name="TextBox 9"/>
          <p:cNvSpPr txBox="1"/>
          <p:nvPr/>
        </p:nvSpPr>
        <p:spPr>
          <a:xfrm>
            <a:off x="4741307" y="2619404"/>
            <a:ext cx="3200400" cy="3970318"/>
          </a:xfrm>
          <a:prstGeom prst="rect">
            <a:avLst/>
          </a:prstGeom>
          <a:noFill/>
        </p:spPr>
        <p:txBody>
          <a:bodyPr wrap="square" rtlCol="1">
            <a:spAutoFit/>
          </a:bodyPr>
          <a:lstStyle/>
          <a:p>
            <a:pPr algn="r"/>
            <a:r>
              <a:rPr lang="he-IL" b="1" dirty="0"/>
              <a:t>שלב ב'- פנייה אל "בעלי" הקורס כדי לאפשר הרשמה </a:t>
            </a:r>
          </a:p>
          <a:p>
            <a:pPr algn="r"/>
            <a:endParaRPr lang="he-IL" dirty="0"/>
          </a:p>
          <a:p>
            <a:pPr algn="r"/>
            <a:r>
              <a:rPr lang="he-IL" dirty="0"/>
              <a:t>האם ניתן לאפשר את ההרשמה לקורס מקוון כקורס בחירה (ביחידות בהן מותר לקחת קורסים מחוץ לתחום) </a:t>
            </a:r>
          </a:p>
          <a:p>
            <a:pPr algn="r"/>
            <a:endParaRPr lang="he-IL" dirty="0"/>
          </a:p>
          <a:p>
            <a:pPr algn="r"/>
            <a:r>
              <a:rPr lang="he-IL" dirty="0"/>
              <a:t>האם ניתן לאפשר קורס מקוון לסטודנטים מאוכלוסיות מסוימות </a:t>
            </a:r>
          </a:p>
          <a:p>
            <a:pPr algn="r"/>
            <a:r>
              <a:rPr lang="he-IL" dirty="0"/>
              <a:t>(לדג' בעיות נגישות, שמירת הריון, סטודנטים בשנתם האחרונה ללימודים)</a:t>
            </a:r>
          </a:p>
          <a:p>
            <a:pPr algn="r"/>
            <a:endParaRPr lang="he-IL" dirty="0"/>
          </a:p>
        </p:txBody>
      </p:sp>
      <p:sp>
        <p:nvSpPr>
          <p:cNvPr id="11" name="TextBox 10"/>
          <p:cNvSpPr txBox="1"/>
          <p:nvPr/>
        </p:nvSpPr>
        <p:spPr>
          <a:xfrm>
            <a:off x="821120" y="3473676"/>
            <a:ext cx="3310759" cy="3416320"/>
          </a:xfrm>
          <a:prstGeom prst="rect">
            <a:avLst/>
          </a:prstGeom>
          <a:noFill/>
        </p:spPr>
        <p:txBody>
          <a:bodyPr wrap="square" rtlCol="1">
            <a:spAutoFit/>
          </a:bodyPr>
          <a:lstStyle/>
          <a:p>
            <a:pPr algn="r"/>
            <a:r>
              <a:rPr lang="he-IL" b="1" dirty="0"/>
              <a:t>שלב ג'- הכנסת מידע על הקורסים המקוונים ליחידות השונות על פי המקומות שהוקצו בקורסים</a:t>
            </a:r>
          </a:p>
          <a:p>
            <a:pPr algn="r"/>
            <a:endParaRPr lang="he-IL" dirty="0"/>
          </a:p>
          <a:p>
            <a:pPr algn="r"/>
            <a:r>
              <a:rPr lang="he-IL" dirty="0"/>
              <a:t>פרסום האפשרויות שניתנו בתכניות הלימודים </a:t>
            </a:r>
            <a:r>
              <a:rPr lang="he-IL" dirty="0" smtClean="0"/>
              <a:t>השונות</a:t>
            </a:r>
          </a:p>
          <a:p>
            <a:pPr algn="r"/>
            <a:endParaRPr lang="he-IL" dirty="0" smtClean="0"/>
          </a:p>
          <a:p>
            <a:pPr algn="r"/>
            <a:r>
              <a:rPr lang="he-IL" dirty="0" smtClean="0"/>
              <a:t>בקרה בתום הקורס בכדי להרחיב את הפעילות בסמסטר העוקב</a:t>
            </a:r>
            <a:endParaRPr lang="he-IL" dirty="0"/>
          </a:p>
          <a:p>
            <a:pPr algn="r"/>
            <a:endParaRPr lang="en-US" dirty="0"/>
          </a:p>
          <a:p>
            <a:pPr algn="r"/>
            <a:endParaRPr lang="en-US" dirty="0"/>
          </a:p>
          <a:p>
            <a:pPr algn="r"/>
            <a:endParaRPr lang="he-IL" dirty="0"/>
          </a:p>
        </p:txBody>
      </p:sp>
      <p:sp>
        <p:nvSpPr>
          <p:cNvPr id="7" name="Bent-Up Arrow 6"/>
          <p:cNvSpPr/>
          <p:nvPr/>
        </p:nvSpPr>
        <p:spPr>
          <a:xfrm flipH="1" flipV="1">
            <a:off x="8023077" y="2358791"/>
            <a:ext cx="870708" cy="710075"/>
          </a:xfrm>
          <a:prstGeom prst="bentUpArrow">
            <a:avLst>
              <a:gd name="adj1" fmla="val 19056"/>
              <a:gd name="adj2" fmla="val 25911"/>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Bent-Up Arrow 11"/>
          <p:cNvSpPr/>
          <p:nvPr/>
        </p:nvSpPr>
        <p:spPr>
          <a:xfrm flipH="1" flipV="1">
            <a:off x="4131878" y="3068866"/>
            <a:ext cx="823533" cy="677223"/>
          </a:xfrm>
          <a:prstGeom prst="bentUpArrow">
            <a:avLst>
              <a:gd name="adj1" fmla="val 19056"/>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63080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765261" y="861257"/>
            <a:ext cx="8761413" cy="706964"/>
          </a:xfrm>
        </p:spPr>
        <p:txBody>
          <a:bodyPr/>
          <a:lstStyle/>
          <a:p>
            <a:pPr algn="ctr"/>
            <a:r>
              <a:rPr lang="he-IL" sz="3200" b="1" dirty="0" smtClean="0">
                <a:latin typeface="Tahoma" panose="020B0604030504040204" pitchFamily="34" charset="0"/>
                <a:ea typeface="Tahoma" panose="020B0604030504040204" pitchFamily="34" charset="0"/>
                <a:cs typeface="Tahoma" panose="020B0604030504040204" pitchFamily="34" charset="0"/>
              </a:rPr>
              <a:t>מה דעתכם?</a:t>
            </a:r>
            <a:endParaRPr lang="he-IL" sz="3200" b="1" dirty="0">
              <a:latin typeface="Tahoma" panose="020B0604030504040204" pitchFamily="34" charset="0"/>
              <a:ea typeface="Tahoma" panose="020B0604030504040204" pitchFamily="34" charset="0"/>
              <a:cs typeface="Tahoma" panose="020B0604030504040204" pitchFamily="34" charset="0"/>
            </a:endParaRPr>
          </a:p>
        </p:txBody>
      </p:sp>
      <p:pic>
        <p:nvPicPr>
          <p:cNvPr id="4" name="תמונה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04732" y="6019800"/>
            <a:ext cx="2371768" cy="838200"/>
          </a:xfrm>
          <a:prstGeom prst="rect">
            <a:avLst/>
          </a:prstGeom>
        </p:spPr>
      </p:pic>
      <p:sp>
        <p:nvSpPr>
          <p:cNvPr id="3" name="TextBox 2"/>
          <p:cNvSpPr txBox="1"/>
          <p:nvPr/>
        </p:nvSpPr>
        <p:spPr>
          <a:xfrm>
            <a:off x="584616" y="2278505"/>
            <a:ext cx="10568066" cy="369332"/>
          </a:xfrm>
          <a:prstGeom prst="rect">
            <a:avLst/>
          </a:prstGeom>
          <a:noFill/>
        </p:spPr>
        <p:txBody>
          <a:bodyPr wrap="square" rtlCol="1">
            <a:spAutoFit/>
          </a:bodyPr>
          <a:lstStyle/>
          <a:p>
            <a:pPr algn="r"/>
            <a:endParaRPr lang="he-IL" dirty="0"/>
          </a:p>
        </p:txBody>
      </p:sp>
      <p:sp>
        <p:nvSpPr>
          <p:cNvPr id="7" name="TextBox 6"/>
          <p:cNvSpPr txBox="1"/>
          <p:nvPr/>
        </p:nvSpPr>
        <p:spPr>
          <a:xfrm rot="20564241">
            <a:off x="8993831" y="3096512"/>
            <a:ext cx="2138516" cy="523220"/>
          </a:xfrm>
          <a:prstGeom prst="rect">
            <a:avLst/>
          </a:prstGeom>
          <a:noFill/>
        </p:spPr>
        <p:txBody>
          <a:bodyPr wrap="square" rtlCol="0">
            <a:spAutoFit/>
          </a:bodyPr>
          <a:lstStyle/>
          <a:p>
            <a:pPr algn="ctr"/>
            <a:r>
              <a:rPr lang="he-IL" sz="2400" dirty="0" smtClean="0">
                <a:latin typeface="Tahoma" panose="020B0604030504040204" pitchFamily="34" charset="0"/>
                <a:ea typeface="Tahoma" panose="020B0604030504040204" pitchFamily="34" charset="0"/>
                <a:cs typeface="Tahoma" panose="020B0604030504040204" pitchFamily="34" charset="0"/>
              </a:rPr>
              <a:t>שאלות</a:t>
            </a:r>
            <a:r>
              <a:rPr lang="he-IL" sz="2800" dirty="0" smtClean="0">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8" name="TextBox 7"/>
          <p:cNvSpPr txBox="1"/>
          <p:nvPr/>
        </p:nvSpPr>
        <p:spPr>
          <a:xfrm rot="20564241">
            <a:off x="4883248" y="3001121"/>
            <a:ext cx="2138516" cy="1569660"/>
          </a:xfrm>
          <a:prstGeom prst="rect">
            <a:avLst/>
          </a:prstGeom>
          <a:noFill/>
        </p:spPr>
        <p:txBody>
          <a:bodyPr wrap="square" rtlCol="0">
            <a:spAutoFit/>
          </a:bodyPr>
          <a:lstStyle/>
          <a:p>
            <a:pPr algn="ctr"/>
            <a:r>
              <a:rPr lang="he-IL" sz="32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בעיות שעשויות להתעורר?</a:t>
            </a:r>
            <a:endParaRPr lang="en-US" sz="3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9" name="TextBox 8"/>
          <p:cNvSpPr txBox="1"/>
          <p:nvPr/>
        </p:nvSpPr>
        <p:spPr>
          <a:xfrm rot="1429580">
            <a:off x="1598872" y="2859704"/>
            <a:ext cx="2138516" cy="1200329"/>
          </a:xfrm>
          <a:prstGeom prst="rect">
            <a:avLst/>
          </a:prstGeom>
          <a:noFill/>
        </p:spPr>
        <p:txBody>
          <a:bodyPr wrap="square" rtlCol="0">
            <a:spAutoFit/>
          </a:bodyPr>
          <a:lstStyle/>
          <a:p>
            <a:pPr algn="ctr"/>
            <a:r>
              <a:rPr lang="he-IL" sz="2400" b="1" dirty="0" smtClean="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דברים שיש לחדד בנושא?</a:t>
            </a:r>
            <a:endParaRPr lang="en-US" sz="2400" b="1"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10" name="TextBox 9"/>
          <p:cNvSpPr txBox="1"/>
          <p:nvPr/>
        </p:nvSpPr>
        <p:spPr>
          <a:xfrm rot="1838142">
            <a:off x="8851934" y="5058697"/>
            <a:ext cx="2300748" cy="646331"/>
          </a:xfrm>
          <a:prstGeom prst="rect">
            <a:avLst/>
          </a:prstGeom>
          <a:noFill/>
        </p:spPr>
        <p:txBody>
          <a:bodyPr wrap="square" rtlCol="0">
            <a:spAutoFit/>
          </a:bodyPr>
          <a:lstStyle/>
          <a:p>
            <a:pPr algn="ctr"/>
            <a:r>
              <a:rPr lang="he-IL" sz="3600" dirty="0" smtClean="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מחשבות?</a:t>
            </a:r>
            <a:endParaRPr lang="en-US" sz="36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p:cNvSpPr txBox="1"/>
          <p:nvPr/>
        </p:nvSpPr>
        <p:spPr>
          <a:xfrm rot="769750">
            <a:off x="2476500" y="4877821"/>
            <a:ext cx="3068894" cy="1200329"/>
          </a:xfrm>
          <a:prstGeom prst="rect">
            <a:avLst/>
          </a:prstGeom>
          <a:noFill/>
        </p:spPr>
        <p:txBody>
          <a:bodyPr wrap="square" rtlCol="0">
            <a:spAutoFit/>
          </a:bodyPr>
          <a:lstStyle/>
          <a:p>
            <a:pPr algn="ctr"/>
            <a:r>
              <a:rPr lang="he-IL" sz="3600" b="1" dirty="0" smtClean="0">
                <a:latin typeface="Tahoma" panose="020B0604030504040204" pitchFamily="34" charset="0"/>
                <a:ea typeface="Tahoma" panose="020B0604030504040204" pitchFamily="34" charset="0"/>
                <a:cs typeface="Tahoma" panose="020B0604030504040204" pitchFamily="34" charset="0"/>
              </a:rPr>
              <a:t>התנגדויות שלכם? </a:t>
            </a:r>
            <a:endParaRPr lang="en-US" sz="3600" b="1" dirty="0">
              <a:latin typeface="Tahoma" panose="020B0604030504040204" pitchFamily="34" charset="0"/>
              <a:ea typeface="Tahoma" panose="020B0604030504040204" pitchFamily="34" charset="0"/>
              <a:cs typeface="Tahoma" panose="020B0604030504040204" pitchFamily="34" charset="0"/>
            </a:endParaRPr>
          </a:p>
        </p:txBody>
      </p:sp>
      <p:sp>
        <p:nvSpPr>
          <p:cNvPr id="12" name="TextBox 11"/>
          <p:cNvSpPr txBox="1"/>
          <p:nvPr/>
        </p:nvSpPr>
        <p:spPr>
          <a:xfrm rot="19450111">
            <a:off x="5806619" y="5336822"/>
            <a:ext cx="2654709" cy="646331"/>
          </a:xfrm>
          <a:prstGeom prst="rect">
            <a:avLst/>
          </a:prstGeom>
          <a:noFill/>
        </p:spPr>
        <p:txBody>
          <a:bodyPr wrap="square" rtlCol="0">
            <a:spAutoFit/>
          </a:bodyPr>
          <a:lstStyle/>
          <a:p>
            <a:pPr algn="ctr"/>
            <a:r>
              <a:rPr lang="he-IL" sz="3600" dirty="0" smtClean="0">
                <a:solidFill>
                  <a:schemeClr val="accent2">
                    <a:lumMod val="7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הצעות?</a:t>
            </a:r>
            <a:endParaRPr lang="en-US" dirty="0">
              <a:solidFill>
                <a:schemeClr val="accent2">
                  <a:lumMod val="7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01589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יונים - חדר ישיבות">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10748</TotalTime>
  <Words>566</Words>
  <Application>Microsoft Office PowerPoint</Application>
  <PresentationFormat>Widescreen</PresentationFormat>
  <Paragraphs>102</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Century Gothic</vt:lpstr>
      <vt:lpstr>Tahoma</vt:lpstr>
      <vt:lpstr>Times New Roman</vt:lpstr>
      <vt:lpstr>Wingdings 3</vt:lpstr>
      <vt:lpstr>יונים - חדר ישיבות</vt:lpstr>
      <vt:lpstr>מכוונים למקוונים או  איך ללמוד קורס לתואר מכל מקום ובכל שעה!</vt:lpstr>
      <vt:lpstr>למה קורסים מקוונים?</vt:lpstr>
      <vt:lpstr>מהי עמדת מל"ג לדעתכם?  בעד או נגד?</vt:lpstr>
      <vt:lpstr>בספטמבר 2016 נשלח שאלון לכל המוסדות בכדי ליצור תמונת מצב של הלמידה המקוונת בישראל </vt:lpstr>
      <vt:lpstr>ועכשיו לתוצאות...</vt:lpstr>
      <vt:lpstr>נושאים שיש לבחון בלמידה דיגיטלית:</vt:lpstr>
      <vt:lpstr>  התנגדויות נפוצות ללמידה דיגיטלית  </vt:lpstr>
      <vt:lpstr>מה עכשיו?  שלושה שלבים לקידום שימוש בקורסים מקוונים קיימים</vt:lpstr>
      <vt:lpstr>מה דעתכם?</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הנדסאים, אגודות סטודנטים ומה שביניהם</dc:title>
  <dc:creator>גל</dc:creator>
  <cp:lastModifiedBy>Keren</cp:lastModifiedBy>
  <cp:revision>204</cp:revision>
  <dcterms:created xsi:type="dcterms:W3CDTF">2015-12-09T12:27:19Z</dcterms:created>
  <dcterms:modified xsi:type="dcterms:W3CDTF">2017-01-18T20:06:22Z</dcterms:modified>
</cp:coreProperties>
</file>