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56" r:id="rId3"/>
    <p:sldId id="258" r:id="rId4"/>
    <p:sldId id="260" r:id="rId5"/>
    <p:sldId id="264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C7F6F-6835-4A70-8DC2-FAA94B5941ED}" type="doc">
      <dgm:prSet loTypeId="urn:microsoft.com/office/officeart/2005/8/layout/pyramid2" loCatId="list" qsTypeId="urn:microsoft.com/office/officeart/2005/8/quickstyle/simple5" qsCatId="simple" csTypeId="urn:microsoft.com/office/officeart/2005/8/colors/colorful1" csCatId="colorful" phldr="1"/>
      <dgm:spPr/>
    </dgm:pt>
    <dgm:pt modelId="{8146163D-D449-4A30-BF48-C4542CF9A5FD}">
      <dgm:prSet phldrT="[טקסט]"/>
      <dgm:spPr/>
      <dgm:t>
        <a:bodyPr/>
        <a:lstStyle/>
        <a:p>
          <a:pPr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חזון</a:t>
          </a:r>
          <a:r>
            <a:rPr lang="he-IL" dirty="0"/>
            <a:t> </a:t>
          </a:r>
        </a:p>
      </dgm:t>
    </dgm:pt>
    <dgm:pt modelId="{D8B4C182-E080-4674-8520-9ABE8F2527F2}" type="parTrans" cxnId="{C31889A3-4655-4B86-B029-460322901CFF}">
      <dgm:prSet/>
      <dgm:spPr/>
      <dgm:t>
        <a:bodyPr/>
        <a:lstStyle/>
        <a:p>
          <a:pPr rtl="1"/>
          <a:endParaRPr lang="he-IL"/>
        </a:p>
      </dgm:t>
    </dgm:pt>
    <dgm:pt modelId="{DB7C9BF0-3ECF-4A4C-A01B-63C15568BA8F}" type="sibTrans" cxnId="{C31889A3-4655-4B86-B029-460322901CFF}">
      <dgm:prSet/>
      <dgm:spPr/>
      <dgm:t>
        <a:bodyPr/>
        <a:lstStyle/>
        <a:p>
          <a:pPr rtl="1"/>
          <a:endParaRPr lang="he-IL"/>
        </a:p>
      </dgm:t>
    </dgm:pt>
    <dgm:pt modelId="{F62110D0-50CE-4FD9-95DA-EADD5CE43520}">
      <dgm:prSet phldrT="[טקסט]"/>
      <dgm:spPr/>
      <dgm:t>
        <a:bodyPr/>
        <a:lstStyle/>
        <a:p>
          <a:pPr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מטרות ויעדים</a:t>
          </a:r>
        </a:p>
      </dgm:t>
    </dgm:pt>
    <dgm:pt modelId="{DB092135-6DFE-4F59-B534-2B92D326C88B}" type="parTrans" cxnId="{14B881B1-8E7D-4CB8-8AF0-D69E02548691}">
      <dgm:prSet/>
      <dgm:spPr/>
      <dgm:t>
        <a:bodyPr/>
        <a:lstStyle/>
        <a:p>
          <a:pPr rtl="1"/>
          <a:endParaRPr lang="he-IL"/>
        </a:p>
      </dgm:t>
    </dgm:pt>
    <dgm:pt modelId="{D0A9A636-E34C-4BAF-8AE1-21FFEE1183F1}" type="sibTrans" cxnId="{14B881B1-8E7D-4CB8-8AF0-D69E02548691}">
      <dgm:prSet/>
      <dgm:spPr/>
      <dgm:t>
        <a:bodyPr/>
        <a:lstStyle/>
        <a:p>
          <a:pPr rtl="1"/>
          <a:endParaRPr lang="he-IL"/>
        </a:p>
      </dgm:t>
    </dgm:pt>
    <dgm:pt modelId="{E742A772-034B-4C9D-BC6D-9FF9DBAEA4A4}">
      <dgm:prSet phldrT="[טקסט]"/>
      <dgm:spPr/>
      <dgm:t>
        <a:bodyPr/>
        <a:lstStyle/>
        <a:p>
          <a:pPr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משימות שוטפות</a:t>
          </a:r>
        </a:p>
      </dgm:t>
    </dgm:pt>
    <dgm:pt modelId="{14A9FC6D-F7FE-494B-BE5E-BF8CCFBAC5EC}" type="parTrans" cxnId="{839796DC-9036-41AB-AA5E-954679EB393C}">
      <dgm:prSet/>
      <dgm:spPr/>
      <dgm:t>
        <a:bodyPr/>
        <a:lstStyle/>
        <a:p>
          <a:pPr rtl="1"/>
          <a:endParaRPr lang="he-IL"/>
        </a:p>
      </dgm:t>
    </dgm:pt>
    <dgm:pt modelId="{7372AAE5-79AD-416F-98FA-EC30122F667D}" type="sibTrans" cxnId="{839796DC-9036-41AB-AA5E-954679EB393C}">
      <dgm:prSet/>
      <dgm:spPr/>
      <dgm:t>
        <a:bodyPr/>
        <a:lstStyle/>
        <a:p>
          <a:pPr rtl="1"/>
          <a:endParaRPr lang="he-IL"/>
        </a:p>
      </dgm:t>
    </dgm:pt>
    <dgm:pt modelId="{F0734616-FF16-4A3E-BF82-2465D19B2BCB}" type="pres">
      <dgm:prSet presAssocID="{80EC7F6F-6835-4A70-8DC2-FAA94B5941ED}" presName="compositeShape" presStyleCnt="0">
        <dgm:presLayoutVars>
          <dgm:dir/>
          <dgm:resizeHandles/>
        </dgm:presLayoutVars>
      </dgm:prSet>
      <dgm:spPr/>
    </dgm:pt>
    <dgm:pt modelId="{E3DEE695-DD7E-45C7-ADF2-16A7F106D81E}" type="pres">
      <dgm:prSet presAssocID="{80EC7F6F-6835-4A70-8DC2-FAA94B5941ED}" presName="pyramid" presStyleLbl="node1" presStyleIdx="0" presStyleCnt="1"/>
      <dgm:spPr/>
    </dgm:pt>
    <dgm:pt modelId="{4613CF34-7F41-4941-AAD5-F72BD3448EF7}" type="pres">
      <dgm:prSet presAssocID="{80EC7F6F-6835-4A70-8DC2-FAA94B5941ED}" presName="theList" presStyleCnt="0"/>
      <dgm:spPr/>
    </dgm:pt>
    <dgm:pt modelId="{46C17780-2195-4554-A9FC-494EC93D580F}" type="pres">
      <dgm:prSet presAssocID="{8146163D-D449-4A30-BF48-C4542CF9A5FD}" presName="aNode" presStyleLbl="fgAcc1" presStyleIdx="0" presStyleCnt="3" custScaleX="34120" custScaleY="27005" custLinFactY="16713" custLinFactNeighborX="-51103" custLinFactNeighborY="100000">
        <dgm:presLayoutVars>
          <dgm:bulletEnabled val="1"/>
        </dgm:presLayoutVars>
      </dgm:prSet>
      <dgm:spPr/>
    </dgm:pt>
    <dgm:pt modelId="{5CA1A547-92F3-4622-8E7B-E6C281BAD699}" type="pres">
      <dgm:prSet presAssocID="{8146163D-D449-4A30-BF48-C4542CF9A5FD}" presName="aSpace" presStyleCnt="0"/>
      <dgm:spPr/>
    </dgm:pt>
    <dgm:pt modelId="{4AFC4EDF-D20F-41FD-888D-F60AA1621BB0}" type="pres">
      <dgm:prSet presAssocID="{F62110D0-50CE-4FD9-95DA-EADD5CE43520}" presName="aNode" presStyleLbl="fgAcc1" presStyleIdx="1" presStyleCnt="3" custScaleX="60314" custScaleY="46859" custLinFactY="15412" custLinFactNeighborX="-50626" custLinFactNeighborY="100000">
        <dgm:presLayoutVars>
          <dgm:bulletEnabled val="1"/>
        </dgm:presLayoutVars>
      </dgm:prSet>
      <dgm:spPr/>
    </dgm:pt>
    <dgm:pt modelId="{D334C733-5724-4620-BED3-10135490D037}" type="pres">
      <dgm:prSet presAssocID="{F62110D0-50CE-4FD9-95DA-EADD5CE43520}" presName="aSpace" presStyleCnt="0"/>
      <dgm:spPr/>
    </dgm:pt>
    <dgm:pt modelId="{55DEE785-519B-43F1-8BD7-266739B734B6}" type="pres">
      <dgm:prSet presAssocID="{E742A772-034B-4C9D-BC6D-9FF9DBAEA4A4}" presName="aNode" presStyleLbl="fgAcc1" presStyleIdx="2" presStyleCnt="3" custScaleX="108730" custScaleY="47803" custLinFactY="11008" custLinFactNeighborX="-50961" custLinFactNeighborY="100000">
        <dgm:presLayoutVars>
          <dgm:bulletEnabled val="1"/>
        </dgm:presLayoutVars>
      </dgm:prSet>
      <dgm:spPr/>
    </dgm:pt>
    <dgm:pt modelId="{8029EE09-CEC8-4428-A947-CBA16C58EB1B}" type="pres">
      <dgm:prSet presAssocID="{E742A772-034B-4C9D-BC6D-9FF9DBAEA4A4}" presName="aSpace" presStyleCnt="0"/>
      <dgm:spPr/>
    </dgm:pt>
  </dgm:ptLst>
  <dgm:cxnLst>
    <dgm:cxn modelId="{690AAE5C-9A50-4086-B288-E269E5C5D000}" type="presOf" srcId="{8146163D-D449-4A30-BF48-C4542CF9A5FD}" destId="{46C17780-2195-4554-A9FC-494EC93D580F}" srcOrd="0" destOrd="0" presId="urn:microsoft.com/office/officeart/2005/8/layout/pyramid2"/>
    <dgm:cxn modelId="{DD7A9175-65D4-4115-9234-E0AB929C76E5}" type="presOf" srcId="{F62110D0-50CE-4FD9-95DA-EADD5CE43520}" destId="{4AFC4EDF-D20F-41FD-888D-F60AA1621BB0}" srcOrd="0" destOrd="0" presId="urn:microsoft.com/office/officeart/2005/8/layout/pyramid2"/>
    <dgm:cxn modelId="{09FE5684-C8C2-4E34-AD4E-8BE8E061C967}" type="presOf" srcId="{E742A772-034B-4C9D-BC6D-9FF9DBAEA4A4}" destId="{55DEE785-519B-43F1-8BD7-266739B734B6}" srcOrd="0" destOrd="0" presId="urn:microsoft.com/office/officeart/2005/8/layout/pyramid2"/>
    <dgm:cxn modelId="{C31889A3-4655-4B86-B029-460322901CFF}" srcId="{80EC7F6F-6835-4A70-8DC2-FAA94B5941ED}" destId="{8146163D-D449-4A30-BF48-C4542CF9A5FD}" srcOrd="0" destOrd="0" parTransId="{D8B4C182-E080-4674-8520-9ABE8F2527F2}" sibTransId="{DB7C9BF0-3ECF-4A4C-A01B-63C15568BA8F}"/>
    <dgm:cxn modelId="{14B881B1-8E7D-4CB8-8AF0-D69E02548691}" srcId="{80EC7F6F-6835-4A70-8DC2-FAA94B5941ED}" destId="{F62110D0-50CE-4FD9-95DA-EADD5CE43520}" srcOrd="1" destOrd="0" parTransId="{DB092135-6DFE-4F59-B534-2B92D326C88B}" sibTransId="{D0A9A636-E34C-4BAF-8AE1-21FFEE1183F1}"/>
    <dgm:cxn modelId="{A3FC18B8-D584-40A7-8731-AAE8737D671F}" type="presOf" srcId="{80EC7F6F-6835-4A70-8DC2-FAA94B5941ED}" destId="{F0734616-FF16-4A3E-BF82-2465D19B2BCB}" srcOrd="0" destOrd="0" presId="urn:microsoft.com/office/officeart/2005/8/layout/pyramid2"/>
    <dgm:cxn modelId="{839796DC-9036-41AB-AA5E-954679EB393C}" srcId="{80EC7F6F-6835-4A70-8DC2-FAA94B5941ED}" destId="{E742A772-034B-4C9D-BC6D-9FF9DBAEA4A4}" srcOrd="2" destOrd="0" parTransId="{14A9FC6D-F7FE-494B-BE5E-BF8CCFBAC5EC}" sibTransId="{7372AAE5-79AD-416F-98FA-EC30122F667D}"/>
    <dgm:cxn modelId="{18967882-D0F0-4B32-8DDB-006EDDAA9515}" type="presParOf" srcId="{F0734616-FF16-4A3E-BF82-2465D19B2BCB}" destId="{E3DEE695-DD7E-45C7-ADF2-16A7F106D81E}" srcOrd="0" destOrd="0" presId="urn:microsoft.com/office/officeart/2005/8/layout/pyramid2"/>
    <dgm:cxn modelId="{F4BBF573-4A03-4414-8582-A6D4015C9739}" type="presParOf" srcId="{F0734616-FF16-4A3E-BF82-2465D19B2BCB}" destId="{4613CF34-7F41-4941-AAD5-F72BD3448EF7}" srcOrd="1" destOrd="0" presId="urn:microsoft.com/office/officeart/2005/8/layout/pyramid2"/>
    <dgm:cxn modelId="{BB0CBB93-4D5C-461E-AD91-88F211753EE0}" type="presParOf" srcId="{4613CF34-7F41-4941-AAD5-F72BD3448EF7}" destId="{46C17780-2195-4554-A9FC-494EC93D580F}" srcOrd="0" destOrd="0" presId="urn:microsoft.com/office/officeart/2005/8/layout/pyramid2"/>
    <dgm:cxn modelId="{BD83F610-66B7-4BB7-AAD9-28996907FC6F}" type="presParOf" srcId="{4613CF34-7F41-4941-AAD5-F72BD3448EF7}" destId="{5CA1A547-92F3-4622-8E7B-E6C281BAD699}" srcOrd="1" destOrd="0" presId="urn:microsoft.com/office/officeart/2005/8/layout/pyramid2"/>
    <dgm:cxn modelId="{26620E11-50DB-4F7D-A84D-30AD8C51E46C}" type="presParOf" srcId="{4613CF34-7F41-4941-AAD5-F72BD3448EF7}" destId="{4AFC4EDF-D20F-41FD-888D-F60AA1621BB0}" srcOrd="2" destOrd="0" presId="urn:microsoft.com/office/officeart/2005/8/layout/pyramid2"/>
    <dgm:cxn modelId="{4DE3D8CC-7CB6-4908-AC98-06F3E761DDBA}" type="presParOf" srcId="{4613CF34-7F41-4941-AAD5-F72BD3448EF7}" destId="{D334C733-5724-4620-BED3-10135490D037}" srcOrd="3" destOrd="0" presId="urn:microsoft.com/office/officeart/2005/8/layout/pyramid2"/>
    <dgm:cxn modelId="{9F128489-E112-4705-87C1-F8E0F477B784}" type="presParOf" srcId="{4613CF34-7F41-4941-AAD5-F72BD3448EF7}" destId="{55DEE785-519B-43F1-8BD7-266739B734B6}" srcOrd="4" destOrd="0" presId="urn:microsoft.com/office/officeart/2005/8/layout/pyramid2"/>
    <dgm:cxn modelId="{63993387-AEDD-41B1-8AD3-31FDF686A6E1}" type="presParOf" srcId="{4613CF34-7F41-4941-AAD5-F72BD3448EF7}" destId="{8029EE09-CEC8-4428-A947-CBA16C58EB1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EE695-DD7E-45C7-ADF2-16A7F106D81E}">
      <dsp:nvSpPr>
        <dsp:cNvPr id="0" name=""/>
        <dsp:cNvSpPr/>
      </dsp:nvSpPr>
      <dsp:spPr>
        <a:xfrm>
          <a:off x="215875" y="0"/>
          <a:ext cx="4132071" cy="4132071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C17780-2195-4554-A9FC-494EC93D580F}">
      <dsp:nvSpPr>
        <dsp:cNvPr id="0" name=""/>
        <dsp:cNvSpPr/>
      </dsp:nvSpPr>
      <dsp:spPr>
        <a:xfrm>
          <a:off x="1794080" y="1020484"/>
          <a:ext cx="916410" cy="5605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חזון</a:t>
          </a:r>
          <a:r>
            <a:rPr lang="he-IL" sz="2300" kern="1200" dirty="0"/>
            <a:t> </a:t>
          </a:r>
        </a:p>
      </dsp:txBody>
      <dsp:txXfrm>
        <a:off x="1821444" y="1047848"/>
        <a:ext cx="861682" cy="505820"/>
      </dsp:txXfrm>
    </dsp:sp>
    <dsp:sp modelId="{4AFC4EDF-D20F-41FD-888D-F60AA1621BB0}">
      <dsp:nvSpPr>
        <dsp:cNvPr id="0" name=""/>
        <dsp:cNvSpPr/>
      </dsp:nvSpPr>
      <dsp:spPr>
        <a:xfrm>
          <a:off x="1455127" y="1813493"/>
          <a:ext cx="1619941" cy="9726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מטרות ויעדים</a:t>
          </a:r>
        </a:p>
      </dsp:txBody>
      <dsp:txXfrm>
        <a:off x="1502608" y="1860974"/>
        <a:ext cx="1524979" cy="877699"/>
      </dsp:txXfrm>
    </dsp:sp>
    <dsp:sp modelId="{55DEE785-519B-43F1-8BD7-266739B734B6}">
      <dsp:nvSpPr>
        <dsp:cNvPr id="0" name=""/>
        <dsp:cNvSpPr/>
      </dsp:nvSpPr>
      <dsp:spPr>
        <a:xfrm>
          <a:off x="795939" y="2954204"/>
          <a:ext cx="2920320" cy="992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משימות שוטפות</a:t>
          </a:r>
        </a:p>
      </dsp:txBody>
      <dsp:txXfrm>
        <a:off x="844377" y="3002642"/>
        <a:ext cx="2823444" cy="895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3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8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16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253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1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80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63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0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4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4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5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1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8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2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8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s-forum.elevate.co.i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313" y="2292802"/>
            <a:ext cx="11304104" cy="1749111"/>
          </a:xfrm>
        </p:spPr>
        <p:txBody>
          <a:bodyPr>
            <a:noAutofit/>
          </a:bodyPr>
          <a:lstStyle/>
          <a:p>
            <a:pPr algn="ctr"/>
            <a:r>
              <a:rPr lang="he-IL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צדדים לאישיותו של רמ"ח/</a:t>
            </a:r>
            <a:r>
              <a:rPr lang="he-IL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רח"ט</a:t>
            </a:r>
            <a:r>
              <a:rPr lang="he-IL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/רמ"ד אקדמיה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2" y="372414"/>
            <a:ext cx="2371768" cy="83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392" y="4546242"/>
            <a:ext cx="37735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סמינר קיץ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1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2" y="372414"/>
            <a:ext cx="2371768" cy="8382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69843" y="764373"/>
            <a:ext cx="10936357" cy="1030078"/>
          </a:xfrm>
        </p:spPr>
        <p:txBody>
          <a:bodyPr>
            <a:normAutofit/>
          </a:bodyPr>
          <a:lstStyle/>
          <a:p>
            <a:pPr algn="ctr"/>
            <a:r>
              <a:rPr lang="he-I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תפקידים מוגדרים יותר ופחות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69843" y="1599462"/>
            <a:ext cx="11282477" cy="205813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he-IL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התפקיד דורש התייחסות לנושאים הקשורים ללימודים של הסטודנט</a:t>
            </a:r>
            <a:endParaRPr lang="en-US" sz="5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5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he-IL" sz="5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he-IL" sz="5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זה אומר?</a:t>
            </a:r>
          </a:p>
          <a:p>
            <a:pPr marL="0" indent="0" algn="r">
              <a:buNone/>
            </a:pPr>
            <a:endParaRPr lang="he-I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E294CDDD-BBE1-43F9-BA5A-F8B0002F0F8A}"/>
              </a:ext>
            </a:extLst>
          </p:cNvPr>
          <p:cNvCxnSpPr>
            <a:cxnSpLocks/>
          </p:cNvCxnSpPr>
          <p:nvPr/>
        </p:nvCxnSpPr>
        <p:spPr>
          <a:xfrm>
            <a:off x="7341704" y="3030080"/>
            <a:ext cx="2895601" cy="11178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1F54DDA0-7F02-4EAC-92D3-456CB4AA9118}"/>
              </a:ext>
            </a:extLst>
          </p:cNvPr>
          <p:cNvCxnSpPr>
            <a:cxnSpLocks/>
          </p:cNvCxnSpPr>
          <p:nvPr/>
        </p:nvCxnSpPr>
        <p:spPr>
          <a:xfrm flipH="1">
            <a:off x="2729947" y="3030080"/>
            <a:ext cx="2451653" cy="9494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42AF890-8A0D-4735-AD73-906CB1BAD481}"/>
              </a:ext>
            </a:extLst>
          </p:cNvPr>
          <p:cNvSpPr txBox="1"/>
          <p:nvPr/>
        </p:nvSpPr>
        <p:spPr>
          <a:xfrm>
            <a:off x="6732104" y="4368418"/>
            <a:ext cx="5120216" cy="181588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מתן שירותים אקדמיים (סריקות, זכויות למילואים או הורות, ועדות משמעת, בעיות נקודתיות עם הסגל במוסד)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EB1FEE-B88E-49DF-B9B1-8D1336BED031}"/>
              </a:ext>
            </a:extLst>
          </p:cNvPr>
          <p:cNvSpPr txBox="1"/>
          <p:nvPr/>
        </p:nvSpPr>
        <p:spPr>
          <a:xfrm>
            <a:off x="450574" y="4368418"/>
            <a:ext cx="5022574" cy="181588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תחומים רוחביים אקדמיים מול המוסד (שינויים תקנונים, סקרי הוראה, איכות ההוראה, למידה דיגיטלית)</a:t>
            </a:r>
            <a:endParaRPr lang="he-I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9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530" y="1643270"/>
            <a:ext cx="11666790" cy="4863547"/>
          </a:xfrm>
        </p:spPr>
        <p:txBody>
          <a:bodyPr>
            <a:normAutofit/>
          </a:bodyPr>
          <a:lstStyle/>
          <a:p>
            <a:pPr algn="ctr"/>
            <a:br>
              <a:rPr lang="he-IL" sz="4800" dirty="0"/>
            </a:br>
            <a:endParaRPr lang="en-US" sz="4800" dirty="0"/>
          </a:p>
        </p:txBody>
      </p:sp>
      <p:pic>
        <p:nvPicPr>
          <p:cNvPr id="5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2" y="372414"/>
            <a:ext cx="2371768" cy="83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EB399F-D2DA-46A0-A911-7ABF2FDD0DFE}"/>
              </a:ext>
            </a:extLst>
          </p:cNvPr>
          <p:cNvSpPr txBox="1"/>
          <p:nvPr/>
        </p:nvSpPr>
        <p:spPr>
          <a:xfrm>
            <a:off x="1139688" y="1025948"/>
            <a:ext cx="102836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שירותים אקדמיים</a:t>
            </a:r>
            <a:endParaRPr lang="he-IL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46821-F27B-4872-A281-53133CAC92B7}"/>
              </a:ext>
            </a:extLst>
          </p:cNvPr>
          <p:cNvSpPr txBox="1"/>
          <p:nvPr/>
        </p:nvSpPr>
        <p:spPr>
          <a:xfrm>
            <a:off x="1139688" y="1864148"/>
            <a:ext cx="10283686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בכל אגודה ניתנים שירותים שונים לדג'- שיעורים פרטיים, חוברות, סיכומים, סריקות בחינה, ייעוץ והכוונת סניגורים ועוד...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he-I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בעבודה השוטפת יש צורך בהיכרות עם חוק זכויות הסטודנט, המלצות מל"ג, זכויות ותקנונים – חלק מהמידע ניתן למצוא באתר </a:t>
            </a:r>
            <a:r>
              <a:rPr lang="he-IL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הכל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אגודה, באתר כל זכות ובאתר מל"ג</a:t>
            </a:r>
          </a:p>
          <a:p>
            <a:pPr algn="r"/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e-I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0D281B-F55D-4177-BBBB-0423172DD836}"/>
              </a:ext>
            </a:extLst>
          </p:cNvPr>
          <p:cNvSpPr txBox="1"/>
          <p:nvPr/>
        </p:nvSpPr>
        <p:spPr>
          <a:xfrm>
            <a:off x="1298712" y="4880358"/>
            <a:ext cx="63345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 בטוחים? לא מוצאים? דברו איתי!</a:t>
            </a:r>
          </a:p>
        </p:txBody>
      </p:sp>
    </p:spTree>
    <p:extLst>
      <p:ext uri="{BB962C8B-B14F-4D97-AF65-F5344CB8AC3E}">
        <p14:creationId xmlns:p14="http://schemas.microsoft.com/office/powerpoint/2010/main" val="8840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2" y="372414"/>
            <a:ext cx="2371768" cy="8382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1144353"/>
            <a:ext cx="10777330" cy="472412"/>
          </a:xfrm>
        </p:spPr>
        <p:txBody>
          <a:bodyPr>
            <a:noAutofit/>
          </a:bodyPr>
          <a:lstStyle/>
          <a:p>
            <a:pPr algn="ctr"/>
            <a:r>
              <a:rPr lang="he-I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נושאים רוחביים (במה כדאי לעסוק במהלך השנה)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5800" y="1789043"/>
            <a:ext cx="10820400" cy="157700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sz="3200" dirty="0"/>
          </a:p>
          <a:p>
            <a:pPr marL="0" indent="0" algn="ctr">
              <a:buNone/>
            </a:pPr>
            <a:endParaRPr lang="he-I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מחבר חץ ישר 5"/>
          <p:cNvCxnSpPr/>
          <p:nvPr/>
        </p:nvCxnSpPr>
        <p:spPr>
          <a:xfrm>
            <a:off x="6625080" y="1915616"/>
            <a:ext cx="1166192" cy="9806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>
            <a:off x="9065640" y="1879848"/>
            <a:ext cx="1166192" cy="9806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>
            <a:cxnSpLocks/>
          </p:cNvCxnSpPr>
          <p:nvPr/>
        </p:nvCxnSpPr>
        <p:spPr>
          <a:xfrm flipH="1">
            <a:off x="4217529" y="1915616"/>
            <a:ext cx="1025008" cy="9461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>
            <a:cxnSpLocks/>
          </p:cNvCxnSpPr>
          <p:nvPr/>
        </p:nvCxnSpPr>
        <p:spPr>
          <a:xfrm flipH="1">
            <a:off x="1967296" y="1915616"/>
            <a:ext cx="968737" cy="8454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26128" y="3010947"/>
            <a:ext cx="2130288" cy="132343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2000" dirty="0"/>
          </a:p>
          <a:p>
            <a:pPr algn="ctr"/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היכרות וקשר עם מרכזי איכות הוראה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16277" y="3010948"/>
            <a:ext cx="2324008" cy="132343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שינויים, עדכונים וארגון תקנונים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he-I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4090" y="3030825"/>
            <a:ext cx="2130288" cy="132343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סקרי הוראה- תוצאות והשלכות</a:t>
            </a:r>
          </a:p>
          <a:p>
            <a:pPr algn="ctr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522" y="3030825"/>
            <a:ext cx="2130288" cy="132343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endParaRPr lang="he-IL" sz="2000" dirty="0"/>
          </a:p>
          <a:p>
            <a:pPr algn="ctr"/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למידה דיגיטלית</a:t>
            </a:r>
            <a:endParaRPr lang="he-IL" sz="2000" dirty="0"/>
          </a:p>
          <a:p>
            <a:pPr algn="ctr"/>
            <a:endParaRPr lang="he-IL" sz="2000" dirty="0"/>
          </a:p>
          <a:p>
            <a:pPr algn="ctr"/>
            <a:endParaRPr lang="he-IL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265AC8-6F6D-486D-BA53-093BD9580BEB}"/>
              </a:ext>
            </a:extLst>
          </p:cNvPr>
          <p:cNvSpPr txBox="1"/>
          <p:nvPr/>
        </p:nvSpPr>
        <p:spPr>
          <a:xfrm>
            <a:off x="1743666" y="5367130"/>
            <a:ext cx="90568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כיצד מחליטים במה לעסוק?</a:t>
            </a:r>
          </a:p>
        </p:txBody>
      </p:sp>
    </p:spTree>
    <p:extLst>
      <p:ext uri="{BB962C8B-B14F-4D97-AF65-F5344CB8AC3E}">
        <p14:creationId xmlns:p14="http://schemas.microsoft.com/office/powerpoint/2010/main" val="407511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2" y="372414"/>
            <a:ext cx="2371768" cy="83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1633" y="918226"/>
            <a:ext cx="106282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תכנית עבודה- למה ואיך?</a:t>
            </a:r>
          </a:p>
        </p:txBody>
      </p:sp>
      <p:graphicFrame>
        <p:nvGraphicFramePr>
          <p:cNvPr id="16" name="דיאגרמה 15">
            <a:extLst>
              <a:ext uri="{FF2B5EF4-FFF2-40B4-BE49-F238E27FC236}">
                <a16:creationId xmlns:a16="http://schemas.microsoft.com/office/drawing/2014/main" id="{118AAAAF-3C01-4735-84A1-8B674F737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186017"/>
              </p:ext>
            </p:extLst>
          </p:nvPr>
        </p:nvGraphicFramePr>
        <p:xfrm>
          <a:off x="7540486" y="1503001"/>
          <a:ext cx="5300870" cy="4132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0469C6B-62A2-4D90-B9A6-F2216D0F0587}"/>
              </a:ext>
            </a:extLst>
          </p:cNvPr>
          <p:cNvSpPr txBox="1"/>
          <p:nvPr/>
        </p:nvSpPr>
        <p:spPr>
          <a:xfrm>
            <a:off x="477077" y="1762537"/>
            <a:ext cx="7063409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חזון– מה אני רוצה להשיג בתקופה שלי? מה עשוי לתת מענה לבעיה מהותית במוסד? </a:t>
            </a:r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זכרו! הגודל לא קובע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he-IL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מטרות ויעדים- אומנם באותה קומה אבל מציגים צדדים שונים</a:t>
            </a:r>
          </a:p>
          <a:p>
            <a:pPr algn="r"/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מטרות - </a:t>
            </a: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קבעו </a:t>
            </a:r>
            <a:r>
              <a:rPr lang="he-IL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כחמש</a:t>
            </a: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מטרות שיכולות לעזור לכם להשיג את החזון</a:t>
            </a:r>
          </a:p>
          <a:p>
            <a:pPr algn="r"/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יעדים- </a:t>
            </a: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קבעו </a:t>
            </a:r>
            <a:r>
              <a:rPr lang="he-IL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כשלושה</a:t>
            </a:r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פרקי זמן מראש בהם תבצעו את המטרות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he-I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כאן אין צורך בהסבר </a:t>
            </a:r>
            <a:r>
              <a:rPr lang="he-I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"גנב הזמן של כולנו"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8122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2" y="372414"/>
            <a:ext cx="2371768" cy="8382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68805" y="723901"/>
            <a:ext cx="10247243" cy="919369"/>
          </a:xfrm>
        </p:spPr>
        <p:txBody>
          <a:bodyPr/>
          <a:lstStyle/>
          <a:p>
            <a:pPr algn="ct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דוגמא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42638" y="1885467"/>
            <a:ext cx="11162763" cy="11227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e-IL" sz="32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חזון</a:t>
            </a:r>
          </a:p>
          <a:p>
            <a:pPr marL="0" indent="0" algn="ctr">
              <a:buNone/>
            </a:pPr>
            <a:r>
              <a:rPr lang="he-I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קבלת המידע המילולי מסקרי ההוראה והיכרות עם מערך הטיפול בתוצאות (הטובות והטובות פחות)</a:t>
            </a: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E1D9D734-DA34-44F2-B921-E592B7607152}"/>
              </a:ext>
            </a:extLst>
          </p:cNvPr>
          <p:cNvCxnSpPr>
            <a:cxnSpLocks/>
          </p:cNvCxnSpPr>
          <p:nvPr/>
        </p:nvCxnSpPr>
        <p:spPr>
          <a:xfrm flipH="1">
            <a:off x="3816626" y="3008243"/>
            <a:ext cx="1590261" cy="6748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89A98F67-3986-4831-96AE-2F2E43BED08B}"/>
              </a:ext>
            </a:extLst>
          </p:cNvPr>
          <p:cNvCxnSpPr>
            <a:cxnSpLocks/>
          </p:cNvCxnSpPr>
          <p:nvPr/>
        </p:nvCxnSpPr>
        <p:spPr>
          <a:xfrm>
            <a:off x="6799826" y="3008243"/>
            <a:ext cx="1814087" cy="6748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3E34EE-FEC9-468A-8952-BD9CA084AB61}"/>
              </a:ext>
            </a:extLst>
          </p:cNvPr>
          <p:cNvSpPr txBox="1"/>
          <p:nvPr/>
        </p:nvSpPr>
        <p:spPr>
          <a:xfrm>
            <a:off x="6799826" y="3869636"/>
            <a:ext cx="5052494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b="1" dirty="0"/>
              <a:t>מטרות</a:t>
            </a:r>
            <a:endParaRPr lang="en-US" sz="2000" b="1" dirty="0"/>
          </a:p>
          <a:p>
            <a:pPr algn="ctr"/>
            <a:endParaRPr lang="he-IL" sz="2000" dirty="0"/>
          </a:p>
          <a:p>
            <a:pPr algn="r"/>
            <a:r>
              <a:rPr lang="he-IL" sz="2000" dirty="0"/>
              <a:t>1.היכרות עם מבצעי הסקר/מקבלי ההחלטות</a:t>
            </a:r>
          </a:p>
          <a:p>
            <a:pPr algn="r"/>
            <a:r>
              <a:rPr lang="en-US" sz="2000" dirty="0"/>
              <a:t> </a:t>
            </a:r>
            <a:r>
              <a:rPr lang="he-IL" sz="2000" dirty="0"/>
              <a:t>הבנת האתגרים בחשיפת המידע מצד המוסד</a:t>
            </a:r>
            <a:r>
              <a:rPr lang="en-US" sz="2000" dirty="0"/>
              <a:t> </a:t>
            </a:r>
            <a:r>
              <a:rPr lang="he-IL" sz="2000" dirty="0"/>
              <a:t>.</a:t>
            </a:r>
            <a:r>
              <a:rPr lang="en-US" sz="2000" dirty="0"/>
              <a:t>2</a:t>
            </a:r>
          </a:p>
          <a:p>
            <a:pPr algn="r"/>
            <a:r>
              <a:rPr lang="he-IL" sz="2000" dirty="0"/>
              <a:t>3. העברת המידע לסטודנט הקצה</a:t>
            </a:r>
          </a:p>
          <a:p>
            <a:pPr algn="r"/>
            <a:r>
              <a:rPr lang="he-IL" sz="2000" dirty="0"/>
              <a:t>4. עדכון ושדרוג הסקר</a:t>
            </a:r>
          </a:p>
          <a:p>
            <a:pPr algn="r"/>
            <a:r>
              <a:rPr lang="he-IL" sz="2000" dirty="0"/>
              <a:t>5. עידוד מרצים מצטיינים</a:t>
            </a:r>
            <a:endParaRPr lang="en-US" sz="2000" dirty="0"/>
          </a:p>
          <a:p>
            <a:pPr algn="r"/>
            <a:endParaRPr lang="he-IL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FD8F07-9A3A-4CAA-89B2-D13C8B264333}"/>
              </a:ext>
            </a:extLst>
          </p:cNvPr>
          <p:cNvSpPr txBox="1"/>
          <p:nvPr/>
        </p:nvSpPr>
        <p:spPr>
          <a:xfrm>
            <a:off x="781878" y="3869636"/>
            <a:ext cx="5168348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b="1" dirty="0"/>
              <a:t>יעדים</a:t>
            </a:r>
            <a:endParaRPr lang="en-US" sz="2000" b="1" dirty="0"/>
          </a:p>
          <a:p>
            <a:pPr algn="ctr"/>
            <a:endParaRPr lang="he-IL" sz="2000" dirty="0"/>
          </a:p>
          <a:p>
            <a:pPr algn="r"/>
            <a:r>
              <a:rPr lang="he-IL" sz="2000" dirty="0"/>
              <a:t>1.מפגש עם מבצעי הסקר אחת לשלושה שבועות</a:t>
            </a:r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. הפקת שאלון ציפיות מהסקר כשבועיים לפניו</a:t>
            </a:r>
            <a:r>
              <a:rPr lang="en-US" sz="2000" dirty="0"/>
              <a:t>2</a:t>
            </a:r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3. מפגש משותף בסמסטר א' בתום הסקר ועבודה משותפת על התוצאות.</a:t>
            </a:r>
          </a:p>
        </p:txBody>
      </p:sp>
    </p:spTree>
    <p:extLst>
      <p:ext uri="{BB962C8B-B14F-4D97-AF65-F5344CB8AC3E}">
        <p14:creationId xmlns:p14="http://schemas.microsoft.com/office/powerpoint/2010/main" val="381456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634" y="776082"/>
            <a:ext cx="11030685" cy="622852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במי אפשר להיעזר?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2" y="372414"/>
            <a:ext cx="2371768" cy="838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66029" y="4322007"/>
            <a:ext cx="3609785" cy="8309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קבוצת </a:t>
            </a:r>
            <a:r>
              <a:rPr lang="he-IL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הווטסאפ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שלנו</a:t>
            </a:r>
          </a:p>
          <a:p>
            <a:pPr algn="ctr"/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226" y="4329590"/>
            <a:ext cx="3836505" cy="8309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פגישה אישית</a:t>
            </a:r>
          </a:p>
          <a:p>
            <a:pPr algn="ctr"/>
            <a:endParaRPr lang="he-I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6487" y="4609705"/>
            <a:ext cx="3609785" cy="8309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אתה </a:t>
            </a:r>
            <a:r>
              <a:rPr lang="he-IL" sz="2400" b="1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הכל</a:t>
            </a:r>
            <a:r>
              <a:rPr lang="he-IL" sz="24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 אגודה</a:t>
            </a:r>
            <a:endParaRPr lang="he-I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חץ: ימינה 7">
            <a:extLst>
              <a:ext uri="{FF2B5EF4-FFF2-40B4-BE49-F238E27FC236}">
                <a16:creationId xmlns:a16="http://schemas.microsoft.com/office/drawing/2014/main" id="{3C4F6628-05F5-404E-9E15-3119A74D6533}"/>
              </a:ext>
            </a:extLst>
          </p:cNvPr>
          <p:cNvSpPr/>
          <p:nvPr/>
        </p:nvSpPr>
        <p:spPr>
          <a:xfrm rot="19369139">
            <a:off x="8078122" y="751852"/>
            <a:ext cx="1376456" cy="1251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D9CB4CB1-1C02-48EC-A172-CD40E7199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52" y="183689"/>
            <a:ext cx="2233613" cy="3970868"/>
          </a:xfrm>
          <a:prstGeom prst="rect">
            <a:avLst/>
          </a:prstGeom>
        </p:spPr>
      </p:pic>
      <p:sp>
        <p:nvSpPr>
          <p:cNvPr id="15" name="חץ: ימינה 14">
            <a:extLst>
              <a:ext uri="{FF2B5EF4-FFF2-40B4-BE49-F238E27FC236}">
                <a16:creationId xmlns:a16="http://schemas.microsoft.com/office/drawing/2014/main" id="{4B448429-8B1B-4E66-97BD-BB77B956CAE5}"/>
              </a:ext>
            </a:extLst>
          </p:cNvPr>
          <p:cNvSpPr/>
          <p:nvPr/>
        </p:nvSpPr>
        <p:spPr>
          <a:xfrm rot="19369139" flipH="1">
            <a:off x="3135400" y="1201609"/>
            <a:ext cx="1271842" cy="1418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63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8" grpId="0" animBg="1"/>
      <p:bldP spid="15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3471</TotalTime>
  <Words>340</Words>
  <Application>Microsoft Office PowerPoint</Application>
  <PresentationFormat>מסך רחב</PresentationFormat>
  <Paragraphs>61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Tahoma</vt:lpstr>
      <vt:lpstr>Times New Roman</vt:lpstr>
      <vt:lpstr>Vapor Trail</vt:lpstr>
      <vt:lpstr>צדדים לאישיותו של רמ"ח/רח"ט/רמ"ד אקדמיה</vt:lpstr>
      <vt:lpstr>תפקידים מוגדרים יותר ופחות</vt:lpstr>
      <vt:lpstr> </vt:lpstr>
      <vt:lpstr>נושאים רוחביים (במה כדאי לעסוק במהלך השנה)</vt:lpstr>
      <vt:lpstr>מצגת של PowerPoint‏</vt:lpstr>
      <vt:lpstr>דוגמא</vt:lpstr>
      <vt:lpstr>במי אפשר להיעזר?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סדנת שינוי תקנוני במוסדות להשכלה גבוהה</dc:title>
  <dc:creator>Keren</dc:creator>
  <cp:lastModifiedBy>Tal Rippa</cp:lastModifiedBy>
  <cp:revision>66</cp:revision>
  <dcterms:created xsi:type="dcterms:W3CDTF">2017-01-15T16:35:01Z</dcterms:created>
  <dcterms:modified xsi:type="dcterms:W3CDTF">2017-08-07T19:38:57Z</dcterms:modified>
</cp:coreProperties>
</file>