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9"/>
  </p:notesMasterIdLst>
  <p:sldIdLst>
    <p:sldId id="256" r:id="rId2"/>
    <p:sldId id="297" r:id="rId3"/>
    <p:sldId id="298" r:id="rId4"/>
    <p:sldId id="301" r:id="rId5"/>
    <p:sldId id="294" r:id="rId6"/>
    <p:sldId id="293" r:id="rId7"/>
    <p:sldId id="302" r:id="rId8"/>
    <p:sldId id="287" r:id="rId9"/>
    <p:sldId id="295" r:id="rId10"/>
    <p:sldId id="291" r:id="rId11"/>
    <p:sldId id="296" r:id="rId12"/>
    <p:sldId id="288" r:id="rId13"/>
    <p:sldId id="303" r:id="rId14"/>
    <p:sldId id="304" r:id="rId15"/>
    <p:sldId id="306" r:id="rId16"/>
    <p:sldId id="307" r:id="rId17"/>
    <p:sldId id="308" r:id="rId18"/>
    <p:sldId id="309" r:id="rId19"/>
    <p:sldId id="311" r:id="rId20"/>
    <p:sldId id="316" r:id="rId21"/>
    <p:sldId id="314" r:id="rId22"/>
    <p:sldId id="315" r:id="rId23"/>
    <p:sldId id="317" r:id="rId24"/>
    <p:sldId id="318" r:id="rId25"/>
    <p:sldId id="312" r:id="rId26"/>
    <p:sldId id="313" r:id="rId27"/>
    <p:sldId id="31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70" autoAdjust="0"/>
    <p:restoredTop sz="82407" autoAdjust="0"/>
  </p:normalViewPr>
  <p:slideViewPr>
    <p:cSldViewPr snapToGrid="0">
      <p:cViewPr varScale="1">
        <p:scale>
          <a:sx n="56" d="100"/>
          <a:sy n="56" d="100"/>
        </p:scale>
        <p:origin x="13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59A7B6-C2B0-43B5-8C8D-305ADF4A4CA2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4B28396-3842-4F51-A95D-B63DEBDB14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57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טיילור, גישת הניהול המדעי, בזמן</a:t>
            </a:r>
            <a:r>
              <a:rPr lang="he-IL" baseline="0" dirty="0"/>
              <a:t> המהפכה התעשייתית דיבר על זה שהמנהל הוא מקבל ההחלטות הבלעדי. הסמכות. העובד הוא מבצע. פסיי הייצור במפעלים. אין לעובד מקום לגוון, לחדש, להכניס את דעתו. הוא עושה עבודה מקומית, ספציפית.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324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מפעלי</a:t>
            </a:r>
            <a:r>
              <a:rPr lang="he-IL" baseline="0" dirty="0"/>
              <a:t> </a:t>
            </a:r>
            <a:r>
              <a:rPr lang="he-IL" baseline="0" dirty="0" err="1"/>
              <a:t>הותורן</a:t>
            </a:r>
            <a:r>
              <a:rPr lang="he-IL" baseline="0" dirty="0"/>
              <a:t>- שתי קבוצות שביצעו עליהן מחקר, הפרידו אותן משאר העובדים. עשו להם שינויים בתאורה ובתנאים(יציאה הביתה שעה לפני/חיזוק ועמעום התאורה) בסוף היה נראה שבשתי הקבוצות היו שיפורים בתפוקות. השיפורים לא היו קשורים לשינויים- אלא ככל הנראה ליחס האישי שהן קיבלו. לתשומת לב. זה מה שיצר את השינוי.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212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מפה אני רוצה לקחת אתכם לתיאוריה שלא</a:t>
            </a:r>
            <a:r>
              <a:rPr lang="he-IL" baseline="0" dirty="0"/>
              <a:t> יודעת מי מכיר אותה, אבל בעיני היא מסכמת את הקונפליקט היומיומי של העובד.</a:t>
            </a:r>
          </a:p>
          <a:p>
            <a:r>
              <a:rPr lang="he-IL" baseline="0" dirty="0"/>
              <a:t>והיא נקראת </a:t>
            </a:r>
            <a:r>
              <a:rPr lang="he-IL" dirty="0"/>
              <a:t>סולם</a:t>
            </a:r>
            <a:r>
              <a:rPr lang="he-IL" baseline="0" dirty="0"/>
              <a:t> האחריות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447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438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מה המסקנה מהקטע?</a:t>
            </a:r>
          </a:p>
          <a:p>
            <a:endParaRPr lang="he-IL" dirty="0"/>
          </a:p>
          <a:p>
            <a:r>
              <a:rPr lang="he-IL" dirty="0"/>
              <a:t>להאמין</a:t>
            </a:r>
            <a:r>
              <a:rPr lang="he-IL" baseline="0" dirty="0"/>
              <a:t> בעובדים. לתת בהם אמון ולהאמין שהם מסוגלים.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0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latin typeface="Aharoni" panose="02010803020104030203" pitchFamily="2" charset="-79"/>
                <a:cs typeface="Aharoni" panose="02010803020104030203" pitchFamily="2" charset="-79"/>
              </a:rPr>
              <a:t>"בהפנינג פתיחת השנה עשית את </a:t>
            </a:r>
            <a:r>
              <a:rPr lang="he-IL" dirty="0" err="1">
                <a:latin typeface="Aharoni" panose="02010803020104030203" pitchFamily="2" charset="-79"/>
                <a:cs typeface="Aharoni" panose="02010803020104030203" pitchFamily="2" charset="-79"/>
              </a:rPr>
              <a:t>הכל</a:t>
            </a:r>
            <a:r>
              <a:rPr lang="he-IL" dirty="0">
                <a:latin typeface="Aharoni" panose="02010803020104030203" pitchFamily="2" charset="-79"/>
                <a:cs typeface="Aharoni" panose="02010803020104030203" pitchFamily="2" charset="-79"/>
              </a:rPr>
              <a:t> לבדך. ללא חלוקת אחריות. כאן בא לידי ביטוי הריכוזיות שלך.."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he-IL" dirty="0"/>
          </a:p>
          <a:p>
            <a:pPr algn="ctr"/>
            <a:r>
              <a:rPr lang="he-IL" sz="1200" u="sng" dirty="0"/>
              <a:t>תיאום ציפיות</a:t>
            </a:r>
            <a:r>
              <a:rPr lang="he-IL" sz="1200" dirty="0"/>
              <a:t>:</a:t>
            </a:r>
          </a:p>
          <a:p>
            <a:pPr algn="ctr"/>
            <a:r>
              <a:rPr lang="he-IL" sz="1200" dirty="0"/>
              <a:t>פתיחות </a:t>
            </a:r>
          </a:p>
          <a:p>
            <a:pPr algn="ctr"/>
            <a:r>
              <a:rPr lang="he-IL" sz="1200" dirty="0"/>
              <a:t>עצמאות </a:t>
            </a:r>
          </a:p>
          <a:p>
            <a:pPr algn="ctr"/>
            <a:r>
              <a:rPr lang="he-IL" sz="1200" dirty="0"/>
              <a:t>כנות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441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בעל פה-</a:t>
            </a:r>
            <a:r>
              <a:rPr lang="he-IL" baseline="0" dirty="0"/>
              <a:t> למה צריך? יעילות ואפקטיביות. לכל אדם ולכל אגודה יש את הדרכים המתאימות לה. תחקרו, תלמדו איך אחרים עובדים. תתפלאו לגלות כמה דרכים ואופנים יש.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5658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116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28396-3842-4F51-A95D-B63DEBDB14FD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935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64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964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77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666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658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196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49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442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192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056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71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8D42F-ECCF-4052-9B8F-4AAFA842250A}" type="datetimeFigureOut">
              <a:rPr lang="he-IL" smtClean="0"/>
              <a:t>י"ח/אב/תשע"ז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77C26-D42D-4080-807C-A51B9FDE86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236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_cW1Rcx4IQ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M7Vgimu8D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544" y="0"/>
            <a:ext cx="1244501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51544" y="4701178"/>
            <a:ext cx="5921827" cy="1200329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7200" b="1" dirty="0"/>
              <a:t>אני מנהל/ת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39304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d_cW1Rcx4IQ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24025"/>
            <a:ext cx="6846207" cy="435133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he-IL" alt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חלוקת האחריות בין הממונה לכפיפים באמצעות דיאלוג.</a:t>
            </a:r>
          </a:p>
          <a:p>
            <a:pPr marL="0" indent="0" eaLnBrk="1" hangingPunct="1">
              <a:buNone/>
            </a:pPr>
            <a:endParaRPr lang="he-IL" altLang="he-IL" sz="43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חלוקה ולקיחת אחריות בהתאם ליכולות ולכישורים.</a:t>
            </a:r>
          </a:p>
          <a:p>
            <a:pPr marL="0" indent="0" eaLnBrk="1" hangingPunct="1">
              <a:buNone/>
            </a:pPr>
            <a:endParaRPr lang="he-IL" altLang="he-IL" sz="43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דיון ומשא ומתן על חלוקת האחריות.</a:t>
            </a:r>
          </a:p>
          <a:p>
            <a:pPr marL="0" indent="0" eaLnBrk="1" hangingPunct="1">
              <a:buNone/>
            </a:pPr>
            <a:endParaRPr lang="he-IL" altLang="he-IL" sz="43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לא לתת תשובות ופתרונות </a:t>
            </a:r>
            <a:r>
              <a:rPr lang="he-IL" altLang="he-IL" sz="3600" b="1" dirty="0" err="1">
                <a:latin typeface="Alef" panose="00000500000000000000" pitchFamily="2" charset="-79"/>
                <a:cs typeface="Alef" panose="00000500000000000000" pitchFamily="2" charset="-79"/>
              </a:rPr>
              <a:t>להכל</a:t>
            </a:r>
            <a:endParaRPr lang="he-IL" altLang="he-IL" sz="36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-559881" y="172135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הגדרה מחדש של יחסי מנהיג- כפיפים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12" y="4256313"/>
            <a:ext cx="856344" cy="85634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713" y="5320621"/>
            <a:ext cx="754743" cy="75474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285" y="3061378"/>
            <a:ext cx="986971" cy="98697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085" y="1586600"/>
            <a:ext cx="936171" cy="9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4" y="3223309"/>
            <a:ext cx="4259263" cy="295466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5" y="3223310"/>
            <a:ext cx="4221071" cy="2954665"/>
          </a:xfrm>
          <a:prstGeom prst="rect">
            <a:avLst/>
          </a:prstGeom>
        </p:spPr>
      </p:pic>
      <p:sp>
        <p:nvSpPr>
          <p:cNvPr id="12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ניהול צוות</a:t>
            </a:r>
          </a:p>
        </p:txBody>
      </p:sp>
      <p:sp>
        <p:nvSpPr>
          <p:cNvPr id="14" name="מלבן 13"/>
          <p:cNvSpPr/>
          <p:nvPr/>
        </p:nvSpPr>
        <p:spPr>
          <a:xfrm>
            <a:off x="5650373" y="1308563"/>
            <a:ext cx="24416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ברמה </a:t>
            </a:r>
          </a:p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האישית</a:t>
            </a:r>
          </a:p>
        </p:txBody>
      </p:sp>
      <p:sp>
        <p:nvSpPr>
          <p:cNvPr id="15" name="מלבן 14"/>
          <p:cNvSpPr/>
          <p:nvPr/>
        </p:nvSpPr>
        <p:spPr>
          <a:xfrm>
            <a:off x="707146" y="1308563"/>
            <a:ext cx="31694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ברמה </a:t>
            </a:r>
          </a:p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הקבוצתית</a:t>
            </a:r>
          </a:p>
        </p:txBody>
      </p:sp>
    </p:spTree>
    <p:extLst>
      <p:ext uri="{BB962C8B-B14F-4D97-AF65-F5344CB8AC3E}">
        <p14:creationId xmlns:p14="http://schemas.microsoft.com/office/powerpoint/2010/main" val="204892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5" y="3223310"/>
            <a:ext cx="4221071" cy="2954665"/>
          </a:xfrm>
          <a:prstGeom prst="rect">
            <a:avLst/>
          </a:prstGeom>
        </p:spPr>
      </p:pic>
      <p:sp>
        <p:nvSpPr>
          <p:cNvPr id="12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ניהול צוות- </a:t>
            </a:r>
            <a:r>
              <a:rPr lang="he-IL" b="1" dirty="0" err="1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פרקטיקות</a:t>
            </a:r>
            <a:endParaRPr lang="he-IL" b="1" dirty="0">
              <a:solidFill>
                <a:schemeClr val="accent5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5650373" y="1308563"/>
            <a:ext cx="24416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ברמה </a:t>
            </a:r>
          </a:p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האישית</a:t>
            </a:r>
          </a:p>
        </p:txBody>
      </p:sp>
      <p:sp>
        <p:nvSpPr>
          <p:cNvPr id="2" name="מלבן 1"/>
          <p:cNvSpPr/>
          <p:nvPr/>
        </p:nvSpPr>
        <p:spPr>
          <a:xfrm>
            <a:off x="0" y="1308563"/>
            <a:ext cx="46300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תיאום ציפיות. מה היית מצפה ממני, מה אני מצפה ממך? </a:t>
            </a:r>
          </a:p>
          <a:p>
            <a:pPr algn="r"/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לאחר מכן, הגדרת נקודות חוזק ונקודות חולשה אצל הרכז. מעקב על ההגדרות המשותפות.</a:t>
            </a:r>
          </a:p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endParaRPr lang="en-US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שיחות משוב מובנות לאחר אירוע שיא(לקבוע לפני האירוע)</a:t>
            </a:r>
            <a:endParaRPr lang="en-US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פגישה אישית אחת לשבוע/ שבועיים- קבועה.</a:t>
            </a:r>
          </a:p>
          <a:p>
            <a:pPr algn="r"/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"האישי" 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של הרכז/ת- מה שלומו/ה? לשים לב לאירועים, למצב רוח.</a:t>
            </a:r>
          </a:p>
          <a:p>
            <a:pPr algn="r"/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האישי שבתוך המקצועי-  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איך הוא מרגיש בצוות?</a:t>
            </a:r>
          </a:p>
          <a:p>
            <a:pPr algn="r"/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איך שיתוף הפעולה שלו עם הצוות, קשיים והצלחות עם הנעת הפעילים שלו.</a:t>
            </a:r>
          </a:p>
          <a:p>
            <a:pPr algn="r"/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המקצועי משימתי- 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אלו משימות ביצע השבוע, מה לא ביצע ומדוע? מה היו הקשיים. </a:t>
            </a:r>
          </a:p>
        </p:txBody>
      </p:sp>
    </p:spTree>
    <p:extLst>
      <p:ext uri="{BB962C8B-B14F-4D97-AF65-F5344CB8AC3E}">
        <p14:creationId xmlns:p14="http://schemas.microsoft.com/office/powerpoint/2010/main" val="353467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4" y="3223309"/>
            <a:ext cx="4259263" cy="2954665"/>
          </a:xfrm>
          <a:prstGeom prst="rect">
            <a:avLst/>
          </a:prstGeom>
        </p:spPr>
      </p:pic>
      <p:sp>
        <p:nvSpPr>
          <p:cNvPr id="12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ניהול צוות</a:t>
            </a:r>
          </a:p>
        </p:txBody>
      </p:sp>
      <p:sp>
        <p:nvSpPr>
          <p:cNvPr id="15" name="מלבן 14"/>
          <p:cNvSpPr/>
          <p:nvPr/>
        </p:nvSpPr>
        <p:spPr>
          <a:xfrm>
            <a:off x="707146" y="1308563"/>
            <a:ext cx="31694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ברמה </a:t>
            </a:r>
          </a:p>
          <a:p>
            <a:pPr algn="ctr"/>
            <a:r>
              <a:rPr lang="he-IL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הקבוצתית</a:t>
            </a:r>
          </a:p>
        </p:txBody>
      </p:sp>
      <p:sp>
        <p:nvSpPr>
          <p:cNvPr id="2" name="מלבן 1"/>
          <p:cNvSpPr/>
          <p:nvPr/>
        </p:nvSpPr>
        <p:spPr>
          <a:xfrm>
            <a:off x="4421507" y="1308563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פגישה 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צוותית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קבועה אחת לשבוע/ שבועיים.</a:t>
            </a: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ליווי כל רכז/ת בכתיבת תוכנית העבודה שלו/ה.</a:t>
            </a:r>
            <a:endParaRPr lang="en-US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שיתוף בדילמות בפורומים משותפים ולעיתים, גם קבלת החלטות משותפת.</a:t>
            </a:r>
          </a:p>
          <a:p>
            <a:pPr algn="r"/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הגדרה ברורה של משימה והבאתה לקבוצה בצורה מסודרת ומאורגנת.</a:t>
            </a: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עבודה לפי תוכניות העבודה</a:t>
            </a:r>
          </a:p>
          <a:p>
            <a:pPr algn="r"/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עידוד עבודה עצמאית (עם ליווי ומעקב)</a:t>
            </a:r>
          </a:p>
          <a:p>
            <a:pPr algn="r"/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/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פרגון לאנשים מצטיינים בפורומים משותפים</a:t>
            </a:r>
          </a:p>
        </p:txBody>
      </p:sp>
    </p:spTree>
    <p:extLst>
      <p:ext uri="{BB962C8B-B14F-4D97-AF65-F5344CB8AC3E}">
        <p14:creationId xmlns:p14="http://schemas.microsoft.com/office/powerpoint/2010/main" val="2287199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4883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51544" y="4701178"/>
            <a:ext cx="5921827" cy="1200329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7200" b="1" dirty="0">
                <a:latin typeface="Alef" panose="00000500000000000000" pitchFamily="2" charset="-79"/>
                <a:cs typeface="Alef" panose="00000500000000000000" pitchFamily="2" charset="-79"/>
              </a:rPr>
              <a:t>נהלי עבודה</a:t>
            </a:r>
            <a:endParaRPr lang="en-US" sz="7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6904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1531" cy="6858000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דוגמא לנהלים פנימיים:</a:t>
            </a:r>
          </a:p>
        </p:txBody>
      </p:sp>
      <p:sp>
        <p:nvSpPr>
          <p:cNvPr id="7" name="מציין מיקום תוכן 2"/>
          <p:cNvSpPr>
            <a:spLocks noGrp="1"/>
          </p:cNvSpPr>
          <p:nvPr>
            <p:ph idx="1"/>
          </p:nvPr>
        </p:nvSpPr>
        <p:spPr>
          <a:xfrm>
            <a:off x="715734" y="1655144"/>
            <a:ext cx="7886700" cy="4351339"/>
          </a:xfrm>
          <a:solidFill>
            <a:schemeClr val="bg1">
              <a:lumMod val="85000"/>
              <a:alpha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שעות עבודה מוגדרות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לדוגמה: טלפונים בין השעות 9:00 עד 21:00.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           ימי שישי ושבת מוגדרים כימי חופש.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           תפקידים מסוימים צריכים להיות זמינים 24/7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באירועים של אגודת הסטודנטים חובה ללבוש חולצות אגודה.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נוהל הזמנת אירוע- איך מזמינים אירוע בתוך המוסד? האם יש נוהל מסוים?</a:t>
            </a:r>
            <a:r>
              <a:rPr lang="en-US" sz="1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נוהל גרפיקה- איך מתבצעת הזמנת גרפיקה בתוך האגודה?</a:t>
            </a:r>
            <a:r>
              <a:rPr lang="en-US" sz="1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כמה זמן מראש?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נוהל לוגיסטיקה- איך מתבצעת הזמנת ציוד?</a:t>
            </a:r>
            <a:r>
              <a:rPr lang="en-US" sz="1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73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531" cy="6858000"/>
          </a:xfrm>
          <a:prstGeom prst="rect">
            <a:avLst/>
          </a:prstGeom>
        </p:spPr>
      </p:pic>
      <p:sp>
        <p:nvSpPr>
          <p:cNvPr id="4" name="מציין מיקום תוכן 2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  <a:alpha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לבוש מכובד וייצוגי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שליחת חומרים רלוונטים לישיבה מספר ימים קבוע מראש.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פנייה בכבוד למשתף/ת הפעולה לדוגמה: לכבוד פרופ'..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תקשורת- על פי הגדרת היו"ר והדובר.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לדוגמה: האישור לדבר עם תקשורת הוא רק על ידי היו"ר והדובר/ת, לאחר תדרוך.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דיבור לא הולם מצד משתף/ת הפעולה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לדוגמה:</a:t>
            </a:r>
            <a:r>
              <a:rPr lang="en-US" sz="1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כאשר גורם חוץ מדבר בצורה לא הולמת, להפסיק את השיחה. "אני עוצר/ת כרגע את השיחה, כי אני לא מעוניינ/ת להמשיך את השיחה בצורה כזו".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lvl="1" algn="just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he-IL" sz="1800" dirty="0">
              <a:latin typeface="Alef" panose="00000500000000000000" pitchFamily="2" charset="-79"/>
              <a:ea typeface="Calibri" panose="020F0502020204030204" pitchFamily="34" charset="0"/>
              <a:cs typeface="Alef" panose="00000500000000000000" pitchFamily="2" charset="-79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דוגמא לנהלים מול גורמי חוץ:</a:t>
            </a:r>
          </a:p>
        </p:txBody>
      </p:sp>
    </p:spTree>
    <p:extLst>
      <p:ext uri="{BB962C8B-B14F-4D97-AF65-F5344CB8AC3E}">
        <p14:creationId xmlns:p14="http://schemas.microsoft.com/office/powerpoint/2010/main" val="19010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531" cy="6858000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  <a:alpha val="81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הגדרת ישיבת הנהלה: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לדוגמה- אחת לשבוע, יום א', בין 17:00-19:00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סדר התנהלות של ישיבת הנהלה: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לדוגמה: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עידכונים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של יו"ר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וסיו"ר</a:t>
            </a:r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סבב של הראשי/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מדורים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מעבר על אירוע השבוע</a:t>
            </a:r>
            <a:endParaRPr lang="he-IL" u="sng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העלאת דילמות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ישיבות פנים מדוריות: האם קיימות?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אם כן, כל כמה זמן?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ישיבות</a:t>
            </a:r>
          </a:p>
        </p:txBody>
      </p:sp>
    </p:spTree>
    <p:extLst>
      <p:ext uri="{BB962C8B-B14F-4D97-AF65-F5344CB8AC3E}">
        <p14:creationId xmlns:p14="http://schemas.microsoft.com/office/powerpoint/2010/main" val="411173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531" cy="6858000"/>
          </a:xfrm>
          <a:prstGeom prst="rect">
            <a:avLst/>
          </a:prstGeom>
        </p:spPr>
      </p:pic>
      <p:sp>
        <p:nvSpPr>
          <p:cNvPr id="14" name="AutoShape 6" descr="תוצאת תמונה עבור ‪sheets mail‬‏"/>
          <p:cNvSpPr>
            <a:spLocks noChangeAspect="1" noChangeArrowheads="1"/>
          </p:cNvSpPr>
          <p:nvPr/>
        </p:nvSpPr>
        <p:spPr bwMode="auto">
          <a:xfrm>
            <a:off x="4702097" y="51144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6014345" y="8846910"/>
            <a:ext cx="1168852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/>
              <a:t>כלים חשובים הקיימים במייל:</a:t>
            </a:r>
          </a:p>
          <a:p>
            <a:pPr algn="r"/>
            <a:r>
              <a:rPr lang="he-IL" dirty="0"/>
              <a:t> עבודה עם תיקיות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sp>
        <p:nvSpPr>
          <p:cNvPr id="18" name="AutoShape 16" descr="תוצאת תמונה עבור ‪docs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1176418" y="1949921"/>
            <a:ext cx="6965331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כלים פרקטיים לעבודה במייל</a:t>
            </a:r>
          </a:p>
          <a:p>
            <a:pPr algn="ctr">
              <a:lnSpc>
                <a:spcPct val="150000"/>
              </a:lnSpc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נפלאות ה-</a:t>
            </a:r>
            <a:endParaRPr lang="en-US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...</a:t>
            </a:r>
            <a:r>
              <a:rPr lang="en-US" sz="3200" b="1" dirty="0">
                <a:latin typeface="Alef" panose="00000500000000000000" pitchFamily="2" charset="-79"/>
                <a:cs typeface="Alef" panose="00000500000000000000" pitchFamily="2" charset="-79"/>
              </a:rPr>
              <a:t>GMAIL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7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שימוש בטכנולוגיה</a:t>
            </a:r>
          </a:p>
        </p:txBody>
      </p:sp>
    </p:spTree>
    <p:extLst>
      <p:ext uri="{BB962C8B-B14F-4D97-AF65-F5344CB8AC3E}">
        <p14:creationId xmlns:p14="http://schemas.microsoft.com/office/powerpoint/2010/main" val="34932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lassroom free ic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366" y="0"/>
            <a:ext cx="1028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6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170" name="Picture 2" descr="תוצאת תמונה עבור ‪google doc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98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</p:spPr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</p:spPr>
        <p:txBody>
          <a:bodyPr/>
          <a:lstStyle/>
          <a:p>
            <a:endParaRPr lang="he-IL"/>
          </a:p>
        </p:txBody>
      </p:sp>
      <p:pic>
        <p:nvPicPr>
          <p:cNvPr id="2052" name="Picture 4" descr="n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80" y="-3967"/>
            <a:ext cx="11127514" cy="68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oogle K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8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146" name="Picture 2" descr="Google Forms Edi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08"/>
            <a:ext cx="9171083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oogle Forms res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8689"/>
            <a:ext cx="9171083" cy="51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196" name="Picture 4" descr="תוצאת תמונה עבור ‪boomerang for gmail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902"/>
            <a:ext cx="9144000" cy="52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תוצאת תמונה עבור ‪boomerang for gmail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תמונה קשור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5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267223"/>
            <a:ext cx="9144000" cy="796838"/>
          </a:xfrm>
          <a:solidFill>
            <a:schemeClr val="bg1">
              <a:lumMod val="85000"/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עבודה עם תיוגים ותיקיות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t="4707" b="7403"/>
          <a:stretch/>
        </p:blipFill>
        <p:spPr>
          <a:xfrm>
            <a:off x="0" y="1315093"/>
            <a:ext cx="9144000" cy="45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6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-472796" y="105009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ניהול משימות</a:t>
            </a:r>
          </a:p>
        </p:txBody>
      </p:sp>
      <p:pic>
        <p:nvPicPr>
          <p:cNvPr id="9218" name="Picture 2" descr="תוצאת תמונה עבור ‪asana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3" y="1647508"/>
            <a:ext cx="8071954" cy="45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תוצאת תמונה עבור ‪trello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0" y="1447673"/>
            <a:ext cx="6977743" cy="494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531" cy="6858000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40030" y="1189107"/>
            <a:ext cx="8583930" cy="5554205"/>
          </a:xfrm>
          <a:solidFill>
            <a:schemeClr val="bg1">
              <a:lumMod val="85000"/>
              <a:alpha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סיכומי ישיבות ופרוטוקולים:  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כתיבתם ושמירת במייל באופן מסודר על פי תיקיות חשובה גם להווה וגם לעתיד.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לדוגמה: סיכום ישיבה בנושא שת"פ בין העירייה לאגודה בנושא מסיבת רחוב, שליחת הסיכום וההסכמות שיתקבלו יוצר סדר בחלוקת המשימות ובהתחייבות שכל אחד לקח על עצמו.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e-IL" sz="1800" u="sng" dirty="0">
                <a:latin typeface="Alef" panose="00000500000000000000" pitchFamily="2" charset="-79"/>
                <a:cs typeface="Alef" panose="00000500000000000000" pitchFamily="2" charset="-79"/>
              </a:rPr>
              <a:t>חשוב לציין תמיד את התאריך, הנוכחים ולקבל אישור על הסיכום משאר השותפים.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הפקת לקחים </a:t>
            </a:r>
            <a:r>
              <a:rPr lang="he-IL" sz="1800" b="1" dirty="0" err="1">
                <a:latin typeface="Alef" panose="00000500000000000000" pitchFamily="2" charset="-79"/>
                <a:cs typeface="Alef" panose="00000500000000000000" pitchFamily="2" charset="-79"/>
              </a:rPr>
              <a:t>ותיחקור</a:t>
            </a:r>
            <a:r>
              <a:rPr 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 של כל אירוע: 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אלו מאפשרים להסיק מסקנות, לשפר את האירועים ומונע טעויות חוזרות.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 כתיבת תיק פרויקט: 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עבור כל פרויקט/ אירוע, מומלץ ליצור תיק פרויקט שיכלול את מטרת הפרויקט, תכנון הפרויקט, התקציב, הספקים והמשאבים הנדרשים.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בניית תיקי חפיפה</a:t>
            </a:r>
            <a:r>
              <a:rPr lang="he-IL" sz="1800" dirty="0">
                <a:latin typeface="Alef" panose="00000500000000000000" pitchFamily="2" charset="-79"/>
                <a:cs typeface="Alef" panose="00000500000000000000" pitchFamily="2" charset="-79"/>
              </a:rPr>
              <a:t>: כל הזמן לחשוב על המחליף שלך בתפקיד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endParaRPr 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-472796" y="105009"/>
            <a:ext cx="10263761" cy="969411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זיכרון ארגוני</a:t>
            </a:r>
          </a:p>
        </p:txBody>
      </p:sp>
    </p:spTree>
    <p:extLst>
      <p:ext uri="{BB962C8B-B14F-4D97-AF65-F5344CB8AC3E}">
        <p14:creationId xmlns:p14="http://schemas.microsoft.com/office/powerpoint/2010/main" val="698601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nM7Vgimu8D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0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" y="0"/>
            <a:ext cx="10274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5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37" y="0"/>
            <a:ext cx="1028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9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4973"/>
            <a:ext cx="9144000" cy="1070428"/>
          </a:xfrm>
          <a:solidFill>
            <a:schemeClr val="bg1">
              <a:lumMod val="85000"/>
              <a:alpha val="67000"/>
            </a:schemeClr>
          </a:solidFill>
        </p:spPr>
        <p:txBody>
          <a:bodyPr/>
          <a:lstStyle/>
          <a:p>
            <a:pPr algn="ctr" eaLnBrk="1" hangingPunct="1"/>
            <a:r>
              <a:rPr lang="he-IL" altLang="he-IL" b="1" dirty="0">
                <a:solidFill>
                  <a:srgbClr val="006699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מה זה עלול ליצור לנו באגודה?</a:t>
            </a:r>
            <a:endParaRPr lang="en-US" altLang="he-IL" b="1" dirty="0">
              <a:solidFill>
                <a:srgbClr val="006699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7053943" cy="4916713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עלויות פיננסיות – פגיעה במיצוי פוטנציאל כוח האדם בארגון.</a:t>
            </a:r>
          </a:p>
          <a:p>
            <a:pPr marL="0" indent="0" eaLnBrk="1" hangingPunct="1">
              <a:buNone/>
            </a:pPr>
            <a:endParaRPr lang="he-IL" alt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פגיעה בשיתוף הפעולה – בין הארגון ללקוחות, ספקים וארגונים אחרים ובתוך הארגון פנימה.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he-IL" alt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חוסר הבנה/חוסר תקשורת =&gt; ניחוש =&gt; חוסר אמון.</a:t>
            </a:r>
          </a:p>
          <a:p>
            <a:pPr marL="0" indent="0" eaLnBrk="1" hangingPunct="1">
              <a:buNone/>
            </a:pPr>
            <a:endParaRPr lang="he-IL" alt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eaLnBrk="1" hangingPunct="1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חוסר אונים נרכש, במיוחד בתחום קבלת ההחלטות.</a:t>
            </a:r>
            <a:endParaRPr lang="en-US" alt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207" y="1295400"/>
            <a:ext cx="1219200" cy="12192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092" y="2919866"/>
            <a:ext cx="1138237" cy="113823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095" y="5682568"/>
            <a:ext cx="1044234" cy="104423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095" y="4463370"/>
            <a:ext cx="950460" cy="9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7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519385" y="5280830"/>
            <a:ext cx="444862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rgbClr val="CC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1. אין אחריות – הכפיף מצפה מהממונה שייתן את כל התשובות</a:t>
            </a:r>
            <a:endParaRPr lang="en-US" altLang="he-IL" b="1" dirty="0">
              <a:solidFill>
                <a:srgbClr val="CC0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318125" y="1793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he-IL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4519385" y="4264036"/>
            <a:ext cx="444862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2. ממונה פותר </a:t>
            </a:r>
            <a:r>
              <a:rPr lang="he-IL" altLang="he-IL" b="1" dirty="0" err="1"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הכל</a:t>
            </a:r>
            <a:r>
              <a:rPr lang="he-IL" altLang="he-IL" b="1" dirty="0"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, כפיף מגלה נכונות ללמוד.</a:t>
            </a:r>
            <a:endParaRPr lang="en-US" altLang="he-IL" b="1" dirty="0">
              <a:solidFill>
                <a:srgbClr val="FF0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4488086" y="3247242"/>
            <a:ext cx="447992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chemeClr val="accent2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3. הכפיף מעלה בעיה, מצפה לקבל תמיכה  מהממונה.</a:t>
            </a:r>
            <a:endParaRPr lang="en-US" altLang="he-IL" b="1" dirty="0">
              <a:solidFill>
                <a:schemeClr val="accent2">
                  <a:lumMod val="75000"/>
                </a:schemeClr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4488086" y="2230448"/>
            <a:ext cx="451122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rgbClr val="CC0099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4</a:t>
            </a:r>
            <a:r>
              <a:rPr lang="he-IL" altLang="he-IL" dirty="0">
                <a:solidFill>
                  <a:srgbClr val="CC0099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  <a:r>
              <a:rPr lang="he-IL" altLang="he-IL" dirty="0">
                <a:solidFill>
                  <a:srgbClr val="CC99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altLang="he-IL" b="1" dirty="0">
                <a:solidFill>
                  <a:srgbClr val="CC0099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כפיף מעלה בעיה, מציע מספר פתרונות והממונה מחליט.</a:t>
            </a:r>
            <a:endParaRPr lang="en-US" altLang="he-IL" b="1" dirty="0">
              <a:solidFill>
                <a:srgbClr val="CC0099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4519385" y="1213654"/>
            <a:ext cx="444862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rgbClr val="008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5.</a:t>
            </a:r>
            <a:r>
              <a:rPr lang="he-IL" altLang="he-IL" b="1" dirty="0">
                <a:solidFill>
                  <a:schemeClr val="hlink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altLang="he-IL" b="1" dirty="0">
                <a:solidFill>
                  <a:srgbClr val="008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הכפיף מציע מספר פתרונות וממליץ על פתרון מועדף.</a:t>
            </a:r>
            <a:endParaRPr lang="en-US" altLang="he-IL" b="1" dirty="0">
              <a:solidFill>
                <a:srgbClr val="008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4519385" y="189971"/>
            <a:ext cx="444862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 alt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6. הכפיף בוחן אפשרויות, מחליט על פתרון ומידע את הממונה.</a:t>
            </a:r>
            <a:endParaRPr lang="en-US" altLang="he-IL" b="1" dirty="0">
              <a:solidFill>
                <a:schemeClr val="accent5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3" name="AutoShape 2" descr="Rag doll looking ladders Free Phot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4289" y="0"/>
            <a:ext cx="6342743" cy="6342743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4998" y="5181843"/>
            <a:ext cx="2483456" cy="155019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e-IL" b="1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סולם האחריות</a:t>
            </a:r>
            <a:r>
              <a:rPr lang="he-IL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endParaRPr lang="en-US" dirty="0">
              <a:solidFill>
                <a:schemeClr val="bg1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34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 autoUpdateAnimBg="0"/>
      <p:bldP spid="13330" grpId="0" autoUpdateAnimBg="0"/>
      <p:bldP spid="13331" grpId="0" animBg="1" autoUpdateAnimBg="0"/>
      <p:bldP spid="13333" grpId="0" animBg="1" autoUpdateAnimBg="0"/>
      <p:bldP spid="13334" grpId="0" animBg="1" autoUpdateAnimBg="0"/>
      <p:bldP spid="13335" grpId="0" animBg="1" autoUpdateAnimBg="0"/>
      <p:bldP spid="13336" grpId="0" animBg="1" autoUpdateAnimBg="0"/>
      <p:bldP spid="1331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0"/>
            <a:ext cx="10347544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07950" y="365127"/>
            <a:ext cx="9144000" cy="1070428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altLang="he-IL" sz="7200" b="1" dirty="0">
                <a:solidFill>
                  <a:srgbClr val="006699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איך אני פותר את זה?</a:t>
            </a:r>
            <a:endParaRPr lang="en-US" altLang="he-IL" sz="7200" b="1" dirty="0">
              <a:solidFill>
                <a:srgbClr val="006699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450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024" y="0"/>
            <a:ext cx="10263761" cy="6842507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672025" y="365128"/>
            <a:ext cx="10263761" cy="1129844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כל אחד והאיזון שלו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1764371" y="6007097"/>
            <a:ext cx="5615258" cy="30480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1414" y="5928664"/>
            <a:ext cx="15325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n w="0"/>
              </a:rPr>
              <a:t>עצמאות</a:t>
            </a:r>
            <a:r>
              <a:rPr lang="he-I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577" y="5928664"/>
            <a:ext cx="116590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/>
              <a:t>ריכוזיות </a:t>
            </a:r>
          </a:p>
        </p:txBody>
      </p:sp>
      <p:sp>
        <p:nvSpPr>
          <p:cNvPr id="3" name="AutoShape 2" descr="תוצאת תמונה עבור מאזניים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183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233715"/>
            <a:ext cx="7387771" cy="5711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שיתוף עובדים בקבלת החלטות =&gt; מגביר מחויבות לביצוע.</a:t>
            </a:r>
          </a:p>
          <a:p>
            <a:pPr marL="0" indent="0">
              <a:buNone/>
            </a:pPr>
            <a:endParaRPr lang="he-IL" alt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עידוד חשיבה רחבה והעלאת מגוון רעיונות לפתרון=&gt; בחירה מחזקת את התחושה שההחלטה נכונה.</a:t>
            </a:r>
            <a:endParaRPr lang="en-US" alt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endParaRPr lang="he-IL" alt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הגדרה ברורה של ציפיות ודרישות.</a:t>
            </a:r>
          </a:p>
          <a:p>
            <a:pPr marL="0" indent="0">
              <a:buNone/>
            </a:pPr>
            <a:endParaRPr lang="he-IL" alt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הגדרה ברורה של נכון/לא נכון.</a:t>
            </a:r>
          </a:p>
          <a:p>
            <a:pPr marL="0" indent="0">
              <a:buNone/>
            </a:pPr>
            <a:endParaRPr lang="he-IL" alt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שימוש בכלי בקרה אובייקטיבים לאבחון ולקבלת החלטות.</a:t>
            </a:r>
          </a:p>
          <a:p>
            <a:pPr eaLnBrk="1" hangingPunct="1">
              <a:lnSpc>
                <a:spcPct val="90000"/>
              </a:lnSpc>
            </a:pPr>
            <a:endParaRPr lang="he-IL" altLang="he-IL" dirty="0"/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-642996" y="103871"/>
            <a:ext cx="10263761" cy="1129844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accent5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תרופות מונעות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982" y="4923972"/>
            <a:ext cx="798285" cy="81279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53" y="5979888"/>
            <a:ext cx="754741" cy="75474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092" y="1337773"/>
            <a:ext cx="928914" cy="92891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753" y="3863262"/>
            <a:ext cx="817593" cy="81759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353" y="2641600"/>
            <a:ext cx="978545" cy="9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854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44943</TotalTime>
  <Words>987</Words>
  <Application>Microsoft Office PowerPoint</Application>
  <PresentationFormat>‫הצגה על המסך (4:3)</PresentationFormat>
  <Paragraphs>148</Paragraphs>
  <Slides>27</Slides>
  <Notes>9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6" baseType="lpstr">
      <vt:lpstr>Aharoni</vt:lpstr>
      <vt:lpstr>Alef</vt:lpstr>
      <vt:lpstr>Arial</vt:lpstr>
      <vt:lpstr>Calibri</vt:lpstr>
      <vt:lpstr>Calibri Light</vt:lpstr>
      <vt:lpstr>Times New Roman</vt:lpstr>
      <vt:lpstr>Times New Roman (Hebrew)</vt:lpstr>
      <vt:lpstr>Wingdings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מה זה עלול ליצור לנו באגודה?</vt:lpstr>
      <vt:lpstr>סולם האחריות </vt:lpstr>
      <vt:lpstr>מצגת של PowerPoint‏</vt:lpstr>
      <vt:lpstr>כל אחד והאיזון שלו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עבודה עם תיוגים ותיקיות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Talbrum</dc:creator>
  <cp:lastModifiedBy>Gov Nuis</cp:lastModifiedBy>
  <cp:revision>133</cp:revision>
  <dcterms:created xsi:type="dcterms:W3CDTF">2016-08-17T08:12:01Z</dcterms:created>
  <dcterms:modified xsi:type="dcterms:W3CDTF">2017-08-10T09:04:29Z</dcterms:modified>
</cp:coreProperties>
</file>