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1" r:id="rId4"/>
  </p:sldMasterIdLst>
  <p:notesMasterIdLst>
    <p:notesMasterId r:id="rId68"/>
  </p:notesMasterIdLst>
  <p:handoutMasterIdLst>
    <p:handoutMasterId r:id="rId69"/>
  </p:handoutMasterIdLst>
  <p:sldIdLst>
    <p:sldId id="256" r:id="rId5"/>
    <p:sldId id="382" r:id="rId6"/>
    <p:sldId id="265" r:id="rId7"/>
    <p:sldId id="511" r:id="rId8"/>
    <p:sldId id="383" r:id="rId9"/>
    <p:sldId id="494" r:id="rId10"/>
    <p:sldId id="467" r:id="rId11"/>
    <p:sldId id="468" r:id="rId12"/>
    <p:sldId id="506" r:id="rId13"/>
    <p:sldId id="505" r:id="rId14"/>
    <p:sldId id="498" r:id="rId15"/>
    <p:sldId id="499" r:id="rId16"/>
    <p:sldId id="479" r:id="rId17"/>
    <p:sldId id="344" r:id="rId18"/>
    <p:sldId id="385" r:id="rId19"/>
    <p:sldId id="292" r:id="rId20"/>
    <p:sldId id="444" r:id="rId21"/>
    <p:sldId id="473" r:id="rId22"/>
    <p:sldId id="474" r:id="rId23"/>
    <p:sldId id="445" r:id="rId24"/>
    <p:sldId id="475" r:id="rId25"/>
    <p:sldId id="472" r:id="rId26"/>
    <p:sldId id="348" r:id="rId27"/>
    <p:sldId id="290" r:id="rId28"/>
    <p:sldId id="449" r:id="rId29"/>
    <p:sldId id="450" r:id="rId30"/>
    <p:sldId id="453" r:id="rId31"/>
    <p:sldId id="480" r:id="rId32"/>
    <p:sldId id="350" r:id="rId33"/>
    <p:sldId id="442" r:id="rId34"/>
    <p:sldId id="432" r:id="rId35"/>
    <p:sldId id="481" r:id="rId36"/>
    <p:sldId id="435" r:id="rId37"/>
    <p:sldId id="436" r:id="rId38"/>
    <p:sldId id="482" r:id="rId39"/>
    <p:sldId id="446" r:id="rId40"/>
    <p:sldId id="459" r:id="rId41"/>
    <p:sldId id="430" r:id="rId42"/>
    <p:sldId id="454" r:id="rId43"/>
    <p:sldId id="519" r:id="rId44"/>
    <p:sldId id="520" r:id="rId45"/>
    <p:sldId id="521" r:id="rId46"/>
    <p:sldId id="522" r:id="rId47"/>
    <p:sldId id="535" r:id="rId48"/>
    <p:sldId id="536" r:id="rId49"/>
    <p:sldId id="523" r:id="rId50"/>
    <p:sldId id="524" r:id="rId51"/>
    <p:sldId id="525" r:id="rId52"/>
    <p:sldId id="526" r:id="rId53"/>
    <p:sldId id="527" r:id="rId54"/>
    <p:sldId id="528" r:id="rId55"/>
    <p:sldId id="529" r:id="rId56"/>
    <p:sldId id="530" r:id="rId57"/>
    <p:sldId id="531" r:id="rId58"/>
    <p:sldId id="532" r:id="rId59"/>
    <p:sldId id="533" r:id="rId60"/>
    <p:sldId id="534" r:id="rId61"/>
    <p:sldId id="416" r:id="rId62"/>
    <p:sldId id="415" r:id="rId63"/>
    <p:sldId id="417" r:id="rId64"/>
    <p:sldId id="378" r:id="rId65"/>
    <p:sldId id="518" r:id="rId66"/>
    <p:sldId id="263" r:id="rId67"/>
  </p:sldIdLst>
  <p:sldSz cx="9144000" cy="6858000" type="screen4x3"/>
  <p:notesSz cx="6797675" cy="992505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a:srgbClr val="FF2F2F"/>
    <a:srgbClr val="0066FF"/>
    <a:srgbClr val="E385F3"/>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EBBBCC-DAD2-459C-BE2E-F6DE35CF9A28}" styleName="סגנון כהה 2 - הדגשה 3/הדגשה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סגנון כהה 2 - הדגשה 1/הדגשה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סגנון בהיר 1 - הדגשה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סגנון בהיר 3 - הדגשה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D27102A9-8310-4765-A935-A1911B00CA55}" styleName="סגנון בהיר 1 - הדגשה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324" autoAdjust="0"/>
    <p:restoredTop sz="88077" autoAdjust="0"/>
  </p:normalViewPr>
  <p:slideViewPr>
    <p:cSldViewPr>
      <p:cViewPr varScale="1">
        <p:scale>
          <a:sx n="66" d="100"/>
          <a:sy n="66" d="100"/>
        </p:scale>
        <p:origin x="1380" y="60"/>
      </p:cViewPr>
      <p:guideLst>
        <p:guide orient="horz" pos="2160"/>
        <p:guide pos="2880"/>
      </p:guideLst>
    </p:cSldViewPr>
  </p:slideViewPr>
  <p:notesTextViewPr>
    <p:cViewPr>
      <p:scale>
        <a:sx n="100" d="100"/>
        <a:sy n="100" d="100"/>
      </p:scale>
      <p:origin x="0" y="0"/>
    </p:cViewPr>
  </p:notesTextViewPr>
  <p:sorterViewPr>
    <p:cViewPr>
      <p:scale>
        <a:sx n="40" d="100"/>
        <a:sy n="40" d="100"/>
      </p:scale>
      <p:origin x="-132" y="522"/>
    </p:cViewPr>
  </p:sorterViewPr>
  <p:notesViewPr>
    <p:cSldViewPr>
      <p:cViewPr varScale="1">
        <p:scale>
          <a:sx n="49" d="100"/>
          <a:sy n="49" d="100"/>
        </p:scale>
        <p:origin x="-2970"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slide" Target="../slides/slide29.xml"/></Relationships>
</file>

<file path=ppt/diagrams/_rels/data2.xml.rels><?xml version="1.0" encoding="UTF-8" standalone="yes"?>
<Relationships xmlns="http://schemas.openxmlformats.org/package/2006/relationships"><Relationship Id="rId1" Type="http://schemas.openxmlformats.org/officeDocument/2006/relationships/image" Target="../media/image9.png"/></Relationships>
</file>

<file path=ppt/diagrams/_rels/data7.xml.rels><?xml version="1.0" encoding="UTF-8" standalone="yes"?>
<Relationships xmlns="http://schemas.openxmlformats.org/package/2006/relationships"><Relationship Id="rId1" Type="http://schemas.openxmlformats.org/officeDocument/2006/relationships/image" Target="../media/image28.jpeg"/></Relationships>
</file>

<file path=ppt/diagrams/_rels/data8.xml.rels><?xml version="1.0" encoding="UTF-8" standalone="yes"?>
<Relationships xmlns="http://schemas.openxmlformats.org/package/2006/relationships"><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9CB381-9339-4297-AB6D-6B21BDB9432B}" type="doc">
      <dgm:prSet loTypeId="urn:microsoft.com/office/officeart/2005/8/layout/vProcess5" loCatId="process" qsTypeId="urn:microsoft.com/office/officeart/2005/8/quickstyle/3d3" qsCatId="3D" csTypeId="urn:microsoft.com/office/officeart/2005/8/colors/accent2_5" csCatId="accent2" phldr="1"/>
      <dgm:spPr/>
      <dgm:t>
        <a:bodyPr/>
        <a:lstStyle/>
        <a:p>
          <a:pPr rtl="1"/>
          <a:endParaRPr lang="he-IL"/>
        </a:p>
      </dgm:t>
    </dgm:pt>
    <dgm:pt modelId="{7AD9E2E8-3721-462C-B5E0-4EC9D2830ADB}">
      <dgm:prSet phldrT="[טקסט]"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סוגיות חשבונאיות בדוחות מלכ"ר</a:t>
          </a:r>
        </a:p>
      </dgm:t>
    </dgm:pt>
    <dgm:pt modelId="{DBDF70A3-63DA-4EE2-8D97-10F2216AC986}" type="parTrans" cxnId="{F339EDAB-07C3-4A52-992D-A350A6C98BCC}">
      <dgm:prSet/>
      <dgm:spPr/>
      <dgm:t>
        <a:bodyPr/>
        <a:lstStyle/>
        <a:p>
          <a:pPr rtl="1"/>
          <a:endParaRPr lang="he-IL"/>
        </a:p>
      </dgm:t>
    </dgm:pt>
    <dgm:pt modelId="{6B7995B9-4765-4038-81FC-6A1EB469644D}" type="sibTrans" cxnId="{F339EDAB-07C3-4A52-992D-A350A6C98BCC}">
      <dgm:prSet custT="1"/>
      <dgm:spPr/>
      <dgm:t>
        <a:bodyPr/>
        <a:lstStyle/>
        <a:p>
          <a:pPr rtl="1"/>
          <a:r>
            <a:rPr lang="he-IL" sz="1000" dirty="0" smtClean="0">
              <a:hlinkClick xmlns:r="http://schemas.openxmlformats.org/officeDocument/2006/relationships" r:id="rId1" action="ppaction://hlinksldjump"/>
            </a:rPr>
            <a:t>2</a:t>
          </a:r>
          <a:endParaRPr lang="he-IL" sz="1000" dirty="0"/>
        </a:p>
      </dgm:t>
    </dgm:pt>
    <dgm:pt modelId="{CAF4A331-764E-480F-9720-E7D88DC81C56}">
      <dgm:prSet phldrT="[טקסט]"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תקציב ותזרים במלכ"ר</a:t>
          </a:r>
        </a:p>
      </dgm:t>
    </dgm:pt>
    <dgm:pt modelId="{206197B7-4766-4D17-A43B-F575207C1FCA}" type="parTrans" cxnId="{DF5D5B52-3C7A-4937-AD12-2B7A5FDD275A}">
      <dgm:prSet/>
      <dgm:spPr/>
      <dgm:t>
        <a:bodyPr/>
        <a:lstStyle/>
        <a:p>
          <a:pPr rtl="1"/>
          <a:endParaRPr lang="he-IL"/>
        </a:p>
      </dgm:t>
    </dgm:pt>
    <dgm:pt modelId="{5047FE2D-53C9-4C5F-9454-A2A92878147C}" type="sibTrans" cxnId="{DF5D5B52-3C7A-4937-AD12-2B7A5FDD275A}">
      <dgm:prSet custT="1"/>
      <dgm:spPr/>
      <dgm:t>
        <a:bodyPr/>
        <a:lstStyle/>
        <a:p>
          <a:pPr rtl="1"/>
          <a:endParaRPr lang="he-IL"/>
        </a:p>
      </dgm:t>
    </dgm:pt>
    <dgm:pt modelId="{9460DD57-5717-4F10-A9C0-C5862B54A8DD}">
      <dgm:prSet custT="1"/>
      <dgm:spPr/>
      <dgm:t>
        <a:bodyPr/>
        <a:lstStyle/>
        <a:p>
          <a:pPr rtl="1"/>
          <a:r>
            <a:rPr lang="he-IL" sz="2400" b="1" kern="1200" dirty="0" smtClean="0">
              <a:ln w="11430"/>
              <a:effectLst>
                <a:outerShdw blurRad="50800" dist="39000" dir="5460000" algn="tl">
                  <a:srgbClr val="000000">
                    <a:alpha val="38000"/>
                  </a:srgbClr>
                </a:outerShdw>
              </a:effectLst>
              <a:latin typeface="Trebuchet MS" pitchFamily="34" charset="0"/>
              <a:ea typeface="+mj-ea"/>
              <a:cs typeface="Tahoma" pitchFamily="34" charset="0"/>
            </a:rPr>
            <a:t>דיווח כספי במלכ"ר</a:t>
          </a:r>
          <a:endParaRPr lang="he-IL" sz="2400" b="1" kern="1200" dirty="0">
            <a:ln w="11430"/>
            <a:effectLst>
              <a:outerShdw blurRad="50800" dist="39000" dir="5460000" algn="tl">
                <a:srgbClr val="000000">
                  <a:alpha val="38000"/>
                </a:srgbClr>
              </a:outerShdw>
            </a:effectLst>
            <a:latin typeface="Trebuchet MS" pitchFamily="34" charset="0"/>
            <a:ea typeface="+mj-ea"/>
            <a:cs typeface="Tahoma" pitchFamily="34" charset="0"/>
          </a:endParaRPr>
        </a:p>
      </dgm:t>
    </dgm:pt>
    <dgm:pt modelId="{FAC89364-FD79-4C78-94D1-76F6A05C03A5}" type="parTrans" cxnId="{8E941314-225B-478F-8C66-4E8293C7152D}">
      <dgm:prSet/>
      <dgm:spPr/>
      <dgm:t>
        <a:bodyPr/>
        <a:lstStyle/>
        <a:p>
          <a:pPr rtl="1"/>
          <a:endParaRPr lang="he-IL"/>
        </a:p>
      </dgm:t>
    </dgm:pt>
    <dgm:pt modelId="{70F50E51-56CA-46E4-836E-D3373786E703}" type="sibTrans" cxnId="{8E941314-225B-478F-8C66-4E8293C7152D}">
      <dgm:prSet/>
      <dgm:spPr/>
      <dgm:t>
        <a:bodyPr/>
        <a:lstStyle/>
        <a:p>
          <a:pPr rtl="1"/>
          <a:endParaRPr lang="he-IL"/>
        </a:p>
      </dgm:t>
    </dgm:pt>
    <dgm:pt modelId="{194B73E1-FADD-4FE6-A51D-F40CE13127A8}" type="pres">
      <dgm:prSet presAssocID="{229CB381-9339-4297-AB6D-6B21BDB9432B}" presName="outerComposite" presStyleCnt="0">
        <dgm:presLayoutVars>
          <dgm:chMax val="5"/>
          <dgm:dir/>
          <dgm:resizeHandles val="exact"/>
        </dgm:presLayoutVars>
      </dgm:prSet>
      <dgm:spPr/>
      <dgm:t>
        <a:bodyPr/>
        <a:lstStyle/>
        <a:p>
          <a:pPr rtl="1"/>
          <a:endParaRPr lang="he-IL"/>
        </a:p>
      </dgm:t>
    </dgm:pt>
    <dgm:pt modelId="{B914687B-F6F4-4024-9303-CD3AB793DC64}" type="pres">
      <dgm:prSet presAssocID="{229CB381-9339-4297-AB6D-6B21BDB9432B}" presName="dummyMaxCanvas" presStyleCnt="0">
        <dgm:presLayoutVars/>
      </dgm:prSet>
      <dgm:spPr/>
    </dgm:pt>
    <dgm:pt modelId="{D8415170-93C5-44A4-ADD2-0B20F762D2FA}" type="pres">
      <dgm:prSet presAssocID="{229CB381-9339-4297-AB6D-6B21BDB9432B}" presName="ThreeNodes_1" presStyleLbl="node1" presStyleIdx="0" presStyleCnt="3">
        <dgm:presLayoutVars>
          <dgm:bulletEnabled val="1"/>
        </dgm:presLayoutVars>
      </dgm:prSet>
      <dgm:spPr/>
      <dgm:t>
        <a:bodyPr/>
        <a:lstStyle/>
        <a:p>
          <a:pPr rtl="1"/>
          <a:endParaRPr lang="he-IL"/>
        </a:p>
      </dgm:t>
    </dgm:pt>
    <dgm:pt modelId="{8A0BBD7C-D049-446B-B79B-A522B1D2FBD9}" type="pres">
      <dgm:prSet presAssocID="{229CB381-9339-4297-AB6D-6B21BDB9432B}" presName="ThreeNodes_2" presStyleLbl="node1" presStyleIdx="1" presStyleCnt="3">
        <dgm:presLayoutVars>
          <dgm:bulletEnabled val="1"/>
        </dgm:presLayoutVars>
      </dgm:prSet>
      <dgm:spPr/>
      <dgm:t>
        <a:bodyPr/>
        <a:lstStyle/>
        <a:p>
          <a:pPr rtl="1"/>
          <a:endParaRPr lang="he-IL"/>
        </a:p>
      </dgm:t>
    </dgm:pt>
    <dgm:pt modelId="{43B1593D-F9C9-407D-8972-8BAD9DD75C3A}" type="pres">
      <dgm:prSet presAssocID="{229CB381-9339-4297-AB6D-6B21BDB9432B}" presName="ThreeNodes_3" presStyleLbl="node1" presStyleIdx="2" presStyleCnt="3">
        <dgm:presLayoutVars>
          <dgm:bulletEnabled val="1"/>
        </dgm:presLayoutVars>
      </dgm:prSet>
      <dgm:spPr/>
      <dgm:t>
        <a:bodyPr/>
        <a:lstStyle/>
        <a:p>
          <a:pPr rtl="1"/>
          <a:endParaRPr lang="he-IL"/>
        </a:p>
      </dgm:t>
    </dgm:pt>
    <dgm:pt modelId="{1DBF8553-AFCB-4E3C-9493-038E08CA93C7}" type="pres">
      <dgm:prSet presAssocID="{229CB381-9339-4297-AB6D-6B21BDB9432B}" presName="ThreeConn_1-2" presStyleLbl="fgAccFollowNode1" presStyleIdx="0" presStyleCnt="2">
        <dgm:presLayoutVars>
          <dgm:bulletEnabled val="1"/>
        </dgm:presLayoutVars>
      </dgm:prSet>
      <dgm:spPr/>
      <dgm:t>
        <a:bodyPr/>
        <a:lstStyle/>
        <a:p>
          <a:pPr rtl="1"/>
          <a:endParaRPr lang="he-IL"/>
        </a:p>
      </dgm:t>
    </dgm:pt>
    <dgm:pt modelId="{8228ABFF-D574-4AD5-B237-4A3837EE67AF}" type="pres">
      <dgm:prSet presAssocID="{229CB381-9339-4297-AB6D-6B21BDB9432B}" presName="ThreeConn_2-3" presStyleLbl="fgAccFollowNode1" presStyleIdx="1" presStyleCnt="2">
        <dgm:presLayoutVars>
          <dgm:bulletEnabled val="1"/>
        </dgm:presLayoutVars>
      </dgm:prSet>
      <dgm:spPr/>
      <dgm:t>
        <a:bodyPr/>
        <a:lstStyle/>
        <a:p>
          <a:pPr rtl="1"/>
          <a:endParaRPr lang="he-IL"/>
        </a:p>
      </dgm:t>
    </dgm:pt>
    <dgm:pt modelId="{87345A87-A7F7-46CB-B481-0F6849334AA1}" type="pres">
      <dgm:prSet presAssocID="{229CB381-9339-4297-AB6D-6B21BDB9432B}" presName="ThreeNodes_1_text" presStyleLbl="node1" presStyleIdx="2" presStyleCnt="3">
        <dgm:presLayoutVars>
          <dgm:bulletEnabled val="1"/>
        </dgm:presLayoutVars>
      </dgm:prSet>
      <dgm:spPr/>
      <dgm:t>
        <a:bodyPr/>
        <a:lstStyle/>
        <a:p>
          <a:pPr rtl="1"/>
          <a:endParaRPr lang="he-IL"/>
        </a:p>
      </dgm:t>
    </dgm:pt>
    <dgm:pt modelId="{92D680ED-5652-4884-A05C-4BEAF3E5408B}" type="pres">
      <dgm:prSet presAssocID="{229CB381-9339-4297-AB6D-6B21BDB9432B}" presName="ThreeNodes_2_text" presStyleLbl="node1" presStyleIdx="2" presStyleCnt="3">
        <dgm:presLayoutVars>
          <dgm:bulletEnabled val="1"/>
        </dgm:presLayoutVars>
      </dgm:prSet>
      <dgm:spPr/>
      <dgm:t>
        <a:bodyPr/>
        <a:lstStyle/>
        <a:p>
          <a:pPr rtl="1"/>
          <a:endParaRPr lang="he-IL"/>
        </a:p>
      </dgm:t>
    </dgm:pt>
    <dgm:pt modelId="{CE2AC773-60F4-430F-ACC4-E7C1D6D60BAE}" type="pres">
      <dgm:prSet presAssocID="{229CB381-9339-4297-AB6D-6B21BDB9432B}" presName="ThreeNodes_3_text" presStyleLbl="node1" presStyleIdx="2" presStyleCnt="3">
        <dgm:presLayoutVars>
          <dgm:bulletEnabled val="1"/>
        </dgm:presLayoutVars>
      </dgm:prSet>
      <dgm:spPr/>
      <dgm:t>
        <a:bodyPr/>
        <a:lstStyle/>
        <a:p>
          <a:pPr rtl="1"/>
          <a:endParaRPr lang="he-IL"/>
        </a:p>
      </dgm:t>
    </dgm:pt>
  </dgm:ptLst>
  <dgm:cxnLst>
    <dgm:cxn modelId="{8E941314-225B-478F-8C66-4E8293C7152D}" srcId="{229CB381-9339-4297-AB6D-6B21BDB9432B}" destId="{9460DD57-5717-4F10-A9C0-C5862B54A8DD}" srcOrd="0" destOrd="0" parTransId="{FAC89364-FD79-4C78-94D1-76F6A05C03A5}" sibTransId="{70F50E51-56CA-46E4-836E-D3373786E703}"/>
    <dgm:cxn modelId="{306A7406-A3DA-4542-99CE-0C6EC4BBD093}" type="presOf" srcId="{7AD9E2E8-3721-462C-B5E0-4EC9D2830ADB}" destId="{92D680ED-5652-4884-A05C-4BEAF3E5408B}" srcOrd="1" destOrd="0" presId="urn:microsoft.com/office/officeart/2005/8/layout/vProcess5"/>
    <dgm:cxn modelId="{6F1FE707-FA55-44ED-85BA-57D6C0E23624}" type="presOf" srcId="{70F50E51-56CA-46E4-836E-D3373786E703}" destId="{1DBF8553-AFCB-4E3C-9493-038E08CA93C7}" srcOrd="0" destOrd="0" presId="urn:microsoft.com/office/officeart/2005/8/layout/vProcess5"/>
    <dgm:cxn modelId="{F2BF3792-8EC9-42C3-B133-EE5AC6A96B12}" type="presOf" srcId="{9460DD57-5717-4F10-A9C0-C5862B54A8DD}" destId="{D8415170-93C5-44A4-ADD2-0B20F762D2FA}" srcOrd="0" destOrd="0" presId="urn:microsoft.com/office/officeart/2005/8/layout/vProcess5"/>
    <dgm:cxn modelId="{F339EDAB-07C3-4A52-992D-A350A6C98BCC}" srcId="{229CB381-9339-4297-AB6D-6B21BDB9432B}" destId="{7AD9E2E8-3721-462C-B5E0-4EC9D2830ADB}" srcOrd="1" destOrd="0" parTransId="{DBDF70A3-63DA-4EE2-8D97-10F2216AC986}" sibTransId="{6B7995B9-4765-4038-81FC-6A1EB469644D}"/>
    <dgm:cxn modelId="{E86EA916-5A6F-4278-A8CF-2CF815AD94B0}" type="presOf" srcId="{229CB381-9339-4297-AB6D-6B21BDB9432B}" destId="{194B73E1-FADD-4FE6-A51D-F40CE13127A8}" srcOrd="0" destOrd="0" presId="urn:microsoft.com/office/officeart/2005/8/layout/vProcess5"/>
    <dgm:cxn modelId="{B44EE85E-435E-46C8-B74E-A9A901E61FD4}" type="presOf" srcId="{CAF4A331-764E-480F-9720-E7D88DC81C56}" destId="{43B1593D-F9C9-407D-8972-8BAD9DD75C3A}" srcOrd="0" destOrd="0" presId="urn:microsoft.com/office/officeart/2005/8/layout/vProcess5"/>
    <dgm:cxn modelId="{98B4A93D-66FF-4AB7-8E12-173724FCD327}" type="presOf" srcId="{9460DD57-5717-4F10-A9C0-C5862B54A8DD}" destId="{87345A87-A7F7-46CB-B481-0F6849334AA1}" srcOrd="1" destOrd="0" presId="urn:microsoft.com/office/officeart/2005/8/layout/vProcess5"/>
    <dgm:cxn modelId="{45D64F79-97CD-4C7B-8B54-3DA95F87E249}" type="presOf" srcId="{7AD9E2E8-3721-462C-B5E0-4EC9D2830ADB}" destId="{8A0BBD7C-D049-446B-B79B-A522B1D2FBD9}" srcOrd="0" destOrd="0" presId="urn:microsoft.com/office/officeart/2005/8/layout/vProcess5"/>
    <dgm:cxn modelId="{2899A155-0DBE-4978-8104-2CA88D8F0DF4}" type="presOf" srcId="{CAF4A331-764E-480F-9720-E7D88DC81C56}" destId="{CE2AC773-60F4-430F-ACC4-E7C1D6D60BAE}" srcOrd="1" destOrd="0" presId="urn:microsoft.com/office/officeart/2005/8/layout/vProcess5"/>
    <dgm:cxn modelId="{DF5D5B52-3C7A-4937-AD12-2B7A5FDD275A}" srcId="{229CB381-9339-4297-AB6D-6B21BDB9432B}" destId="{CAF4A331-764E-480F-9720-E7D88DC81C56}" srcOrd="2" destOrd="0" parTransId="{206197B7-4766-4D17-A43B-F575207C1FCA}" sibTransId="{5047FE2D-53C9-4C5F-9454-A2A92878147C}"/>
    <dgm:cxn modelId="{0792B424-8A94-462E-BBA1-95D961D02916}" type="presOf" srcId="{6B7995B9-4765-4038-81FC-6A1EB469644D}" destId="{8228ABFF-D574-4AD5-B237-4A3837EE67AF}" srcOrd="0" destOrd="0" presId="urn:microsoft.com/office/officeart/2005/8/layout/vProcess5"/>
    <dgm:cxn modelId="{EA33A84F-4A4B-4C15-8BD2-53EC346A48AC}" type="presParOf" srcId="{194B73E1-FADD-4FE6-A51D-F40CE13127A8}" destId="{B914687B-F6F4-4024-9303-CD3AB793DC64}" srcOrd="0" destOrd="0" presId="urn:microsoft.com/office/officeart/2005/8/layout/vProcess5"/>
    <dgm:cxn modelId="{59BA5D20-E6BC-47A8-8A07-296D26538828}" type="presParOf" srcId="{194B73E1-FADD-4FE6-A51D-F40CE13127A8}" destId="{D8415170-93C5-44A4-ADD2-0B20F762D2FA}" srcOrd="1" destOrd="0" presId="urn:microsoft.com/office/officeart/2005/8/layout/vProcess5"/>
    <dgm:cxn modelId="{821D7922-CAF2-4728-8B55-192457115C15}" type="presParOf" srcId="{194B73E1-FADD-4FE6-A51D-F40CE13127A8}" destId="{8A0BBD7C-D049-446B-B79B-A522B1D2FBD9}" srcOrd="2" destOrd="0" presId="urn:microsoft.com/office/officeart/2005/8/layout/vProcess5"/>
    <dgm:cxn modelId="{0ECD52BB-04ED-4B48-95A8-00D24C2CD14C}" type="presParOf" srcId="{194B73E1-FADD-4FE6-A51D-F40CE13127A8}" destId="{43B1593D-F9C9-407D-8972-8BAD9DD75C3A}" srcOrd="3" destOrd="0" presId="urn:microsoft.com/office/officeart/2005/8/layout/vProcess5"/>
    <dgm:cxn modelId="{E7EBF581-D67E-4ED8-8AA5-3D49E9780486}" type="presParOf" srcId="{194B73E1-FADD-4FE6-A51D-F40CE13127A8}" destId="{1DBF8553-AFCB-4E3C-9493-038E08CA93C7}" srcOrd="4" destOrd="0" presId="urn:microsoft.com/office/officeart/2005/8/layout/vProcess5"/>
    <dgm:cxn modelId="{9B391A3E-FABF-4918-821B-B5D1ABE43027}" type="presParOf" srcId="{194B73E1-FADD-4FE6-A51D-F40CE13127A8}" destId="{8228ABFF-D574-4AD5-B237-4A3837EE67AF}" srcOrd="5" destOrd="0" presId="urn:microsoft.com/office/officeart/2005/8/layout/vProcess5"/>
    <dgm:cxn modelId="{16E4205F-F820-431C-A871-DF34E29B31B2}" type="presParOf" srcId="{194B73E1-FADD-4FE6-A51D-F40CE13127A8}" destId="{87345A87-A7F7-46CB-B481-0F6849334AA1}" srcOrd="6" destOrd="0" presId="urn:microsoft.com/office/officeart/2005/8/layout/vProcess5"/>
    <dgm:cxn modelId="{9AFBA0A6-526D-4ACA-9E93-81605FFC8D38}" type="presParOf" srcId="{194B73E1-FADD-4FE6-A51D-F40CE13127A8}" destId="{92D680ED-5652-4884-A05C-4BEAF3E5408B}" srcOrd="7" destOrd="0" presId="urn:microsoft.com/office/officeart/2005/8/layout/vProcess5"/>
    <dgm:cxn modelId="{5892280B-F297-4A5A-9B3B-0E37873ACD61}" type="presParOf" srcId="{194B73E1-FADD-4FE6-A51D-F40CE13127A8}" destId="{CE2AC773-60F4-430F-ACC4-E7C1D6D60BAE}"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3D2D59A-4BD0-4268-A2DC-E5C3C594A757}" type="doc">
      <dgm:prSet loTypeId="urn:microsoft.com/office/officeart/2005/8/layout/gear1" loCatId="relationship" qsTypeId="urn:microsoft.com/office/officeart/2005/8/quickstyle/simple1" qsCatId="simple" csTypeId="urn:microsoft.com/office/officeart/2005/8/colors/accent1_2" csCatId="accent1" phldr="1"/>
      <dgm:spPr/>
    </dgm:pt>
    <dgm:pt modelId="{212F6F92-4174-483A-AD5C-CD6CB6865BD2}">
      <dgm:prSet phldrT="[טקסט]"/>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1"/>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בחירת יחסים </a:t>
          </a:r>
          <a:r>
            <a:rPr lang="he-IL"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רלבנטים</a:t>
          </a:r>
          <a:endParaRPr lang="he-IL" dirty="0"/>
        </a:p>
      </dgm:t>
    </dgm:pt>
    <dgm:pt modelId="{72B9026F-F5A3-46FB-AC1D-5F5A9905A5B7}" type="parTrans" cxnId="{6F2D1B18-DAF5-447D-8223-E8C7BCC6BE94}">
      <dgm:prSet/>
      <dgm:spPr/>
      <dgm:t>
        <a:bodyPr/>
        <a:lstStyle/>
        <a:p>
          <a:pPr rtl="1"/>
          <a:endParaRPr lang="he-IL"/>
        </a:p>
      </dgm:t>
    </dgm:pt>
    <dgm:pt modelId="{9F0FFEFA-A0EC-478E-86EB-00A676E18B4B}" type="sibTrans" cxnId="{6F2D1B18-DAF5-447D-8223-E8C7BCC6BE94}">
      <dgm:prSet/>
      <dgm:spPr/>
      <dgm:t>
        <a:bodyPr/>
        <a:lstStyle/>
        <a:p>
          <a:pPr rtl="1"/>
          <a:endParaRPr lang="he-IL"/>
        </a:p>
      </dgm:t>
    </dgm:pt>
    <dgm:pt modelId="{A491A8A0-ABC7-4ABF-82D3-6DBE869EC70A}">
      <dgm:prSet phldrT="[טקסט]"/>
      <dgm:spPr>
        <a:solidFill>
          <a:schemeClr val="tx2">
            <a:lumMod val="40000"/>
            <a:lumOff val="6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pPr rtl="1"/>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חישוב היחסים הפיננסים</a:t>
          </a:r>
          <a:endParaRPr lang="he-IL" dirty="0"/>
        </a:p>
      </dgm:t>
    </dgm:pt>
    <dgm:pt modelId="{BBD3D5B9-7110-4A33-AFAF-B57263848A76}" type="parTrans" cxnId="{03135A25-B570-43E9-977E-A16BFA4BE398}">
      <dgm:prSet/>
      <dgm:spPr/>
      <dgm:t>
        <a:bodyPr/>
        <a:lstStyle/>
        <a:p>
          <a:pPr rtl="1"/>
          <a:endParaRPr lang="he-IL"/>
        </a:p>
      </dgm:t>
    </dgm:pt>
    <dgm:pt modelId="{A16DE6D8-5788-47AB-B1E1-AF370FEFE56A}" type="sibTrans" cxnId="{03135A25-B570-43E9-977E-A16BFA4BE398}">
      <dgm:prSet/>
      <dgm:spPr/>
      <dgm:t>
        <a:bodyPr/>
        <a:lstStyle/>
        <a:p>
          <a:pPr rtl="1"/>
          <a:endParaRPr lang="he-IL"/>
        </a:p>
      </dgm:t>
    </dgm:pt>
    <dgm:pt modelId="{6C90734D-A10B-497B-A456-C5E728E48C95}">
      <dgm:prSet phldrT="[טקסט]"/>
      <dgm:spPr>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dgm:spPr>
      <dgm:t>
        <a:bodyPr/>
        <a:lstStyle/>
        <a:p>
          <a:pPr rtl="1"/>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הסקת מסקנות</a:t>
          </a:r>
          <a:endParaRPr lang="he-IL" dirty="0"/>
        </a:p>
      </dgm:t>
    </dgm:pt>
    <dgm:pt modelId="{4319AA3F-F66F-48CE-BBE1-ECD0C965C50F}" type="parTrans" cxnId="{82BCAFDB-26CF-49F0-9A92-BB3532119E3E}">
      <dgm:prSet/>
      <dgm:spPr/>
      <dgm:t>
        <a:bodyPr/>
        <a:lstStyle/>
        <a:p>
          <a:pPr rtl="1"/>
          <a:endParaRPr lang="he-IL"/>
        </a:p>
      </dgm:t>
    </dgm:pt>
    <dgm:pt modelId="{95FA8389-6603-4526-9EC5-8BB9CAEB6C32}" type="sibTrans" cxnId="{82BCAFDB-26CF-49F0-9A92-BB3532119E3E}">
      <dgm:prSet/>
      <dgm:spPr/>
      <dgm:t>
        <a:bodyPr/>
        <a:lstStyle/>
        <a:p>
          <a:pPr rtl="1"/>
          <a:endParaRPr lang="he-IL"/>
        </a:p>
      </dgm:t>
    </dgm:pt>
    <dgm:pt modelId="{268B91A5-EF89-479E-B9A7-1960DF631A4D}" type="pres">
      <dgm:prSet presAssocID="{73D2D59A-4BD0-4268-A2DC-E5C3C594A757}" presName="composite" presStyleCnt="0">
        <dgm:presLayoutVars>
          <dgm:chMax val="3"/>
          <dgm:animLvl val="lvl"/>
          <dgm:resizeHandles val="exact"/>
        </dgm:presLayoutVars>
      </dgm:prSet>
      <dgm:spPr/>
    </dgm:pt>
    <dgm:pt modelId="{31D8151B-E47F-49F9-8D50-161BD85113DB}" type="pres">
      <dgm:prSet presAssocID="{212F6F92-4174-483A-AD5C-CD6CB6865BD2}" presName="gear1" presStyleLbl="node1" presStyleIdx="0" presStyleCnt="3">
        <dgm:presLayoutVars>
          <dgm:chMax val="1"/>
          <dgm:bulletEnabled val="1"/>
        </dgm:presLayoutVars>
      </dgm:prSet>
      <dgm:spPr/>
      <dgm:t>
        <a:bodyPr/>
        <a:lstStyle/>
        <a:p>
          <a:pPr rtl="1"/>
          <a:endParaRPr lang="he-IL"/>
        </a:p>
      </dgm:t>
    </dgm:pt>
    <dgm:pt modelId="{8438AA84-398D-4725-B5AA-EB4128BAAB39}" type="pres">
      <dgm:prSet presAssocID="{212F6F92-4174-483A-AD5C-CD6CB6865BD2}" presName="gear1srcNode" presStyleLbl="node1" presStyleIdx="0" presStyleCnt="3"/>
      <dgm:spPr/>
      <dgm:t>
        <a:bodyPr/>
        <a:lstStyle/>
        <a:p>
          <a:pPr rtl="1"/>
          <a:endParaRPr lang="he-IL"/>
        </a:p>
      </dgm:t>
    </dgm:pt>
    <dgm:pt modelId="{92474A29-C96A-463B-9288-EF1DF2D21708}" type="pres">
      <dgm:prSet presAssocID="{212F6F92-4174-483A-AD5C-CD6CB6865BD2}" presName="gear1dstNode" presStyleLbl="node1" presStyleIdx="0" presStyleCnt="3"/>
      <dgm:spPr/>
      <dgm:t>
        <a:bodyPr/>
        <a:lstStyle/>
        <a:p>
          <a:pPr rtl="1"/>
          <a:endParaRPr lang="he-IL"/>
        </a:p>
      </dgm:t>
    </dgm:pt>
    <dgm:pt modelId="{0101AC46-F1B5-44D0-8A5A-AD9440E166F2}" type="pres">
      <dgm:prSet presAssocID="{A491A8A0-ABC7-4ABF-82D3-6DBE869EC70A}" presName="gear2" presStyleLbl="node1" presStyleIdx="1" presStyleCnt="3" custScaleX="126814" custScaleY="114505" custLinFactNeighborX="-43391" custLinFactNeighborY="3791">
        <dgm:presLayoutVars>
          <dgm:chMax val="1"/>
          <dgm:bulletEnabled val="1"/>
        </dgm:presLayoutVars>
      </dgm:prSet>
      <dgm:spPr/>
      <dgm:t>
        <a:bodyPr/>
        <a:lstStyle/>
        <a:p>
          <a:pPr rtl="1"/>
          <a:endParaRPr lang="he-IL"/>
        </a:p>
      </dgm:t>
    </dgm:pt>
    <dgm:pt modelId="{DF625BA5-42F9-4EB6-995D-DA0D36996CA8}" type="pres">
      <dgm:prSet presAssocID="{A491A8A0-ABC7-4ABF-82D3-6DBE869EC70A}" presName="gear2srcNode" presStyleLbl="node1" presStyleIdx="1" presStyleCnt="3"/>
      <dgm:spPr/>
      <dgm:t>
        <a:bodyPr/>
        <a:lstStyle/>
        <a:p>
          <a:pPr rtl="1"/>
          <a:endParaRPr lang="he-IL"/>
        </a:p>
      </dgm:t>
    </dgm:pt>
    <dgm:pt modelId="{BC7AF8E4-1E9A-45C2-8060-6B7963E1AF50}" type="pres">
      <dgm:prSet presAssocID="{A491A8A0-ABC7-4ABF-82D3-6DBE869EC70A}" presName="gear2dstNode" presStyleLbl="node1" presStyleIdx="1" presStyleCnt="3"/>
      <dgm:spPr/>
      <dgm:t>
        <a:bodyPr/>
        <a:lstStyle/>
        <a:p>
          <a:pPr rtl="1"/>
          <a:endParaRPr lang="he-IL"/>
        </a:p>
      </dgm:t>
    </dgm:pt>
    <dgm:pt modelId="{20F42EDB-0587-4834-A927-17A536E86D86}" type="pres">
      <dgm:prSet presAssocID="{6C90734D-A10B-497B-A456-C5E728E48C95}" presName="gear3" presStyleLbl="node1" presStyleIdx="2" presStyleCnt="3" custLinFactNeighborX="169" custLinFactNeighborY="0"/>
      <dgm:spPr/>
      <dgm:t>
        <a:bodyPr/>
        <a:lstStyle/>
        <a:p>
          <a:pPr rtl="1"/>
          <a:endParaRPr lang="he-IL"/>
        </a:p>
      </dgm:t>
    </dgm:pt>
    <dgm:pt modelId="{4134321D-CDCE-47B7-A586-B4D784A386F3}" type="pres">
      <dgm:prSet presAssocID="{6C90734D-A10B-497B-A456-C5E728E48C95}" presName="gear3tx" presStyleLbl="node1" presStyleIdx="2" presStyleCnt="3">
        <dgm:presLayoutVars>
          <dgm:chMax val="1"/>
          <dgm:bulletEnabled val="1"/>
        </dgm:presLayoutVars>
      </dgm:prSet>
      <dgm:spPr/>
      <dgm:t>
        <a:bodyPr/>
        <a:lstStyle/>
        <a:p>
          <a:pPr rtl="1"/>
          <a:endParaRPr lang="he-IL"/>
        </a:p>
      </dgm:t>
    </dgm:pt>
    <dgm:pt modelId="{846DFC8D-F5F6-42DF-AB3C-23A53EA0B942}" type="pres">
      <dgm:prSet presAssocID="{6C90734D-A10B-497B-A456-C5E728E48C95}" presName="gear3srcNode" presStyleLbl="node1" presStyleIdx="2" presStyleCnt="3"/>
      <dgm:spPr/>
      <dgm:t>
        <a:bodyPr/>
        <a:lstStyle/>
        <a:p>
          <a:pPr rtl="1"/>
          <a:endParaRPr lang="he-IL"/>
        </a:p>
      </dgm:t>
    </dgm:pt>
    <dgm:pt modelId="{E19CB2E7-CC26-4337-A086-DFBD67D4C661}" type="pres">
      <dgm:prSet presAssocID="{6C90734D-A10B-497B-A456-C5E728E48C95}" presName="gear3dstNode" presStyleLbl="node1" presStyleIdx="2" presStyleCnt="3"/>
      <dgm:spPr/>
      <dgm:t>
        <a:bodyPr/>
        <a:lstStyle/>
        <a:p>
          <a:pPr rtl="1"/>
          <a:endParaRPr lang="he-IL"/>
        </a:p>
      </dgm:t>
    </dgm:pt>
    <dgm:pt modelId="{1450EA2D-1C40-47FD-97B8-0760B28E42E8}" type="pres">
      <dgm:prSet presAssocID="{9F0FFEFA-A0EC-478E-86EB-00A676E18B4B}" presName="connector1" presStyleLbl="sibTrans2D1" presStyleIdx="0" presStyleCnt="3" custAng="16535500" custFlipVert="0" custFlipHor="0" custScaleX="1219" custScaleY="15294" custLinFactNeighborX="-13532" custLinFactNeighborY="20854"/>
      <dgm:spPr>
        <a:prstGeom prst="ellipse">
          <a:avLst/>
        </a:prstGeom>
      </dgm:spPr>
      <dgm:t>
        <a:bodyPr/>
        <a:lstStyle/>
        <a:p>
          <a:pPr rtl="1"/>
          <a:endParaRPr lang="he-IL"/>
        </a:p>
      </dgm:t>
    </dgm:pt>
    <dgm:pt modelId="{384E6F35-D49D-4126-A4E2-A27F96FFC214}" type="pres">
      <dgm:prSet presAssocID="{A16DE6D8-5788-47AB-B1E1-AF370FEFE56A}" presName="connector2" presStyleLbl="sibTrans2D1" presStyleIdx="1" presStyleCnt="3" custAng="12642375" custFlipVert="1" custFlipHor="0" custScaleX="13542" custScaleY="8332" custLinFactNeighborX="-56892" custLinFactNeighborY="6317"/>
      <dgm:spPr>
        <a:prstGeom prst="ellipse">
          <a:avLst/>
        </a:prstGeom>
      </dgm:spPr>
      <dgm:t>
        <a:bodyPr/>
        <a:lstStyle/>
        <a:p>
          <a:pPr rtl="1"/>
          <a:endParaRPr lang="he-IL"/>
        </a:p>
      </dgm:t>
    </dgm:pt>
    <dgm:pt modelId="{4341CE48-927B-4DD3-96A3-3A6607DEB40F}" type="pres">
      <dgm:prSet presAssocID="{95FA8389-6603-4526-9EC5-8BB9CAEB6C32}" presName="connector3" presStyleLbl="sibTrans2D1" presStyleIdx="2" presStyleCnt="3" custAng="20885195" custFlipVert="0" custFlipHor="0" custScaleX="6863" custScaleY="11214" custLinFactNeighborX="17973" custLinFactNeighborY="-16612"/>
      <dgm:spPr>
        <a:prstGeom prst="ellipse">
          <a:avLst/>
        </a:prstGeom>
      </dgm:spPr>
      <dgm:t>
        <a:bodyPr/>
        <a:lstStyle/>
        <a:p>
          <a:pPr rtl="1"/>
          <a:endParaRPr lang="he-IL"/>
        </a:p>
      </dgm:t>
    </dgm:pt>
  </dgm:ptLst>
  <dgm:cxnLst>
    <dgm:cxn modelId="{7601D829-A497-4BE7-8C69-2C66C45A4179}" type="presOf" srcId="{6C90734D-A10B-497B-A456-C5E728E48C95}" destId="{20F42EDB-0587-4834-A927-17A536E86D86}" srcOrd="0" destOrd="0" presId="urn:microsoft.com/office/officeart/2005/8/layout/gear1"/>
    <dgm:cxn modelId="{F8F13E9D-6087-4E38-B110-7BA7B078105A}" type="presOf" srcId="{6C90734D-A10B-497B-A456-C5E728E48C95}" destId="{4134321D-CDCE-47B7-A586-B4D784A386F3}" srcOrd="1" destOrd="0" presId="urn:microsoft.com/office/officeart/2005/8/layout/gear1"/>
    <dgm:cxn modelId="{AD8EFED1-F30B-4C01-9790-DBC7B7E6AE65}" type="presOf" srcId="{A491A8A0-ABC7-4ABF-82D3-6DBE869EC70A}" destId="{BC7AF8E4-1E9A-45C2-8060-6B7963E1AF50}" srcOrd="2" destOrd="0" presId="urn:microsoft.com/office/officeart/2005/8/layout/gear1"/>
    <dgm:cxn modelId="{82BCAFDB-26CF-49F0-9A92-BB3532119E3E}" srcId="{73D2D59A-4BD0-4268-A2DC-E5C3C594A757}" destId="{6C90734D-A10B-497B-A456-C5E728E48C95}" srcOrd="2" destOrd="0" parTransId="{4319AA3F-F66F-48CE-BBE1-ECD0C965C50F}" sibTransId="{95FA8389-6603-4526-9EC5-8BB9CAEB6C32}"/>
    <dgm:cxn modelId="{40A496FD-D51C-4BFC-9F05-1A2A10B728C6}" type="presOf" srcId="{212F6F92-4174-483A-AD5C-CD6CB6865BD2}" destId="{8438AA84-398D-4725-B5AA-EB4128BAAB39}" srcOrd="1" destOrd="0" presId="urn:microsoft.com/office/officeart/2005/8/layout/gear1"/>
    <dgm:cxn modelId="{9E7FF50B-3631-4495-9EC2-92503775CFDD}" type="presOf" srcId="{6C90734D-A10B-497B-A456-C5E728E48C95}" destId="{846DFC8D-F5F6-42DF-AB3C-23A53EA0B942}" srcOrd="2" destOrd="0" presId="urn:microsoft.com/office/officeart/2005/8/layout/gear1"/>
    <dgm:cxn modelId="{390A0E1F-03B0-43AD-B620-DD869A4B5DCA}" type="presOf" srcId="{6C90734D-A10B-497B-A456-C5E728E48C95}" destId="{E19CB2E7-CC26-4337-A086-DFBD67D4C661}" srcOrd="3" destOrd="0" presId="urn:microsoft.com/office/officeart/2005/8/layout/gear1"/>
    <dgm:cxn modelId="{F68E7CCC-ED26-4199-9846-1221F804C357}" type="presOf" srcId="{73D2D59A-4BD0-4268-A2DC-E5C3C594A757}" destId="{268B91A5-EF89-479E-B9A7-1960DF631A4D}" srcOrd="0" destOrd="0" presId="urn:microsoft.com/office/officeart/2005/8/layout/gear1"/>
    <dgm:cxn modelId="{23E099E2-2AB1-4CDD-9C7D-9F51A552B9A9}" type="presOf" srcId="{95FA8389-6603-4526-9EC5-8BB9CAEB6C32}" destId="{4341CE48-927B-4DD3-96A3-3A6607DEB40F}" srcOrd="0" destOrd="0" presId="urn:microsoft.com/office/officeart/2005/8/layout/gear1"/>
    <dgm:cxn modelId="{3B57C597-62C2-4532-AD5B-A946044DEB86}" type="presOf" srcId="{A491A8A0-ABC7-4ABF-82D3-6DBE869EC70A}" destId="{0101AC46-F1B5-44D0-8A5A-AD9440E166F2}" srcOrd="0" destOrd="0" presId="urn:microsoft.com/office/officeart/2005/8/layout/gear1"/>
    <dgm:cxn modelId="{3420F4F0-92ED-46AA-BA2D-D8174EA8CF2F}" type="presOf" srcId="{A491A8A0-ABC7-4ABF-82D3-6DBE869EC70A}" destId="{DF625BA5-42F9-4EB6-995D-DA0D36996CA8}" srcOrd="1" destOrd="0" presId="urn:microsoft.com/office/officeart/2005/8/layout/gear1"/>
    <dgm:cxn modelId="{174A6C54-7DF9-45AD-AC2F-88E11A897B2F}" type="presOf" srcId="{212F6F92-4174-483A-AD5C-CD6CB6865BD2}" destId="{31D8151B-E47F-49F9-8D50-161BD85113DB}" srcOrd="0" destOrd="0" presId="urn:microsoft.com/office/officeart/2005/8/layout/gear1"/>
    <dgm:cxn modelId="{B11351C8-BD83-432F-B91B-852BDE14F68F}" type="presOf" srcId="{9F0FFEFA-A0EC-478E-86EB-00A676E18B4B}" destId="{1450EA2D-1C40-47FD-97B8-0760B28E42E8}" srcOrd="0" destOrd="0" presId="urn:microsoft.com/office/officeart/2005/8/layout/gear1"/>
    <dgm:cxn modelId="{6F2D1B18-DAF5-447D-8223-E8C7BCC6BE94}" srcId="{73D2D59A-4BD0-4268-A2DC-E5C3C594A757}" destId="{212F6F92-4174-483A-AD5C-CD6CB6865BD2}" srcOrd="0" destOrd="0" parTransId="{72B9026F-F5A3-46FB-AC1D-5F5A9905A5B7}" sibTransId="{9F0FFEFA-A0EC-478E-86EB-00A676E18B4B}"/>
    <dgm:cxn modelId="{03135A25-B570-43E9-977E-A16BFA4BE398}" srcId="{73D2D59A-4BD0-4268-A2DC-E5C3C594A757}" destId="{A491A8A0-ABC7-4ABF-82D3-6DBE869EC70A}" srcOrd="1" destOrd="0" parTransId="{BBD3D5B9-7110-4A33-AFAF-B57263848A76}" sibTransId="{A16DE6D8-5788-47AB-B1E1-AF370FEFE56A}"/>
    <dgm:cxn modelId="{9BD85242-4AD8-44EC-BCEC-107D37D165F0}" type="presOf" srcId="{A16DE6D8-5788-47AB-B1E1-AF370FEFE56A}" destId="{384E6F35-D49D-4126-A4E2-A27F96FFC214}" srcOrd="0" destOrd="0" presId="urn:microsoft.com/office/officeart/2005/8/layout/gear1"/>
    <dgm:cxn modelId="{764373D9-F769-485A-A5B2-0389178ED236}" type="presOf" srcId="{212F6F92-4174-483A-AD5C-CD6CB6865BD2}" destId="{92474A29-C96A-463B-9288-EF1DF2D21708}" srcOrd="2" destOrd="0" presId="urn:microsoft.com/office/officeart/2005/8/layout/gear1"/>
    <dgm:cxn modelId="{51EDB608-4833-4B1A-BB27-8B927AB0FE53}" type="presParOf" srcId="{268B91A5-EF89-479E-B9A7-1960DF631A4D}" destId="{31D8151B-E47F-49F9-8D50-161BD85113DB}" srcOrd="0" destOrd="0" presId="urn:microsoft.com/office/officeart/2005/8/layout/gear1"/>
    <dgm:cxn modelId="{6C929132-87A0-4976-830B-6C679C516998}" type="presParOf" srcId="{268B91A5-EF89-479E-B9A7-1960DF631A4D}" destId="{8438AA84-398D-4725-B5AA-EB4128BAAB39}" srcOrd="1" destOrd="0" presId="urn:microsoft.com/office/officeart/2005/8/layout/gear1"/>
    <dgm:cxn modelId="{4628638F-5479-4742-8084-00659C9E7088}" type="presParOf" srcId="{268B91A5-EF89-479E-B9A7-1960DF631A4D}" destId="{92474A29-C96A-463B-9288-EF1DF2D21708}" srcOrd="2" destOrd="0" presId="urn:microsoft.com/office/officeart/2005/8/layout/gear1"/>
    <dgm:cxn modelId="{A5FBFC27-8402-4D0A-B9BC-9532A397F5AC}" type="presParOf" srcId="{268B91A5-EF89-479E-B9A7-1960DF631A4D}" destId="{0101AC46-F1B5-44D0-8A5A-AD9440E166F2}" srcOrd="3" destOrd="0" presId="urn:microsoft.com/office/officeart/2005/8/layout/gear1"/>
    <dgm:cxn modelId="{99A1F98E-5B7E-4344-8BDB-3429975EDF76}" type="presParOf" srcId="{268B91A5-EF89-479E-B9A7-1960DF631A4D}" destId="{DF625BA5-42F9-4EB6-995D-DA0D36996CA8}" srcOrd="4" destOrd="0" presId="urn:microsoft.com/office/officeart/2005/8/layout/gear1"/>
    <dgm:cxn modelId="{512FA44E-7371-45CC-9D07-F73B89EC1ACB}" type="presParOf" srcId="{268B91A5-EF89-479E-B9A7-1960DF631A4D}" destId="{BC7AF8E4-1E9A-45C2-8060-6B7963E1AF50}" srcOrd="5" destOrd="0" presId="urn:microsoft.com/office/officeart/2005/8/layout/gear1"/>
    <dgm:cxn modelId="{422EDC6D-52E9-4A72-AA32-BDB506E0C5A3}" type="presParOf" srcId="{268B91A5-EF89-479E-B9A7-1960DF631A4D}" destId="{20F42EDB-0587-4834-A927-17A536E86D86}" srcOrd="6" destOrd="0" presId="urn:microsoft.com/office/officeart/2005/8/layout/gear1"/>
    <dgm:cxn modelId="{0A95075F-CBB7-4148-A4A5-92EDFCA134EA}" type="presParOf" srcId="{268B91A5-EF89-479E-B9A7-1960DF631A4D}" destId="{4134321D-CDCE-47B7-A586-B4D784A386F3}" srcOrd="7" destOrd="0" presId="urn:microsoft.com/office/officeart/2005/8/layout/gear1"/>
    <dgm:cxn modelId="{F5F0A7FD-08B0-4496-A65B-C5AF380FCC40}" type="presParOf" srcId="{268B91A5-EF89-479E-B9A7-1960DF631A4D}" destId="{846DFC8D-F5F6-42DF-AB3C-23A53EA0B942}" srcOrd="8" destOrd="0" presId="urn:microsoft.com/office/officeart/2005/8/layout/gear1"/>
    <dgm:cxn modelId="{F0136124-13AA-40F3-8385-948DC46BFE8E}" type="presParOf" srcId="{268B91A5-EF89-479E-B9A7-1960DF631A4D}" destId="{E19CB2E7-CC26-4337-A086-DFBD67D4C661}" srcOrd="9" destOrd="0" presId="urn:microsoft.com/office/officeart/2005/8/layout/gear1"/>
    <dgm:cxn modelId="{34C3A95A-AE04-427D-A5E0-E438F96B6BBF}" type="presParOf" srcId="{268B91A5-EF89-479E-B9A7-1960DF631A4D}" destId="{1450EA2D-1C40-47FD-97B8-0760B28E42E8}" srcOrd="10" destOrd="0" presId="urn:microsoft.com/office/officeart/2005/8/layout/gear1"/>
    <dgm:cxn modelId="{F622C450-8462-49C9-8D9B-34C276985925}" type="presParOf" srcId="{268B91A5-EF89-479E-B9A7-1960DF631A4D}" destId="{384E6F35-D49D-4126-A4E2-A27F96FFC214}" srcOrd="11" destOrd="0" presId="urn:microsoft.com/office/officeart/2005/8/layout/gear1"/>
    <dgm:cxn modelId="{FE7A3E00-F3C6-41C9-A84F-E7E47E9ADE0B}" type="presParOf" srcId="{268B91A5-EF89-479E-B9A7-1960DF631A4D}" destId="{4341CE48-927B-4DD3-96A3-3A6607DEB40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2FCD8C-97F9-4FEE-8E9A-93CEFB4CADC7}" type="doc">
      <dgm:prSet loTypeId="urn:microsoft.com/office/officeart/2005/8/layout/vList4#1" loCatId="list" qsTypeId="urn:microsoft.com/office/officeart/2005/8/quickstyle/simple1" qsCatId="simple" csTypeId="urn:microsoft.com/office/officeart/2005/8/colors/accent1_2" csCatId="accent1" phldr="1"/>
      <dgm:spPr/>
      <dgm:t>
        <a:bodyPr/>
        <a:lstStyle/>
        <a:p>
          <a:pPr rtl="1"/>
          <a:endParaRPr lang="he-IL"/>
        </a:p>
      </dgm:t>
    </dgm:pt>
    <dgm:pt modelId="{D144141D-6B12-4E8C-A889-9E284D0DB080}">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מאזן </a:t>
          </a:r>
          <a:r>
            <a:rPr lang="he-IL" sz="2300" kern="1200" dirty="0" smtClean="0">
              <a:solidFill>
                <a:srgbClr val="0070C0"/>
              </a:solidFill>
            </a:rPr>
            <a:t>- נכסים, התחייבויות ונכסים נטו </a:t>
          </a:r>
        </a:p>
      </dgm:t>
    </dgm:pt>
    <dgm:pt modelId="{D735A4B9-45DD-4733-885E-2DE969BF68CF}" type="parTrans" cxnId="{01B230DD-2F09-4BBB-9FE6-6973BAF8DEE0}">
      <dgm:prSet/>
      <dgm:spPr/>
      <dgm:t>
        <a:bodyPr/>
        <a:lstStyle/>
        <a:p>
          <a:pPr rtl="1"/>
          <a:endParaRPr lang="he-IL"/>
        </a:p>
      </dgm:t>
    </dgm:pt>
    <dgm:pt modelId="{61C5D77D-63CC-42B6-8021-13CC14EE3B94}" type="sibTrans" cxnId="{01B230DD-2F09-4BBB-9FE6-6973BAF8DEE0}">
      <dgm:prSet/>
      <dgm:spPr/>
      <dgm:t>
        <a:bodyPr/>
        <a:lstStyle/>
        <a:p>
          <a:pPr rtl="1"/>
          <a:endParaRPr lang="he-IL"/>
        </a:p>
      </dgm:t>
    </dgm:pt>
    <dgm:pt modelId="{44E5D0F7-22A2-4DE8-B1EB-56C478685495}">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דוח על הפעילויות- </a:t>
          </a:r>
          <a:r>
            <a:rPr lang="he-IL" sz="2100" kern="1200" dirty="0" smtClean="0">
              <a:solidFill>
                <a:srgbClr val="0070C0"/>
              </a:solidFill>
            </a:rPr>
            <a:t>מקורות פחות שימושים לפעילויות</a:t>
          </a:r>
          <a:endParaRPr lang="he-IL" sz="2100" kern="1200" dirty="0">
            <a:solidFill>
              <a:srgbClr val="0070C0"/>
            </a:solidFill>
          </a:endParaRPr>
        </a:p>
      </dgm:t>
    </dgm:pt>
    <dgm:pt modelId="{3E7E5E7D-FC4D-4446-A5FB-06B979FA56CD}" type="parTrans" cxnId="{A027934F-5B1D-4BE1-8DD4-32FADC4B90E2}">
      <dgm:prSet/>
      <dgm:spPr/>
      <dgm:t>
        <a:bodyPr/>
        <a:lstStyle/>
        <a:p>
          <a:pPr rtl="1"/>
          <a:endParaRPr lang="he-IL"/>
        </a:p>
      </dgm:t>
    </dgm:pt>
    <dgm:pt modelId="{F3F9DD03-D4C7-4050-96B4-59CCE05D18FD}" type="sibTrans" cxnId="{A027934F-5B1D-4BE1-8DD4-32FADC4B90E2}">
      <dgm:prSet/>
      <dgm:spPr/>
      <dgm:t>
        <a:bodyPr/>
        <a:lstStyle/>
        <a:p>
          <a:pPr rtl="1"/>
          <a:endParaRPr lang="he-IL"/>
        </a:p>
      </dgm:t>
    </dgm:pt>
    <dgm:pt modelId="{039630AD-B3B5-4BE0-A579-3BE9BECD0227}">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דוח תזרימי מזומנים </a:t>
          </a:r>
          <a:r>
            <a:rPr lang="he-IL" sz="2100" kern="1200" dirty="0" err="1" smtClean="0">
              <a:solidFill>
                <a:srgbClr val="0070C0"/>
              </a:solidFill>
            </a:rPr>
            <a:t>– תזרימי</a:t>
          </a:r>
          <a:r>
            <a:rPr lang="he-IL" sz="2100" kern="1200" dirty="0" smtClean="0">
              <a:solidFill>
                <a:srgbClr val="0070C0"/>
              </a:solidFill>
            </a:rPr>
            <a:t> המזומנים והצגת תרומות והקצבות מוגבלות</a:t>
          </a:r>
          <a:endParaRPr lang="he-IL" sz="2100" kern="1200" dirty="0">
            <a:solidFill>
              <a:srgbClr val="0070C0"/>
            </a:solidFill>
          </a:endParaRPr>
        </a:p>
      </dgm:t>
    </dgm:pt>
    <dgm:pt modelId="{6990AD17-37A6-4707-AA83-A6230EC1E88E}" type="parTrans" cxnId="{D53A104B-3C36-430A-AF02-6999FB88BA85}">
      <dgm:prSet/>
      <dgm:spPr/>
      <dgm:t>
        <a:bodyPr/>
        <a:lstStyle/>
        <a:p>
          <a:pPr rtl="1"/>
          <a:endParaRPr lang="he-IL"/>
        </a:p>
      </dgm:t>
    </dgm:pt>
    <dgm:pt modelId="{DFD4305B-4024-4033-B665-00047E225B45}" type="sibTrans" cxnId="{D53A104B-3C36-430A-AF02-6999FB88BA85}">
      <dgm:prSet/>
      <dgm:spPr/>
      <dgm:t>
        <a:bodyPr/>
        <a:lstStyle/>
        <a:p>
          <a:pPr rtl="1"/>
          <a:endParaRPr lang="he-IL"/>
        </a:p>
      </dgm:t>
    </dgm:pt>
    <dgm:pt modelId="{9F4E2869-7D67-47D5-946C-B3602052B68A}">
      <dgm:prSet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דוח על השינויים בנכסים נטו- </a:t>
          </a:r>
          <a:r>
            <a:rPr lang="he-IL" sz="2100" kern="1200" dirty="0" smtClean="0">
              <a:solidFill>
                <a:srgbClr val="0070C0"/>
              </a:solidFill>
            </a:rPr>
            <a:t>תוצאות הפעילות והצגת תנועת תרומות והקצבות מוגבלות</a:t>
          </a:r>
          <a:endParaRPr lang="he-IL" sz="2100" kern="1200" dirty="0">
            <a:solidFill>
              <a:srgbClr val="0070C0"/>
            </a:solidFill>
          </a:endParaRPr>
        </a:p>
      </dgm:t>
    </dgm:pt>
    <dgm:pt modelId="{72794052-5AC6-487D-ABB9-0D74DA8DB090}" type="parTrans" cxnId="{59A90710-490C-4209-971E-71DF80DBAEE8}">
      <dgm:prSet/>
      <dgm:spPr/>
      <dgm:t>
        <a:bodyPr/>
        <a:lstStyle/>
        <a:p>
          <a:pPr rtl="1"/>
          <a:endParaRPr lang="he-IL"/>
        </a:p>
      </dgm:t>
    </dgm:pt>
    <dgm:pt modelId="{A4931C42-F468-48E4-AAA8-7DD9C61C88FE}" type="sibTrans" cxnId="{59A90710-490C-4209-971E-71DF80DBAEE8}">
      <dgm:prSet/>
      <dgm:spPr/>
      <dgm:t>
        <a:bodyPr/>
        <a:lstStyle/>
        <a:p>
          <a:pPr rtl="1"/>
          <a:endParaRPr lang="he-IL"/>
        </a:p>
      </dgm:t>
    </dgm:pt>
    <dgm:pt modelId="{BA7A62AD-105B-41DE-92C6-F41E4ADD4E2A}">
      <dgm:prSet phldrT="[טקסט]" custT="1">
        <dgm:style>
          <a:lnRef idx="1">
            <a:schemeClr val="accent2"/>
          </a:lnRef>
          <a:fillRef idx="2">
            <a:schemeClr val="accent2"/>
          </a:fillRef>
          <a:effectRef idx="1">
            <a:schemeClr val="accent2"/>
          </a:effectRef>
          <a:fontRef idx="minor">
            <a:schemeClr val="dk1"/>
          </a:fontRef>
        </dgm:style>
      </dgm:prSet>
      <dgm:spPr>
        <a:solidFill>
          <a:schemeClr val="bg1">
            <a:lumMod val="85000"/>
          </a:schemeClr>
        </a:solidFill>
        <a:effectLst>
          <a:outerShdw blurRad="63500" sx="102000" sy="102000" algn="ctr" rotWithShape="0">
            <a:prstClr val="black">
              <a:alpha val="40000"/>
            </a:prstClr>
          </a:outerShdw>
        </a:effectLst>
      </dgm:spPr>
      <dgm:t>
        <a:bodyPr/>
        <a:lstStyle/>
        <a:p>
          <a:pPr rtl="1"/>
          <a:r>
            <a:rPr lang="he-IL" sz="2300" b="1" kern="12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rPr>
            <a:t>ביאורים לדוחות הכספיים</a:t>
          </a:r>
          <a:r>
            <a:rPr lang="he-IL" sz="1900" kern="1200" dirty="0" smtClean="0">
              <a:solidFill>
                <a:srgbClr val="0070C0"/>
              </a:solidFill>
            </a:rPr>
            <a:t>– פרוטים כספיים ובאורים מילוליים</a:t>
          </a:r>
          <a:endParaRPr lang="he-IL" sz="2300" b="1" kern="12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mn-cs"/>
          </a:endParaRPr>
        </a:p>
      </dgm:t>
    </dgm:pt>
    <dgm:pt modelId="{2E7E4151-E1E4-434C-9457-61822F80CD48}" type="parTrans" cxnId="{63394B58-3C63-408C-AB99-F5F50525248D}">
      <dgm:prSet/>
      <dgm:spPr/>
      <dgm:t>
        <a:bodyPr/>
        <a:lstStyle/>
        <a:p>
          <a:pPr rtl="1"/>
          <a:endParaRPr lang="he-IL"/>
        </a:p>
      </dgm:t>
    </dgm:pt>
    <dgm:pt modelId="{9911F34D-5B80-44E7-B103-84FFFC452AFE}" type="sibTrans" cxnId="{63394B58-3C63-408C-AB99-F5F50525248D}">
      <dgm:prSet/>
      <dgm:spPr/>
      <dgm:t>
        <a:bodyPr/>
        <a:lstStyle/>
        <a:p>
          <a:pPr rtl="1"/>
          <a:endParaRPr lang="he-IL"/>
        </a:p>
      </dgm:t>
    </dgm:pt>
    <dgm:pt modelId="{EDE6A6BC-28C6-40EB-A479-30C504BBBC3A}" type="pres">
      <dgm:prSet presAssocID="{192FCD8C-97F9-4FEE-8E9A-93CEFB4CADC7}" presName="linear" presStyleCnt="0">
        <dgm:presLayoutVars>
          <dgm:dir/>
          <dgm:resizeHandles val="exact"/>
        </dgm:presLayoutVars>
      </dgm:prSet>
      <dgm:spPr/>
      <dgm:t>
        <a:bodyPr/>
        <a:lstStyle/>
        <a:p>
          <a:pPr rtl="1"/>
          <a:endParaRPr lang="he-IL"/>
        </a:p>
      </dgm:t>
    </dgm:pt>
    <dgm:pt modelId="{424DDE19-E3F5-40C4-B683-DAC9E8A4B8D1}" type="pres">
      <dgm:prSet presAssocID="{D144141D-6B12-4E8C-A889-9E284D0DB080}" presName="comp" presStyleCnt="0"/>
      <dgm:spPr/>
      <dgm:t>
        <a:bodyPr/>
        <a:lstStyle/>
        <a:p>
          <a:pPr rtl="1"/>
          <a:endParaRPr lang="he-IL"/>
        </a:p>
      </dgm:t>
    </dgm:pt>
    <dgm:pt modelId="{28D2D254-FC58-4F77-99B6-26A5413D9108}" type="pres">
      <dgm:prSet presAssocID="{D144141D-6B12-4E8C-A889-9E284D0DB080}" presName="box" presStyleLbl="node1" presStyleIdx="0" presStyleCnt="5" custLinFactNeighborY="-7947"/>
      <dgm:spPr/>
      <dgm:t>
        <a:bodyPr/>
        <a:lstStyle/>
        <a:p>
          <a:pPr rtl="1"/>
          <a:endParaRPr lang="he-IL"/>
        </a:p>
      </dgm:t>
    </dgm:pt>
    <dgm:pt modelId="{7659EC4F-5104-449E-AF71-BB3DDD015702}" type="pres">
      <dgm:prSet presAssocID="{D144141D-6B12-4E8C-A889-9E284D0DB080}" presName="img" presStyleLbl="fgImgPlace1" presStyleIdx="0" presStyleCnt="5" custScaleX="57741" custLinFactNeighborX="-25064" custLinFactNeighborY="1627"/>
      <dgm:spPr>
        <a:blipFill rotWithShape="0">
          <a:blip xmlns:r="http://schemas.openxmlformats.org/officeDocument/2006/relationships" r:embed="rId1"/>
          <a:stretch>
            <a:fillRect/>
          </a:stretch>
        </a:blipFill>
      </dgm:spPr>
      <dgm:t>
        <a:bodyPr/>
        <a:lstStyle/>
        <a:p>
          <a:pPr rtl="1"/>
          <a:endParaRPr lang="he-IL"/>
        </a:p>
      </dgm:t>
    </dgm:pt>
    <dgm:pt modelId="{DAF7B2FC-1452-4D55-A607-590BED31B25A}" type="pres">
      <dgm:prSet presAssocID="{D144141D-6B12-4E8C-A889-9E284D0DB080}" presName="text" presStyleLbl="node1" presStyleIdx="0" presStyleCnt="5">
        <dgm:presLayoutVars>
          <dgm:bulletEnabled val="1"/>
        </dgm:presLayoutVars>
      </dgm:prSet>
      <dgm:spPr/>
      <dgm:t>
        <a:bodyPr/>
        <a:lstStyle/>
        <a:p>
          <a:pPr rtl="1"/>
          <a:endParaRPr lang="he-IL"/>
        </a:p>
      </dgm:t>
    </dgm:pt>
    <dgm:pt modelId="{432503E4-CAF2-4C3A-A10F-0D4C2AD32105}" type="pres">
      <dgm:prSet presAssocID="{61C5D77D-63CC-42B6-8021-13CC14EE3B94}" presName="spacer" presStyleCnt="0"/>
      <dgm:spPr/>
      <dgm:t>
        <a:bodyPr/>
        <a:lstStyle/>
        <a:p>
          <a:pPr rtl="1"/>
          <a:endParaRPr lang="he-IL"/>
        </a:p>
      </dgm:t>
    </dgm:pt>
    <dgm:pt modelId="{0B17AB3D-6671-43CA-AF87-F63F0004DBD7}" type="pres">
      <dgm:prSet presAssocID="{44E5D0F7-22A2-4DE8-B1EB-56C478685495}" presName="comp" presStyleCnt="0"/>
      <dgm:spPr/>
      <dgm:t>
        <a:bodyPr/>
        <a:lstStyle/>
        <a:p>
          <a:pPr rtl="1"/>
          <a:endParaRPr lang="he-IL"/>
        </a:p>
      </dgm:t>
    </dgm:pt>
    <dgm:pt modelId="{29A151E3-9718-4D06-8126-3D59FADB3715}" type="pres">
      <dgm:prSet presAssocID="{44E5D0F7-22A2-4DE8-B1EB-56C478685495}" presName="box" presStyleLbl="node1" presStyleIdx="1" presStyleCnt="5" custLinFactNeighborY="1253"/>
      <dgm:spPr/>
      <dgm:t>
        <a:bodyPr/>
        <a:lstStyle/>
        <a:p>
          <a:pPr rtl="1"/>
          <a:endParaRPr lang="he-IL"/>
        </a:p>
      </dgm:t>
    </dgm:pt>
    <dgm:pt modelId="{78637B29-124B-45F4-B1B9-08D298FBC14A}" type="pres">
      <dgm:prSet presAssocID="{44E5D0F7-22A2-4DE8-B1EB-56C478685495}" presName="img" presStyleLbl="fgImgPlace1" presStyleIdx="1" presStyleCnt="5" custScaleX="56116"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D75235B6-F4E0-41B2-A15E-D7A8AA7D869E}" type="pres">
      <dgm:prSet presAssocID="{44E5D0F7-22A2-4DE8-B1EB-56C478685495}" presName="text" presStyleLbl="node1" presStyleIdx="1" presStyleCnt="5">
        <dgm:presLayoutVars>
          <dgm:bulletEnabled val="1"/>
        </dgm:presLayoutVars>
      </dgm:prSet>
      <dgm:spPr/>
      <dgm:t>
        <a:bodyPr/>
        <a:lstStyle/>
        <a:p>
          <a:pPr rtl="1"/>
          <a:endParaRPr lang="he-IL"/>
        </a:p>
      </dgm:t>
    </dgm:pt>
    <dgm:pt modelId="{D6B9FD94-63C9-46E2-803D-135A140B7CB5}" type="pres">
      <dgm:prSet presAssocID="{F3F9DD03-D4C7-4050-96B4-59CCE05D18FD}" presName="spacer" presStyleCnt="0"/>
      <dgm:spPr/>
      <dgm:t>
        <a:bodyPr/>
        <a:lstStyle/>
        <a:p>
          <a:pPr rtl="1"/>
          <a:endParaRPr lang="he-IL"/>
        </a:p>
      </dgm:t>
    </dgm:pt>
    <dgm:pt modelId="{2AFA2662-C3EF-4E5D-80A3-EC8CC508E27A}" type="pres">
      <dgm:prSet presAssocID="{9F4E2869-7D67-47D5-946C-B3602052B68A}" presName="comp" presStyleCnt="0"/>
      <dgm:spPr/>
      <dgm:t>
        <a:bodyPr/>
        <a:lstStyle/>
        <a:p>
          <a:pPr rtl="1"/>
          <a:endParaRPr lang="he-IL"/>
        </a:p>
      </dgm:t>
    </dgm:pt>
    <dgm:pt modelId="{4628B789-754C-408A-827F-3A5BAE7843DF}" type="pres">
      <dgm:prSet presAssocID="{9F4E2869-7D67-47D5-946C-B3602052B68A}" presName="box" presStyleLbl="node1" presStyleIdx="2" presStyleCnt="5" custLinFactNeighborY="2505"/>
      <dgm:spPr/>
      <dgm:t>
        <a:bodyPr/>
        <a:lstStyle/>
        <a:p>
          <a:pPr rtl="1"/>
          <a:endParaRPr lang="he-IL"/>
        </a:p>
      </dgm:t>
    </dgm:pt>
    <dgm:pt modelId="{5DC4CDE4-FE4B-4514-BBCE-E114EF98FF6F}" type="pres">
      <dgm:prSet presAssocID="{9F4E2869-7D67-47D5-946C-B3602052B68A}" presName="img" presStyleLbl="fgImgPlace1" presStyleIdx="2" presStyleCnt="5" custScaleX="59983"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B44C8ECC-BDE3-4105-AD7D-93F2D0130F1D}" type="pres">
      <dgm:prSet presAssocID="{9F4E2869-7D67-47D5-946C-B3602052B68A}" presName="text" presStyleLbl="node1" presStyleIdx="2" presStyleCnt="5">
        <dgm:presLayoutVars>
          <dgm:bulletEnabled val="1"/>
        </dgm:presLayoutVars>
      </dgm:prSet>
      <dgm:spPr/>
      <dgm:t>
        <a:bodyPr/>
        <a:lstStyle/>
        <a:p>
          <a:pPr rtl="1"/>
          <a:endParaRPr lang="he-IL"/>
        </a:p>
      </dgm:t>
    </dgm:pt>
    <dgm:pt modelId="{82097202-BDC0-4C5D-B7A3-E3D9014282F8}" type="pres">
      <dgm:prSet presAssocID="{A4931C42-F468-48E4-AAA8-7DD9C61C88FE}" presName="spacer" presStyleCnt="0"/>
      <dgm:spPr/>
      <dgm:t>
        <a:bodyPr/>
        <a:lstStyle/>
        <a:p>
          <a:pPr rtl="1"/>
          <a:endParaRPr lang="he-IL"/>
        </a:p>
      </dgm:t>
    </dgm:pt>
    <dgm:pt modelId="{9397932B-8821-490D-944D-8C0881905799}" type="pres">
      <dgm:prSet presAssocID="{039630AD-B3B5-4BE0-A579-3BE9BECD0227}" presName="comp" presStyleCnt="0"/>
      <dgm:spPr/>
      <dgm:t>
        <a:bodyPr/>
        <a:lstStyle/>
        <a:p>
          <a:pPr rtl="1"/>
          <a:endParaRPr lang="he-IL"/>
        </a:p>
      </dgm:t>
    </dgm:pt>
    <dgm:pt modelId="{D6C69741-33B9-4A1A-B65E-D44E2CA93669}" type="pres">
      <dgm:prSet presAssocID="{039630AD-B3B5-4BE0-A579-3BE9BECD0227}" presName="box" presStyleLbl="node1" presStyleIdx="3" presStyleCnt="5" custLinFactNeighborY="3758"/>
      <dgm:spPr/>
      <dgm:t>
        <a:bodyPr/>
        <a:lstStyle/>
        <a:p>
          <a:pPr rtl="1"/>
          <a:endParaRPr lang="he-IL"/>
        </a:p>
      </dgm:t>
    </dgm:pt>
    <dgm:pt modelId="{83FC9601-3077-4F0B-8BE8-38B00521135C}" type="pres">
      <dgm:prSet presAssocID="{039630AD-B3B5-4BE0-A579-3BE9BECD0227}" presName="img" presStyleLbl="fgImgPlace1" presStyleIdx="3" presStyleCnt="5" custScaleX="59983"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F95CB779-8F72-40B6-B109-0E07B975EF4D}" type="pres">
      <dgm:prSet presAssocID="{039630AD-B3B5-4BE0-A579-3BE9BECD0227}" presName="text" presStyleLbl="node1" presStyleIdx="3" presStyleCnt="5">
        <dgm:presLayoutVars>
          <dgm:bulletEnabled val="1"/>
        </dgm:presLayoutVars>
      </dgm:prSet>
      <dgm:spPr/>
      <dgm:t>
        <a:bodyPr/>
        <a:lstStyle/>
        <a:p>
          <a:pPr rtl="1"/>
          <a:endParaRPr lang="he-IL"/>
        </a:p>
      </dgm:t>
    </dgm:pt>
    <dgm:pt modelId="{9B47CB1C-F62E-4BAC-AA38-F2BE251EC791}" type="pres">
      <dgm:prSet presAssocID="{DFD4305B-4024-4033-B665-00047E225B45}" presName="spacer" presStyleCnt="0"/>
      <dgm:spPr/>
    </dgm:pt>
    <dgm:pt modelId="{CC2A2104-DE40-447F-BAFA-F1248EBBDE87}" type="pres">
      <dgm:prSet presAssocID="{BA7A62AD-105B-41DE-92C6-F41E4ADD4E2A}" presName="comp" presStyleCnt="0"/>
      <dgm:spPr/>
    </dgm:pt>
    <dgm:pt modelId="{83AFD2FC-01A2-45DC-A12D-9EB983F94487}" type="pres">
      <dgm:prSet presAssocID="{BA7A62AD-105B-41DE-92C6-F41E4ADD4E2A}" presName="box" presStyleLbl="node1" presStyleIdx="4" presStyleCnt="5" custLinFactNeighborY="8316"/>
      <dgm:spPr/>
      <dgm:t>
        <a:bodyPr/>
        <a:lstStyle/>
        <a:p>
          <a:pPr rtl="1"/>
          <a:endParaRPr lang="he-IL"/>
        </a:p>
      </dgm:t>
    </dgm:pt>
    <dgm:pt modelId="{803BEA40-7CA3-4CFB-81C7-610F95BD538B}" type="pres">
      <dgm:prSet presAssocID="{BA7A62AD-105B-41DE-92C6-F41E4ADD4E2A}" presName="img" presStyleLbl="fgImgPlace1" presStyleIdx="4" presStyleCnt="5" custScaleX="59983" custLinFactNeighborX="-23710" custLinFactNeighborY="-3068"/>
      <dgm:spPr>
        <a:blipFill rotWithShape="0">
          <a:blip xmlns:r="http://schemas.openxmlformats.org/officeDocument/2006/relationships" r:embed="rId1"/>
          <a:stretch>
            <a:fillRect/>
          </a:stretch>
        </a:blipFill>
      </dgm:spPr>
      <dgm:t>
        <a:bodyPr/>
        <a:lstStyle/>
        <a:p>
          <a:pPr rtl="1"/>
          <a:endParaRPr lang="he-IL"/>
        </a:p>
      </dgm:t>
    </dgm:pt>
    <dgm:pt modelId="{7FF9D39D-6185-4865-81B8-33AF79FB7313}" type="pres">
      <dgm:prSet presAssocID="{BA7A62AD-105B-41DE-92C6-F41E4ADD4E2A}" presName="text" presStyleLbl="node1" presStyleIdx="4" presStyleCnt="5">
        <dgm:presLayoutVars>
          <dgm:bulletEnabled val="1"/>
        </dgm:presLayoutVars>
      </dgm:prSet>
      <dgm:spPr/>
      <dgm:t>
        <a:bodyPr/>
        <a:lstStyle/>
        <a:p>
          <a:pPr rtl="1"/>
          <a:endParaRPr lang="he-IL"/>
        </a:p>
      </dgm:t>
    </dgm:pt>
  </dgm:ptLst>
  <dgm:cxnLst>
    <dgm:cxn modelId="{CBF073FE-66AA-4CC6-9FED-0155AC4E587C}" type="presOf" srcId="{44E5D0F7-22A2-4DE8-B1EB-56C478685495}" destId="{D75235B6-F4E0-41B2-A15E-D7A8AA7D869E}" srcOrd="1" destOrd="0" presId="urn:microsoft.com/office/officeart/2005/8/layout/vList4#1"/>
    <dgm:cxn modelId="{5A77A598-FAF9-4672-9E7E-31194AA82547}" type="presOf" srcId="{BA7A62AD-105B-41DE-92C6-F41E4ADD4E2A}" destId="{83AFD2FC-01A2-45DC-A12D-9EB983F94487}" srcOrd="0" destOrd="0" presId="urn:microsoft.com/office/officeart/2005/8/layout/vList4#1"/>
    <dgm:cxn modelId="{59A90710-490C-4209-971E-71DF80DBAEE8}" srcId="{192FCD8C-97F9-4FEE-8E9A-93CEFB4CADC7}" destId="{9F4E2869-7D67-47D5-946C-B3602052B68A}" srcOrd="2" destOrd="0" parTransId="{72794052-5AC6-487D-ABB9-0D74DA8DB090}" sibTransId="{A4931C42-F468-48E4-AAA8-7DD9C61C88FE}"/>
    <dgm:cxn modelId="{01B230DD-2F09-4BBB-9FE6-6973BAF8DEE0}" srcId="{192FCD8C-97F9-4FEE-8E9A-93CEFB4CADC7}" destId="{D144141D-6B12-4E8C-A889-9E284D0DB080}" srcOrd="0" destOrd="0" parTransId="{D735A4B9-45DD-4733-885E-2DE969BF68CF}" sibTransId="{61C5D77D-63CC-42B6-8021-13CC14EE3B94}"/>
    <dgm:cxn modelId="{3E8B95A6-1BE1-49A1-A739-B4C916D1DBF3}" type="presOf" srcId="{44E5D0F7-22A2-4DE8-B1EB-56C478685495}" destId="{29A151E3-9718-4D06-8126-3D59FADB3715}" srcOrd="0" destOrd="0" presId="urn:microsoft.com/office/officeart/2005/8/layout/vList4#1"/>
    <dgm:cxn modelId="{1E656ECA-55B7-4033-87C3-2CEE38F214CD}" type="presOf" srcId="{9F4E2869-7D67-47D5-946C-B3602052B68A}" destId="{B44C8ECC-BDE3-4105-AD7D-93F2D0130F1D}" srcOrd="1" destOrd="0" presId="urn:microsoft.com/office/officeart/2005/8/layout/vList4#1"/>
    <dgm:cxn modelId="{63394B58-3C63-408C-AB99-F5F50525248D}" srcId="{192FCD8C-97F9-4FEE-8E9A-93CEFB4CADC7}" destId="{BA7A62AD-105B-41DE-92C6-F41E4ADD4E2A}" srcOrd="4" destOrd="0" parTransId="{2E7E4151-E1E4-434C-9457-61822F80CD48}" sibTransId="{9911F34D-5B80-44E7-B103-84FFFC452AFE}"/>
    <dgm:cxn modelId="{4E9D9916-DBC4-4D01-B299-2B4912EF4701}" type="presOf" srcId="{039630AD-B3B5-4BE0-A579-3BE9BECD0227}" destId="{D6C69741-33B9-4A1A-B65E-D44E2CA93669}" srcOrd="0" destOrd="0" presId="urn:microsoft.com/office/officeart/2005/8/layout/vList4#1"/>
    <dgm:cxn modelId="{DB472917-F319-476F-8EA0-B64AC3BC8D8E}" type="presOf" srcId="{D144141D-6B12-4E8C-A889-9E284D0DB080}" destId="{DAF7B2FC-1452-4D55-A607-590BED31B25A}" srcOrd="1" destOrd="0" presId="urn:microsoft.com/office/officeart/2005/8/layout/vList4#1"/>
    <dgm:cxn modelId="{83067C5C-6887-49B9-8C8C-1AADA3AEA8CD}" type="presOf" srcId="{039630AD-B3B5-4BE0-A579-3BE9BECD0227}" destId="{F95CB779-8F72-40B6-B109-0E07B975EF4D}" srcOrd="1" destOrd="0" presId="urn:microsoft.com/office/officeart/2005/8/layout/vList4#1"/>
    <dgm:cxn modelId="{CD92F36A-0116-4979-9A60-0841AC471622}" type="presOf" srcId="{D144141D-6B12-4E8C-A889-9E284D0DB080}" destId="{28D2D254-FC58-4F77-99B6-26A5413D9108}" srcOrd="0" destOrd="0" presId="urn:microsoft.com/office/officeart/2005/8/layout/vList4#1"/>
    <dgm:cxn modelId="{8D3E72BF-7086-4BC4-B21B-AA0F4EEAFBD4}" type="presOf" srcId="{192FCD8C-97F9-4FEE-8E9A-93CEFB4CADC7}" destId="{EDE6A6BC-28C6-40EB-A479-30C504BBBC3A}" srcOrd="0" destOrd="0" presId="urn:microsoft.com/office/officeart/2005/8/layout/vList4#1"/>
    <dgm:cxn modelId="{E63D94CC-D007-4B6E-AA15-304E8692644F}" type="presOf" srcId="{9F4E2869-7D67-47D5-946C-B3602052B68A}" destId="{4628B789-754C-408A-827F-3A5BAE7843DF}" srcOrd="0" destOrd="0" presId="urn:microsoft.com/office/officeart/2005/8/layout/vList4#1"/>
    <dgm:cxn modelId="{D53A104B-3C36-430A-AF02-6999FB88BA85}" srcId="{192FCD8C-97F9-4FEE-8E9A-93CEFB4CADC7}" destId="{039630AD-B3B5-4BE0-A579-3BE9BECD0227}" srcOrd="3" destOrd="0" parTransId="{6990AD17-37A6-4707-AA83-A6230EC1E88E}" sibTransId="{DFD4305B-4024-4033-B665-00047E225B45}"/>
    <dgm:cxn modelId="{A027934F-5B1D-4BE1-8DD4-32FADC4B90E2}" srcId="{192FCD8C-97F9-4FEE-8E9A-93CEFB4CADC7}" destId="{44E5D0F7-22A2-4DE8-B1EB-56C478685495}" srcOrd="1" destOrd="0" parTransId="{3E7E5E7D-FC4D-4446-A5FB-06B979FA56CD}" sibTransId="{F3F9DD03-D4C7-4050-96B4-59CCE05D18FD}"/>
    <dgm:cxn modelId="{EE10D497-A2DB-407A-8A8B-AF877FC30262}" type="presOf" srcId="{BA7A62AD-105B-41DE-92C6-F41E4ADD4E2A}" destId="{7FF9D39D-6185-4865-81B8-33AF79FB7313}" srcOrd="1" destOrd="0" presId="urn:microsoft.com/office/officeart/2005/8/layout/vList4#1"/>
    <dgm:cxn modelId="{A8C1FC84-38F3-4E84-8B40-76E242CB8E77}" type="presParOf" srcId="{EDE6A6BC-28C6-40EB-A479-30C504BBBC3A}" destId="{424DDE19-E3F5-40C4-B683-DAC9E8A4B8D1}" srcOrd="0" destOrd="0" presId="urn:microsoft.com/office/officeart/2005/8/layout/vList4#1"/>
    <dgm:cxn modelId="{7D2C8526-AB63-433A-8162-5503F0920FA7}" type="presParOf" srcId="{424DDE19-E3F5-40C4-B683-DAC9E8A4B8D1}" destId="{28D2D254-FC58-4F77-99B6-26A5413D9108}" srcOrd="0" destOrd="0" presId="urn:microsoft.com/office/officeart/2005/8/layout/vList4#1"/>
    <dgm:cxn modelId="{AB8103FE-5C0B-4E84-8B07-1CDB600AC067}" type="presParOf" srcId="{424DDE19-E3F5-40C4-B683-DAC9E8A4B8D1}" destId="{7659EC4F-5104-449E-AF71-BB3DDD015702}" srcOrd="1" destOrd="0" presId="urn:microsoft.com/office/officeart/2005/8/layout/vList4#1"/>
    <dgm:cxn modelId="{CF84E82A-77B4-4F6F-BF4F-2EEAF8B5C872}" type="presParOf" srcId="{424DDE19-E3F5-40C4-B683-DAC9E8A4B8D1}" destId="{DAF7B2FC-1452-4D55-A607-590BED31B25A}" srcOrd="2" destOrd="0" presId="urn:microsoft.com/office/officeart/2005/8/layout/vList4#1"/>
    <dgm:cxn modelId="{2BCFA689-AE71-48BB-8873-D4BE6AB15C1D}" type="presParOf" srcId="{EDE6A6BC-28C6-40EB-A479-30C504BBBC3A}" destId="{432503E4-CAF2-4C3A-A10F-0D4C2AD32105}" srcOrd="1" destOrd="0" presId="urn:microsoft.com/office/officeart/2005/8/layout/vList4#1"/>
    <dgm:cxn modelId="{1A24D9E2-41F7-4DB3-B950-87E94396B0F7}" type="presParOf" srcId="{EDE6A6BC-28C6-40EB-A479-30C504BBBC3A}" destId="{0B17AB3D-6671-43CA-AF87-F63F0004DBD7}" srcOrd="2" destOrd="0" presId="urn:microsoft.com/office/officeart/2005/8/layout/vList4#1"/>
    <dgm:cxn modelId="{D8115A73-ABBF-4319-8E60-A50EAE7182BC}" type="presParOf" srcId="{0B17AB3D-6671-43CA-AF87-F63F0004DBD7}" destId="{29A151E3-9718-4D06-8126-3D59FADB3715}" srcOrd="0" destOrd="0" presId="urn:microsoft.com/office/officeart/2005/8/layout/vList4#1"/>
    <dgm:cxn modelId="{80C8B89A-7161-47D3-8FEA-D0C238E099B1}" type="presParOf" srcId="{0B17AB3D-6671-43CA-AF87-F63F0004DBD7}" destId="{78637B29-124B-45F4-B1B9-08D298FBC14A}" srcOrd="1" destOrd="0" presId="urn:microsoft.com/office/officeart/2005/8/layout/vList4#1"/>
    <dgm:cxn modelId="{58160C88-F876-4BEB-8BE6-FA90F2615771}" type="presParOf" srcId="{0B17AB3D-6671-43CA-AF87-F63F0004DBD7}" destId="{D75235B6-F4E0-41B2-A15E-D7A8AA7D869E}" srcOrd="2" destOrd="0" presId="urn:microsoft.com/office/officeart/2005/8/layout/vList4#1"/>
    <dgm:cxn modelId="{FC1C09D0-08DB-4037-A6F4-73345CD88FE5}" type="presParOf" srcId="{EDE6A6BC-28C6-40EB-A479-30C504BBBC3A}" destId="{D6B9FD94-63C9-46E2-803D-135A140B7CB5}" srcOrd="3" destOrd="0" presId="urn:microsoft.com/office/officeart/2005/8/layout/vList4#1"/>
    <dgm:cxn modelId="{81827576-31B8-4E29-845A-B59BC822799D}" type="presParOf" srcId="{EDE6A6BC-28C6-40EB-A479-30C504BBBC3A}" destId="{2AFA2662-C3EF-4E5D-80A3-EC8CC508E27A}" srcOrd="4" destOrd="0" presId="urn:microsoft.com/office/officeart/2005/8/layout/vList4#1"/>
    <dgm:cxn modelId="{C9C70F41-2BE5-4FD2-B2BB-38B60D816104}" type="presParOf" srcId="{2AFA2662-C3EF-4E5D-80A3-EC8CC508E27A}" destId="{4628B789-754C-408A-827F-3A5BAE7843DF}" srcOrd="0" destOrd="0" presId="urn:microsoft.com/office/officeart/2005/8/layout/vList4#1"/>
    <dgm:cxn modelId="{A958C629-E21A-41E4-9D46-5E0B75534964}" type="presParOf" srcId="{2AFA2662-C3EF-4E5D-80A3-EC8CC508E27A}" destId="{5DC4CDE4-FE4B-4514-BBCE-E114EF98FF6F}" srcOrd="1" destOrd="0" presId="urn:microsoft.com/office/officeart/2005/8/layout/vList4#1"/>
    <dgm:cxn modelId="{EE7640C3-D2EF-448E-8444-BDF3453CAF1C}" type="presParOf" srcId="{2AFA2662-C3EF-4E5D-80A3-EC8CC508E27A}" destId="{B44C8ECC-BDE3-4105-AD7D-93F2D0130F1D}" srcOrd="2" destOrd="0" presId="urn:microsoft.com/office/officeart/2005/8/layout/vList4#1"/>
    <dgm:cxn modelId="{A4B53666-FD1C-45F9-8FB8-40CE138B5E81}" type="presParOf" srcId="{EDE6A6BC-28C6-40EB-A479-30C504BBBC3A}" destId="{82097202-BDC0-4C5D-B7A3-E3D9014282F8}" srcOrd="5" destOrd="0" presId="urn:microsoft.com/office/officeart/2005/8/layout/vList4#1"/>
    <dgm:cxn modelId="{4FF66D04-E62B-4041-A3C6-0EB102A72FEA}" type="presParOf" srcId="{EDE6A6BC-28C6-40EB-A479-30C504BBBC3A}" destId="{9397932B-8821-490D-944D-8C0881905799}" srcOrd="6" destOrd="0" presId="urn:microsoft.com/office/officeart/2005/8/layout/vList4#1"/>
    <dgm:cxn modelId="{86CE5560-823A-4CAD-A3AB-88156AC513E5}" type="presParOf" srcId="{9397932B-8821-490D-944D-8C0881905799}" destId="{D6C69741-33B9-4A1A-B65E-D44E2CA93669}" srcOrd="0" destOrd="0" presId="urn:microsoft.com/office/officeart/2005/8/layout/vList4#1"/>
    <dgm:cxn modelId="{6B27D693-1A69-41E0-894D-BC66EBDB08BB}" type="presParOf" srcId="{9397932B-8821-490D-944D-8C0881905799}" destId="{83FC9601-3077-4F0B-8BE8-38B00521135C}" srcOrd="1" destOrd="0" presId="urn:microsoft.com/office/officeart/2005/8/layout/vList4#1"/>
    <dgm:cxn modelId="{FDC186A2-70E6-474C-ACB8-7E43486E5671}" type="presParOf" srcId="{9397932B-8821-490D-944D-8C0881905799}" destId="{F95CB779-8F72-40B6-B109-0E07B975EF4D}" srcOrd="2" destOrd="0" presId="urn:microsoft.com/office/officeart/2005/8/layout/vList4#1"/>
    <dgm:cxn modelId="{FB986567-08D1-46CD-ADC1-1D202ED3E0E8}" type="presParOf" srcId="{EDE6A6BC-28C6-40EB-A479-30C504BBBC3A}" destId="{9B47CB1C-F62E-4BAC-AA38-F2BE251EC791}" srcOrd="7" destOrd="0" presId="urn:microsoft.com/office/officeart/2005/8/layout/vList4#1"/>
    <dgm:cxn modelId="{9FE34233-3D74-49AB-B315-2BF20B64C31E}" type="presParOf" srcId="{EDE6A6BC-28C6-40EB-A479-30C504BBBC3A}" destId="{CC2A2104-DE40-447F-BAFA-F1248EBBDE87}" srcOrd="8" destOrd="0" presId="urn:microsoft.com/office/officeart/2005/8/layout/vList4#1"/>
    <dgm:cxn modelId="{2F35BB18-2914-4831-B18E-45EF14682C22}" type="presParOf" srcId="{CC2A2104-DE40-447F-BAFA-F1248EBBDE87}" destId="{83AFD2FC-01A2-45DC-A12D-9EB983F94487}" srcOrd="0" destOrd="0" presId="urn:microsoft.com/office/officeart/2005/8/layout/vList4#1"/>
    <dgm:cxn modelId="{85C91935-4228-4D22-86E2-EF61517D9518}" type="presParOf" srcId="{CC2A2104-DE40-447F-BAFA-F1248EBBDE87}" destId="{803BEA40-7CA3-4CFB-81C7-610F95BD538B}" srcOrd="1" destOrd="0" presId="urn:microsoft.com/office/officeart/2005/8/layout/vList4#1"/>
    <dgm:cxn modelId="{36483C96-145A-4D6A-8707-F21C40EFF22C}" type="presParOf" srcId="{CC2A2104-DE40-447F-BAFA-F1248EBBDE87}" destId="{7FF9D39D-6185-4865-81B8-33AF79FB7313}" srcOrd="2" destOrd="0" presId="urn:microsoft.com/office/officeart/2005/8/layout/vList4#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9724A8-31EF-4531-A6DA-121B28F11FAF}"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pPr rtl="1"/>
          <a:endParaRPr lang="he-IL"/>
        </a:p>
      </dgm:t>
    </dgm:pt>
    <dgm:pt modelId="{7769F840-0529-4AB7-905E-530592D1C649}">
      <dgm:prSet phldrT="[טקסט]" custT="1"/>
      <dgm:spPr>
        <a:scene3d>
          <a:camera prst="orthographicFront">
            <a:rot lat="0" lon="0" rev="0"/>
          </a:camera>
          <a:lightRig rig="balanced" dir="t">
            <a:rot lat="0" lon="0" rev="8700000"/>
          </a:lightRig>
        </a:scene3d>
        <a:sp3d>
          <a:bevelT w="190500" h="38100"/>
        </a:sp3d>
      </dgm:spPr>
      <dgm:t>
        <a:bodyPr/>
        <a:lstStyle/>
        <a:p>
          <a:pPr rtl="1"/>
          <a:r>
            <a:rPr lang="he-IL" sz="28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נכסים נטו </a:t>
          </a:r>
          <a:endParaRPr lang="he-IL" sz="28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21E001E4-A4E0-4CC6-ACCF-2F1DED0CEEFB}" type="parTrans" cxnId="{A6AC9A87-43D4-4345-A609-D229A99ED836}">
      <dgm:prSet/>
      <dgm:spPr/>
      <dgm:t>
        <a:bodyPr/>
        <a:lstStyle/>
        <a:p>
          <a:pPr rtl="1"/>
          <a:endParaRPr lang="he-IL"/>
        </a:p>
      </dgm:t>
    </dgm:pt>
    <dgm:pt modelId="{144E1870-0F8D-4D29-931E-8651A32E512A}" type="sibTrans" cxnId="{A6AC9A87-43D4-4345-A609-D229A99ED836}">
      <dgm:prSet/>
      <dgm:spPr/>
      <dgm:t>
        <a:bodyPr/>
        <a:lstStyle/>
        <a:p>
          <a:pPr rtl="1"/>
          <a:endParaRPr lang="he-IL"/>
        </a:p>
      </dgm:t>
    </dgm:pt>
    <dgm:pt modelId="{183F1B4B-18F5-4610-9D55-3B53D31A05E1}">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הגבלה בעלת אופי זמני</a:t>
          </a:r>
          <a:endParaRPr lang="he-IL" sz="20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8A89E4E9-0A7E-4F96-AC36-90AC05D9F8C9}" type="parTrans" cxnId="{ED3C644D-E568-43FA-8FBE-C17A87EA3801}">
      <dgm:prSet/>
      <dgm:spPr/>
      <dgm:t>
        <a:bodyPr/>
        <a:lstStyle/>
        <a:p>
          <a:pPr rtl="1"/>
          <a:endParaRPr lang="he-IL"/>
        </a:p>
      </dgm:t>
    </dgm:pt>
    <dgm:pt modelId="{4EDAF0A5-A9E4-4E5C-839C-BB4C7EE9EF98}" type="sibTrans" cxnId="{ED3C644D-E568-43FA-8FBE-C17A87EA3801}">
      <dgm:prSet/>
      <dgm:spPr/>
      <dgm:t>
        <a:bodyPr/>
        <a:lstStyle/>
        <a:p>
          <a:pPr rtl="1"/>
          <a:endParaRPr lang="he-IL"/>
        </a:p>
      </dgm:t>
    </dgm:pt>
    <dgm:pt modelId="{3E6782E4-8CAD-4237-95BD-4C7B3C282952}">
      <dgm:prSet phldrT="[טקסט]"/>
      <dgm:spPr>
        <a:scene3d>
          <a:camera prst="orthographicFront">
            <a:rot lat="0" lon="0" rev="0"/>
          </a:camera>
          <a:lightRig rig="balanced" dir="t">
            <a:rot lat="0" lon="0" rev="8700000"/>
          </a:lightRig>
        </a:scene3d>
        <a:sp3d>
          <a:bevelT w="190500" h="38100"/>
        </a:sp3d>
      </dgm:spPr>
      <dgm:t>
        <a:bodyPr/>
        <a:lstStyle/>
        <a:p>
          <a:pPr rtl="1"/>
          <a:r>
            <a:rPr lang="he-IL" b="0" cap="none" spc="0" dirty="0" smtClean="0">
              <a:ln w="18415" cmpd="sng">
                <a:prstDash val="solid"/>
              </a:ln>
              <a:effectLst>
                <a:outerShdw blurRad="63500" dir="3600000" algn="tl" rotWithShape="0">
                  <a:srgbClr val="000000">
                    <a:alpha val="70000"/>
                  </a:srgbClr>
                </a:outerShdw>
              </a:effectLst>
            </a:rPr>
            <a:t>הוגבל על ידי התניות של תורמים </a:t>
          </a:r>
          <a:r>
            <a:rPr lang="he-IL" b="0" cap="none" spc="0" dirty="0" err="1" smtClean="0">
              <a:ln w="18415" cmpd="sng">
                <a:prstDash val="solid"/>
              </a:ln>
              <a:effectLst>
                <a:outerShdw blurRad="63500" dir="3600000" algn="tl" rotWithShape="0">
                  <a:srgbClr val="000000">
                    <a:alpha val="70000"/>
                  </a:srgbClr>
                </a:outerShdw>
              </a:effectLst>
            </a:rPr>
            <a:t>חצוניים</a:t>
          </a:r>
          <a:endParaRPr lang="he-IL" b="0" cap="none" spc="0" dirty="0">
            <a:ln w="18415" cmpd="sng">
              <a:prstDash val="solid"/>
            </a:ln>
            <a:effectLst>
              <a:outerShdw blurRad="63500" dir="3600000" algn="tl" rotWithShape="0">
                <a:srgbClr val="000000">
                  <a:alpha val="70000"/>
                </a:srgbClr>
              </a:outerShdw>
            </a:effectLst>
          </a:endParaRPr>
        </a:p>
      </dgm:t>
    </dgm:pt>
    <dgm:pt modelId="{0A31B3F0-02B0-4F2A-A333-0F1876348BE9}" type="parTrans" cxnId="{B93BFAC2-85CE-4181-B3A0-A01FD6DD46ED}">
      <dgm:prSet/>
      <dgm:spPr/>
      <dgm:t>
        <a:bodyPr/>
        <a:lstStyle/>
        <a:p>
          <a:pPr rtl="1"/>
          <a:endParaRPr lang="he-IL"/>
        </a:p>
      </dgm:t>
    </dgm:pt>
    <dgm:pt modelId="{AC585D35-40C7-4E26-8AF2-0A91664177DE}" type="sibTrans" cxnId="{B93BFAC2-85CE-4181-B3A0-A01FD6DD46ED}">
      <dgm:prSet/>
      <dgm:spPr/>
      <dgm:t>
        <a:bodyPr/>
        <a:lstStyle/>
        <a:p>
          <a:pPr rtl="1"/>
          <a:endParaRPr lang="he-IL"/>
        </a:p>
      </dgm:t>
    </dgm:pt>
    <dgm:pt modelId="{5B7082F2-B7F5-40EA-B210-C39DBDA3E509}">
      <dgm:prSet phldrT="[טקסט]" custT="1"/>
      <dgm:spPr>
        <a:scene3d>
          <a:camera prst="orthographicFront">
            <a:rot lat="0" lon="0" rev="0"/>
          </a:camera>
          <a:lightRig rig="balanced" dir="t">
            <a:rot lat="0" lon="0" rev="8700000"/>
          </a:lightRig>
        </a:scene3d>
        <a:sp3d>
          <a:bevelT w="190500" h="38100"/>
        </a:sp3d>
      </dgm:spPr>
      <dgm:t>
        <a:bodyPr/>
        <a:lstStyle/>
        <a:p>
          <a:pPr rtl="1"/>
          <a:r>
            <a:rPr lang="he-IL" sz="24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ללא הגבלה </a:t>
          </a:r>
        </a:p>
      </dgm:t>
    </dgm:pt>
    <dgm:pt modelId="{57FF4181-07F9-4F63-9272-9FD84AB2E227}" type="sibTrans" cxnId="{D7C1D693-F71E-4027-AC76-DDE8AA0B329D}">
      <dgm:prSet/>
      <dgm:spPr/>
      <dgm:t>
        <a:bodyPr/>
        <a:lstStyle/>
        <a:p>
          <a:pPr rtl="1"/>
          <a:endParaRPr lang="he-IL"/>
        </a:p>
      </dgm:t>
    </dgm:pt>
    <dgm:pt modelId="{47662BE7-5DD3-4578-ADC0-7E93350CB14B}" type="parTrans" cxnId="{D7C1D693-F71E-4027-AC76-DDE8AA0B329D}">
      <dgm:prSet/>
      <dgm:spPr/>
      <dgm:t>
        <a:bodyPr/>
        <a:lstStyle/>
        <a:p>
          <a:pPr rtl="1"/>
          <a:endParaRPr lang="he-IL"/>
        </a:p>
      </dgm:t>
    </dgm:pt>
    <dgm:pt modelId="{E257A53B-0462-468D-831C-BC4B36E8B206}">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הגבלה בעלת אופי קבוע</a:t>
          </a:r>
          <a:endParaRPr lang="he-IL" sz="20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18D3EB23-195B-48A1-9201-B12EE4999724}" type="parTrans" cxnId="{9F2810A6-C477-4A14-9073-97E9CB83CA4F}">
      <dgm:prSet/>
      <dgm:spPr/>
      <dgm:t>
        <a:bodyPr/>
        <a:lstStyle/>
        <a:p>
          <a:pPr rtl="1"/>
          <a:endParaRPr lang="he-IL"/>
        </a:p>
      </dgm:t>
    </dgm:pt>
    <dgm:pt modelId="{08BC072D-7212-4B4B-B40E-BDAEE1AA35BE}" type="sibTrans" cxnId="{9F2810A6-C477-4A14-9073-97E9CB83CA4F}">
      <dgm:prSet/>
      <dgm:spPr/>
      <dgm:t>
        <a:bodyPr/>
        <a:lstStyle/>
        <a:p>
          <a:pPr rtl="1"/>
          <a:endParaRPr lang="he-IL"/>
        </a:p>
      </dgm:t>
    </dgm:pt>
    <dgm:pt modelId="{AE0BDED4-31DD-44F1-8657-DFBEEEDFEACB}">
      <dgm:prSet/>
      <dgm:spPr/>
      <dgm:t>
        <a:bodyPr/>
        <a:lstStyle/>
        <a:p>
          <a:pPr rtl="1"/>
          <a:r>
            <a:rPr lang="he-IL" dirty="0" err="1" smtClean="0"/>
            <a:t>התנויות</a:t>
          </a:r>
          <a:r>
            <a:rPr lang="he-IL" dirty="0" smtClean="0"/>
            <a:t> של תורמים שאינן פוקעות  עם חלוף הזמן. מאפשרת שימוש בפירות</a:t>
          </a:r>
          <a:endParaRPr lang="he-IL" dirty="0"/>
        </a:p>
      </dgm:t>
    </dgm:pt>
    <dgm:pt modelId="{C7781F18-E0FC-4605-9737-6FC5DABED1DC}" type="parTrans" cxnId="{3F53B72C-A767-4071-805C-D74DBAC46D88}">
      <dgm:prSet/>
      <dgm:spPr/>
      <dgm:t>
        <a:bodyPr/>
        <a:lstStyle/>
        <a:p>
          <a:pPr rtl="1"/>
          <a:endParaRPr lang="he-IL"/>
        </a:p>
      </dgm:t>
    </dgm:pt>
    <dgm:pt modelId="{A76AC276-13DD-4E62-B018-631B236F602D}" type="sibTrans" cxnId="{3F53B72C-A767-4071-805C-D74DBAC46D88}">
      <dgm:prSet/>
      <dgm:spPr/>
      <dgm:t>
        <a:bodyPr/>
        <a:lstStyle/>
        <a:p>
          <a:pPr rtl="1"/>
          <a:endParaRPr lang="he-IL"/>
        </a:p>
      </dgm:t>
    </dgm:pt>
    <dgm:pt modelId="{4922929A-FC2F-4590-8FBD-89E07C1F7F09}">
      <dgm:prSet/>
      <dgm:spPr/>
      <dgm:t>
        <a:bodyPr/>
        <a:lstStyle/>
        <a:p>
          <a:pPr rtl="1"/>
          <a:r>
            <a:rPr lang="he-IL" dirty="0" smtClean="0"/>
            <a:t>אין הגבלה קבועה או זמנית שנקבעה על ידי תורמים או גורמים חיצוניים</a:t>
          </a:r>
          <a:endParaRPr lang="he-IL" dirty="0"/>
        </a:p>
      </dgm:t>
    </dgm:pt>
    <dgm:pt modelId="{CD96102B-E7ED-480D-9E2B-5145D091F4CF}" type="parTrans" cxnId="{5A9A049F-0871-4483-B1C3-93C8A973E4C9}">
      <dgm:prSet/>
      <dgm:spPr/>
      <dgm:t>
        <a:bodyPr/>
        <a:lstStyle/>
        <a:p>
          <a:pPr rtl="1"/>
          <a:endParaRPr lang="he-IL"/>
        </a:p>
      </dgm:t>
    </dgm:pt>
    <dgm:pt modelId="{C23EA6E7-0B93-495A-94AF-31EDCCDD83D4}" type="sibTrans" cxnId="{5A9A049F-0871-4483-B1C3-93C8A973E4C9}">
      <dgm:prSet/>
      <dgm:spPr/>
      <dgm:t>
        <a:bodyPr/>
        <a:lstStyle/>
        <a:p>
          <a:pPr rtl="1"/>
          <a:endParaRPr lang="he-IL"/>
        </a:p>
      </dgm:t>
    </dgm:pt>
    <dgm:pt modelId="{FC861790-2FC6-487D-9260-0128C2ADAF15}" type="pres">
      <dgm:prSet presAssocID="{469724A8-31EF-4531-A6DA-121B28F11FAF}" presName="Name0" presStyleCnt="0">
        <dgm:presLayoutVars>
          <dgm:chPref val="1"/>
          <dgm:dir/>
          <dgm:animOne val="branch"/>
          <dgm:animLvl val="lvl"/>
          <dgm:resizeHandles/>
        </dgm:presLayoutVars>
      </dgm:prSet>
      <dgm:spPr/>
      <dgm:t>
        <a:bodyPr/>
        <a:lstStyle/>
        <a:p>
          <a:pPr rtl="1"/>
          <a:endParaRPr lang="he-IL"/>
        </a:p>
      </dgm:t>
    </dgm:pt>
    <dgm:pt modelId="{EB075B20-FE08-49AA-B1DF-C22AF4133C59}" type="pres">
      <dgm:prSet presAssocID="{7769F840-0529-4AB7-905E-530592D1C649}" presName="vertOne" presStyleCnt="0"/>
      <dgm:spPr/>
      <dgm:t>
        <a:bodyPr/>
        <a:lstStyle/>
        <a:p>
          <a:pPr rtl="1"/>
          <a:endParaRPr lang="he-IL"/>
        </a:p>
      </dgm:t>
    </dgm:pt>
    <dgm:pt modelId="{5B9B980D-69BC-49DD-A663-C6D01186A1DE}" type="pres">
      <dgm:prSet presAssocID="{7769F840-0529-4AB7-905E-530592D1C649}" presName="txOne" presStyleLbl="node0" presStyleIdx="0" presStyleCnt="1">
        <dgm:presLayoutVars>
          <dgm:chPref val="3"/>
        </dgm:presLayoutVars>
      </dgm:prSet>
      <dgm:spPr/>
      <dgm:t>
        <a:bodyPr/>
        <a:lstStyle/>
        <a:p>
          <a:pPr rtl="1"/>
          <a:endParaRPr lang="he-IL"/>
        </a:p>
      </dgm:t>
    </dgm:pt>
    <dgm:pt modelId="{F529D57F-2D27-47AE-AF3E-803C2CA681D8}" type="pres">
      <dgm:prSet presAssocID="{7769F840-0529-4AB7-905E-530592D1C649}" presName="parTransOne" presStyleCnt="0"/>
      <dgm:spPr/>
      <dgm:t>
        <a:bodyPr/>
        <a:lstStyle/>
        <a:p>
          <a:pPr rtl="1"/>
          <a:endParaRPr lang="he-IL"/>
        </a:p>
      </dgm:t>
    </dgm:pt>
    <dgm:pt modelId="{A8E1180C-6312-4830-97D7-3622E43D47A8}" type="pres">
      <dgm:prSet presAssocID="{7769F840-0529-4AB7-905E-530592D1C649}" presName="horzOne" presStyleCnt="0"/>
      <dgm:spPr/>
      <dgm:t>
        <a:bodyPr/>
        <a:lstStyle/>
        <a:p>
          <a:pPr rtl="1"/>
          <a:endParaRPr lang="he-IL"/>
        </a:p>
      </dgm:t>
    </dgm:pt>
    <dgm:pt modelId="{BD76BBFA-9C8C-45D6-A5C2-C4D568818AB0}" type="pres">
      <dgm:prSet presAssocID="{E257A53B-0462-468D-831C-BC4B36E8B206}" presName="vertTwo" presStyleCnt="0"/>
      <dgm:spPr/>
      <dgm:t>
        <a:bodyPr/>
        <a:lstStyle/>
        <a:p>
          <a:pPr rtl="1"/>
          <a:endParaRPr lang="he-IL"/>
        </a:p>
      </dgm:t>
    </dgm:pt>
    <dgm:pt modelId="{043F8FEC-66FE-45BC-A600-6317B2EA3F4A}" type="pres">
      <dgm:prSet presAssocID="{E257A53B-0462-468D-831C-BC4B36E8B206}" presName="txTwo" presStyleLbl="node2" presStyleIdx="0" presStyleCnt="3">
        <dgm:presLayoutVars>
          <dgm:chPref val="3"/>
        </dgm:presLayoutVars>
      </dgm:prSet>
      <dgm:spPr/>
      <dgm:t>
        <a:bodyPr/>
        <a:lstStyle/>
        <a:p>
          <a:pPr rtl="1"/>
          <a:endParaRPr lang="he-IL"/>
        </a:p>
      </dgm:t>
    </dgm:pt>
    <dgm:pt modelId="{E41536F4-44E1-4D8B-98F5-A9473F6193A1}" type="pres">
      <dgm:prSet presAssocID="{E257A53B-0462-468D-831C-BC4B36E8B206}" presName="parTransTwo" presStyleCnt="0"/>
      <dgm:spPr/>
      <dgm:t>
        <a:bodyPr/>
        <a:lstStyle/>
        <a:p>
          <a:pPr rtl="1"/>
          <a:endParaRPr lang="he-IL"/>
        </a:p>
      </dgm:t>
    </dgm:pt>
    <dgm:pt modelId="{8DA6DAAB-15A8-4F1B-AEA3-9C0999EBDCB0}" type="pres">
      <dgm:prSet presAssocID="{E257A53B-0462-468D-831C-BC4B36E8B206}" presName="horzTwo" presStyleCnt="0"/>
      <dgm:spPr/>
      <dgm:t>
        <a:bodyPr/>
        <a:lstStyle/>
        <a:p>
          <a:pPr rtl="1"/>
          <a:endParaRPr lang="he-IL"/>
        </a:p>
      </dgm:t>
    </dgm:pt>
    <dgm:pt modelId="{787D6AD3-DDD9-49E3-A9D4-FF3F74B37514}" type="pres">
      <dgm:prSet presAssocID="{AE0BDED4-31DD-44F1-8657-DFBEEEDFEACB}" presName="vertThree" presStyleCnt="0"/>
      <dgm:spPr/>
      <dgm:t>
        <a:bodyPr/>
        <a:lstStyle/>
        <a:p>
          <a:pPr rtl="1"/>
          <a:endParaRPr lang="he-IL"/>
        </a:p>
      </dgm:t>
    </dgm:pt>
    <dgm:pt modelId="{490C2A02-F0DE-489B-A5BE-D8C1DE604814}" type="pres">
      <dgm:prSet presAssocID="{AE0BDED4-31DD-44F1-8657-DFBEEEDFEACB}" presName="txThree" presStyleLbl="node3" presStyleIdx="0" presStyleCnt="3">
        <dgm:presLayoutVars>
          <dgm:chPref val="3"/>
        </dgm:presLayoutVars>
      </dgm:prSet>
      <dgm:spPr/>
      <dgm:t>
        <a:bodyPr/>
        <a:lstStyle/>
        <a:p>
          <a:pPr rtl="1"/>
          <a:endParaRPr lang="he-IL"/>
        </a:p>
      </dgm:t>
    </dgm:pt>
    <dgm:pt modelId="{4CF55BFB-07FD-461A-9D31-739D19EA61DA}" type="pres">
      <dgm:prSet presAssocID="{AE0BDED4-31DD-44F1-8657-DFBEEEDFEACB}" presName="horzThree" presStyleCnt="0"/>
      <dgm:spPr/>
      <dgm:t>
        <a:bodyPr/>
        <a:lstStyle/>
        <a:p>
          <a:pPr rtl="1"/>
          <a:endParaRPr lang="he-IL"/>
        </a:p>
      </dgm:t>
    </dgm:pt>
    <dgm:pt modelId="{EA53A302-AAE8-4663-92D0-87EA76E9DE50}" type="pres">
      <dgm:prSet presAssocID="{08BC072D-7212-4B4B-B40E-BDAEE1AA35BE}" presName="sibSpaceTwo" presStyleCnt="0"/>
      <dgm:spPr/>
      <dgm:t>
        <a:bodyPr/>
        <a:lstStyle/>
        <a:p>
          <a:pPr rtl="1"/>
          <a:endParaRPr lang="he-IL"/>
        </a:p>
      </dgm:t>
    </dgm:pt>
    <dgm:pt modelId="{6A0872C9-8802-4F12-97C1-EB6848D659A6}" type="pres">
      <dgm:prSet presAssocID="{183F1B4B-18F5-4610-9D55-3B53D31A05E1}" presName="vertTwo" presStyleCnt="0"/>
      <dgm:spPr/>
      <dgm:t>
        <a:bodyPr/>
        <a:lstStyle/>
        <a:p>
          <a:pPr rtl="1"/>
          <a:endParaRPr lang="he-IL"/>
        </a:p>
      </dgm:t>
    </dgm:pt>
    <dgm:pt modelId="{22623DB9-2760-4E15-A473-B1C882BFB1C5}" type="pres">
      <dgm:prSet presAssocID="{183F1B4B-18F5-4610-9D55-3B53D31A05E1}" presName="txTwo" presStyleLbl="node2" presStyleIdx="1" presStyleCnt="3">
        <dgm:presLayoutVars>
          <dgm:chPref val="3"/>
        </dgm:presLayoutVars>
      </dgm:prSet>
      <dgm:spPr/>
      <dgm:t>
        <a:bodyPr/>
        <a:lstStyle/>
        <a:p>
          <a:pPr rtl="1"/>
          <a:endParaRPr lang="he-IL"/>
        </a:p>
      </dgm:t>
    </dgm:pt>
    <dgm:pt modelId="{2BF35BDA-734C-4524-AC58-A4CF7C2CA689}" type="pres">
      <dgm:prSet presAssocID="{183F1B4B-18F5-4610-9D55-3B53D31A05E1}" presName="parTransTwo" presStyleCnt="0"/>
      <dgm:spPr/>
      <dgm:t>
        <a:bodyPr/>
        <a:lstStyle/>
        <a:p>
          <a:pPr rtl="1"/>
          <a:endParaRPr lang="he-IL"/>
        </a:p>
      </dgm:t>
    </dgm:pt>
    <dgm:pt modelId="{DF39FAD6-B332-4176-92B2-B77DA6D9294F}" type="pres">
      <dgm:prSet presAssocID="{183F1B4B-18F5-4610-9D55-3B53D31A05E1}" presName="horzTwo" presStyleCnt="0"/>
      <dgm:spPr/>
      <dgm:t>
        <a:bodyPr/>
        <a:lstStyle/>
        <a:p>
          <a:pPr rtl="1"/>
          <a:endParaRPr lang="he-IL"/>
        </a:p>
      </dgm:t>
    </dgm:pt>
    <dgm:pt modelId="{4B5FCBB2-C762-48C6-9D18-4F7054361BE1}" type="pres">
      <dgm:prSet presAssocID="{3E6782E4-8CAD-4237-95BD-4C7B3C282952}" presName="vertThree" presStyleCnt="0"/>
      <dgm:spPr/>
      <dgm:t>
        <a:bodyPr/>
        <a:lstStyle/>
        <a:p>
          <a:pPr rtl="1"/>
          <a:endParaRPr lang="he-IL"/>
        </a:p>
      </dgm:t>
    </dgm:pt>
    <dgm:pt modelId="{D32FBAB2-F8AF-4CBC-887B-384F9D35BF5E}" type="pres">
      <dgm:prSet presAssocID="{3E6782E4-8CAD-4237-95BD-4C7B3C282952}" presName="txThree" presStyleLbl="node3" presStyleIdx="1" presStyleCnt="3">
        <dgm:presLayoutVars>
          <dgm:chPref val="3"/>
        </dgm:presLayoutVars>
      </dgm:prSet>
      <dgm:spPr/>
      <dgm:t>
        <a:bodyPr/>
        <a:lstStyle/>
        <a:p>
          <a:pPr rtl="1"/>
          <a:endParaRPr lang="he-IL"/>
        </a:p>
      </dgm:t>
    </dgm:pt>
    <dgm:pt modelId="{7424CF4A-1CD2-4451-8513-C73D5E752288}" type="pres">
      <dgm:prSet presAssocID="{3E6782E4-8CAD-4237-95BD-4C7B3C282952}" presName="horzThree" presStyleCnt="0"/>
      <dgm:spPr/>
      <dgm:t>
        <a:bodyPr/>
        <a:lstStyle/>
        <a:p>
          <a:pPr rtl="1"/>
          <a:endParaRPr lang="he-IL"/>
        </a:p>
      </dgm:t>
    </dgm:pt>
    <dgm:pt modelId="{122487F1-4AA5-4110-8D58-54BB6094332F}" type="pres">
      <dgm:prSet presAssocID="{4EDAF0A5-A9E4-4E5C-839C-BB4C7EE9EF98}" presName="sibSpaceTwo" presStyleCnt="0"/>
      <dgm:spPr/>
      <dgm:t>
        <a:bodyPr/>
        <a:lstStyle/>
        <a:p>
          <a:pPr rtl="1"/>
          <a:endParaRPr lang="he-IL"/>
        </a:p>
      </dgm:t>
    </dgm:pt>
    <dgm:pt modelId="{242ED789-7C88-4C28-A2BC-A32BAAE99017}" type="pres">
      <dgm:prSet presAssocID="{5B7082F2-B7F5-40EA-B210-C39DBDA3E509}" presName="vertTwo" presStyleCnt="0"/>
      <dgm:spPr/>
      <dgm:t>
        <a:bodyPr/>
        <a:lstStyle/>
        <a:p>
          <a:pPr rtl="1"/>
          <a:endParaRPr lang="he-IL"/>
        </a:p>
      </dgm:t>
    </dgm:pt>
    <dgm:pt modelId="{71F3210C-E35A-4809-8DC7-26CF7C256866}" type="pres">
      <dgm:prSet presAssocID="{5B7082F2-B7F5-40EA-B210-C39DBDA3E509}" presName="txTwo" presStyleLbl="node2" presStyleIdx="2" presStyleCnt="3">
        <dgm:presLayoutVars>
          <dgm:chPref val="3"/>
        </dgm:presLayoutVars>
      </dgm:prSet>
      <dgm:spPr/>
      <dgm:t>
        <a:bodyPr/>
        <a:lstStyle/>
        <a:p>
          <a:pPr rtl="1"/>
          <a:endParaRPr lang="he-IL"/>
        </a:p>
      </dgm:t>
    </dgm:pt>
    <dgm:pt modelId="{5380150D-4376-4E01-B20E-238F66C5EA78}" type="pres">
      <dgm:prSet presAssocID="{5B7082F2-B7F5-40EA-B210-C39DBDA3E509}" presName="parTransTwo" presStyleCnt="0"/>
      <dgm:spPr/>
      <dgm:t>
        <a:bodyPr/>
        <a:lstStyle/>
        <a:p>
          <a:pPr rtl="1"/>
          <a:endParaRPr lang="he-IL"/>
        </a:p>
      </dgm:t>
    </dgm:pt>
    <dgm:pt modelId="{60781541-05B7-43A1-8090-F3CC7B16277F}" type="pres">
      <dgm:prSet presAssocID="{5B7082F2-B7F5-40EA-B210-C39DBDA3E509}" presName="horzTwo" presStyleCnt="0"/>
      <dgm:spPr/>
      <dgm:t>
        <a:bodyPr/>
        <a:lstStyle/>
        <a:p>
          <a:pPr rtl="1"/>
          <a:endParaRPr lang="he-IL"/>
        </a:p>
      </dgm:t>
    </dgm:pt>
    <dgm:pt modelId="{15464298-2695-45ED-BF8B-C05896500CC3}" type="pres">
      <dgm:prSet presAssocID="{4922929A-FC2F-4590-8FBD-89E07C1F7F09}" presName="vertThree" presStyleCnt="0"/>
      <dgm:spPr/>
    </dgm:pt>
    <dgm:pt modelId="{E85148B1-E53C-40D4-99C7-60CAF24907A3}" type="pres">
      <dgm:prSet presAssocID="{4922929A-FC2F-4590-8FBD-89E07C1F7F09}" presName="txThree" presStyleLbl="node3" presStyleIdx="2" presStyleCnt="3">
        <dgm:presLayoutVars>
          <dgm:chPref val="3"/>
        </dgm:presLayoutVars>
      </dgm:prSet>
      <dgm:spPr/>
      <dgm:t>
        <a:bodyPr/>
        <a:lstStyle/>
        <a:p>
          <a:pPr rtl="1"/>
          <a:endParaRPr lang="he-IL"/>
        </a:p>
      </dgm:t>
    </dgm:pt>
    <dgm:pt modelId="{24E7961C-389A-4BD9-9127-4A943AB47297}" type="pres">
      <dgm:prSet presAssocID="{4922929A-FC2F-4590-8FBD-89E07C1F7F09}" presName="horzThree" presStyleCnt="0"/>
      <dgm:spPr/>
    </dgm:pt>
  </dgm:ptLst>
  <dgm:cxnLst>
    <dgm:cxn modelId="{A6AC9A87-43D4-4345-A609-D229A99ED836}" srcId="{469724A8-31EF-4531-A6DA-121B28F11FAF}" destId="{7769F840-0529-4AB7-905E-530592D1C649}" srcOrd="0" destOrd="0" parTransId="{21E001E4-A4E0-4CC6-ACCF-2F1DED0CEEFB}" sibTransId="{144E1870-0F8D-4D29-931E-8651A32E512A}"/>
    <dgm:cxn modelId="{16B14D02-0E0E-485C-88E3-EE828ACBE379}" type="presOf" srcId="{7769F840-0529-4AB7-905E-530592D1C649}" destId="{5B9B980D-69BC-49DD-A663-C6D01186A1DE}" srcOrd="0" destOrd="0" presId="urn:microsoft.com/office/officeart/2005/8/layout/hierarchy4"/>
    <dgm:cxn modelId="{A9F3CE08-E2F9-4898-96D2-FB84F0210A49}" type="presOf" srcId="{5B7082F2-B7F5-40EA-B210-C39DBDA3E509}" destId="{71F3210C-E35A-4809-8DC7-26CF7C256866}" srcOrd="0" destOrd="0" presId="urn:microsoft.com/office/officeart/2005/8/layout/hierarchy4"/>
    <dgm:cxn modelId="{B3BA5275-DD40-41AC-A1B7-872950E386A8}" type="presOf" srcId="{469724A8-31EF-4531-A6DA-121B28F11FAF}" destId="{FC861790-2FC6-487D-9260-0128C2ADAF15}" srcOrd="0" destOrd="0" presId="urn:microsoft.com/office/officeart/2005/8/layout/hierarchy4"/>
    <dgm:cxn modelId="{3F53B72C-A767-4071-805C-D74DBAC46D88}" srcId="{E257A53B-0462-468D-831C-BC4B36E8B206}" destId="{AE0BDED4-31DD-44F1-8657-DFBEEEDFEACB}" srcOrd="0" destOrd="0" parTransId="{C7781F18-E0FC-4605-9737-6FC5DABED1DC}" sibTransId="{A76AC276-13DD-4E62-B018-631B236F602D}"/>
    <dgm:cxn modelId="{D7C1D693-F71E-4027-AC76-DDE8AA0B329D}" srcId="{7769F840-0529-4AB7-905E-530592D1C649}" destId="{5B7082F2-B7F5-40EA-B210-C39DBDA3E509}" srcOrd="2" destOrd="0" parTransId="{47662BE7-5DD3-4578-ADC0-7E93350CB14B}" sibTransId="{57FF4181-07F9-4F63-9272-9FD84AB2E227}"/>
    <dgm:cxn modelId="{6CC25D35-1A0A-4711-AA2C-344F5E8142D0}" type="presOf" srcId="{183F1B4B-18F5-4610-9D55-3B53D31A05E1}" destId="{22623DB9-2760-4E15-A473-B1C882BFB1C5}" srcOrd="0" destOrd="0" presId="urn:microsoft.com/office/officeart/2005/8/layout/hierarchy4"/>
    <dgm:cxn modelId="{103A3924-41B4-457F-9962-DFF92A9BC7BF}" type="presOf" srcId="{4922929A-FC2F-4590-8FBD-89E07C1F7F09}" destId="{E85148B1-E53C-40D4-99C7-60CAF24907A3}" srcOrd="0" destOrd="0" presId="urn:microsoft.com/office/officeart/2005/8/layout/hierarchy4"/>
    <dgm:cxn modelId="{C9DE56CE-FFAA-4E82-8854-649001D52CD4}" type="presOf" srcId="{3E6782E4-8CAD-4237-95BD-4C7B3C282952}" destId="{D32FBAB2-F8AF-4CBC-887B-384F9D35BF5E}" srcOrd="0" destOrd="0" presId="urn:microsoft.com/office/officeart/2005/8/layout/hierarchy4"/>
    <dgm:cxn modelId="{9F2810A6-C477-4A14-9073-97E9CB83CA4F}" srcId="{7769F840-0529-4AB7-905E-530592D1C649}" destId="{E257A53B-0462-468D-831C-BC4B36E8B206}" srcOrd="0" destOrd="0" parTransId="{18D3EB23-195B-48A1-9201-B12EE4999724}" sibTransId="{08BC072D-7212-4B4B-B40E-BDAEE1AA35BE}"/>
    <dgm:cxn modelId="{5A9A049F-0871-4483-B1C3-93C8A973E4C9}" srcId="{5B7082F2-B7F5-40EA-B210-C39DBDA3E509}" destId="{4922929A-FC2F-4590-8FBD-89E07C1F7F09}" srcOrd="0" destOrd="0" parTransId="{CD96102B-E7ED-480D-9E2B-5145D091F4CF}" sibTransId="{C23EA6E7-0B93-495A-94AF-31EDCCDD83D4}"/>
    <dgm:cxn modelId="{B93BFAC2-85CE-4181-B3A0-A01FD6DD46ED}" srcId="{183F1B4B-18F5-4610-9D55-3B53D31A05E1}" destId="{3E6782E4-8CAD-4237-95BD-4C7B3C282952}" srcOrd="0" destOrd="0" parTransId="{0A31B3F0-02B0-4F2A-A333-0F1876348BE9}" sibTransId="{AC585D35-40C7-4E26-8AF2-0A91664177DE}"/>
    <dgm:cxn modelId="{ED3C644D-E568-43FA-8FBE-C17A87EA3801}" srcId="{7769F840-0529-4AB7-905E-530592D1C649}" destId="{183F1B4B-18F5-4610-9D55-3B53D31A05E1}" srcOrd="1" destOrd="0" parTransId="{8A89E4E9-0A7E-4F96-AC36-90AC05D9F8C9}" sibTransId="{4EDAF0A5-A9E4-4E5C-839C-BB4C7EE9EF98}"/>
    <dgm:cxn modelId="{03BB8C78-5188-4D9B-98E5-1A122A63C03A}" type="presOf" srcId="{AE0BDED4-31DD-44F1-8657-DFBEEEDFEACB}" destId="{490C2A02-F0DE-489B-A5BE-D8C1DE604814}" srcOrd="0" destOrd="0" presId="urn:microsoft.com/office/officeart/2005/8/layout/hierarchy4"/>
    <dgm:cxn modelId="{13167E4C-FCAD-4BA0-A428-EFCC2DE52D76}" type="presOf" srcId="{E257A53B-0462-468D-831C-BC4B36E8B206}" destId="{043F8FEC-66FE-45BC-A600-6317B2EA3F4A}" srcOrd="0" destOrd="0" presId="urn:microsoft.com/office/officeart/2005/8/layout/hierarchy4"/>
    <dgm:cxn modelId="{2B35D48B-D532-4F5C-9E26-A5073C9F5590}" type="presParOf" srcId="{FC861790-2FC6-487D-9260-0128C2ADAF15}" destId="{EB075B20-FE08-49AA-B1DF-C22AF4133C59}" srcOrd="0" destOrd="0" presId="urn:microsoft.com/office/officeart/2005/8/layout/hierarchy4"/>
    <dgm:cxn modelId="{F915751A-A3B1-4D49-BCE4-5061B445C41F}" type="presParOf" srcId="{EB075B20-FE08-49AA-B1DF-C22AF4133C59}" destId="{5B9B980D-69BC-49DD-A663-C6D01186A1DE}" srcOrd="0" destOrd="0" presId="urn:microsoft.com/office/officeart/2005/8/layout/hierarchy4"/>
    <dgm:cxn modelId="{510F30A6-5F9C-4B1F-AA65-328E239A8791}" type="presParOf" srcId="{EB075B20-FE08-49AA-B1DF-C22AF4133C59}" destId="{F529D57F-2D27-47AE-AF3E-803C2CA681D8}" srcOrd="1" destOrd="0" presId="urn:microsoft.com/office/officeart/2005/8/layout/hierarchy4"/>
    <dgm:cxn modelId="{5FEEA634-0FC8-4748-AFEC-E628194B67C3}" type="presParOf" srcId="{EB075B20-FE08-49AA-B1DF-C22AF4133C59}" destId="{A8E1180C-6312-4830-97D7-3622E43D47A8}" srcOrd="2" destOrd="0" presId="urn:microsoft.com/office/officeart/2005/8/layout/hierarchy4"/>
    <dgm:cxn modelId="{0A0C64C7-4925-4ABE-8A1C-A3F10E368BE1}" type="presParOf" srcId="{A8E1180C-6312-4830-97D7-3622E43D47A8}" destId="{BD76BBFA-9C8C-45D6-A5C2-C4D568818AB0}" srcOrd="0" destOrd="0" presId="urn:microsoft.com/office/officeart/2005/8/layout/hierarchy4"/>
    <dgm:cxn modelId="{60BA1DA7-BC8A-4986-BB5E-EFAE3C4877C2}" type="presParOf" srcId="{BD76BBFA-9C8C-45D6-A5C2-C4D568818AB0}" destId="{043F8FEC-66FE-45BC-A600-6317B2EA3F4A}" srcOrd="0" destOrd="0" presId="urn:microsoft.com/office/officeart/2005/8/layout/hierarchy4"/>
    <dgm:cxn modelId="{E3E4C31B-FCFF-4575-A08C-5A2084117CF3}" type="presParOf" srcId="{BD76BBFA-9C8C-45D6-A5C2-C4D568818AB0}" destId="{E41536F4-44E1-4D8B-98F5-A9473F6193A1}" srcOrd="1" destOrd="0" presId="urn:microsoft.com/office/officeart/2005/8/layout/hierarchy4"/>
    <dgm:cxn modelId="{9B6D7C91-963F-4FBB-955E-1420529ABE96}" type="presParOf" srcId="{BD76BBFA-9C8C-45D6-A5C2-C4D568818AB0}" destId="{8DA6DAAB-15A8-4F1B-AEA3-9C0999EBDCB0}" srcOrd="2" destOrd="0" presId="urn:microsoft.com/office/officeart/2005/8/layout/hierarchy4"/>
    <dgm:cxn modelId="{45515DE7-67EB-444A-BA50-32BA5CD95C47}" type="presParOf" srcId="{8DA6DAAB-15A8-4F1B-AEA3-9C0999EBDCB0}" destId="{787D6AD3-DDD9-49E3-A9D4-FF3F74B37514}" srcOrd="0" destOrd="0" presId="urn:microsoft.com/office/officeart/2005/8/layout/hierarchy4"/>
    <dgm:cxn modelId="{BBCA636A-97E9-45EF-917B-99E0ED6B7B22}" type="presParOf" srcId="{787D6AD3-DDD9-49E3-A9D4-FF3F74B37514}" destId="{490C2A02-F0DE-489B-A5BE-D8C1DE604814}" srcOrd="0" destOrd="0" presId="urn:microsoft.com/office/officeart/2005/8/layout/hierarchy4"/>
    <dgm:cxn modelId="{BD86A24F-0AFA-4801-A77B-B84D80A5A380}" type="presParOf" srcId="{787D6AD3-DDD9-49E3-A9D4-FF3F74B37514}" destId="{4CF55BFB-07FD-461A-9D31-739D19EA61DA}" srcOrd="1" destOrd="0" presId="urn:microsoft.com/office/officeart/2005/8/layout/hierarchy4"/>
    <dgm:cxn modelId="{0B9F6B86-62E8-4418-9B26-DBE4C199C97E}" type="presParOf" srcId="{A8E1180C-6312-4830-97D7-3622E43D47A8}" destId="{EA53A302-AAE8-4663-92D0-87EA76E9DE50}" srcOrd="1" destOrd="0" presId="urn:microsoft.com/office/officeart/2005/8/layout/hierarchy4"/>
    <dgm:cxn modelId="{0E8914A7-A8F8-41D1-9F93-1ACDE0F88A21}" type="presParOf" srcId="{A8E1180C-6312-4830-97D7-3622E43D47A8}" destId="{6A0872C9-8802-4F12-97C1-EB6848D659A6}" srcOrd="2" destOrd="0" presId="urn:microsoft.com/office/officeart/2005/8/layout/hierarchy4"/>
    <dgm:cxn modelId="{39FFC6D1-1ED0-4A9A-858E-667840520BBC}" type="presParOf" srcId="{6A0872C9-8802-4F12-97C1-EB6848D659A6}" destId="{22623DB9-2760-4E15-A473-B1C882BFB1C5}" srcOrd="0" destOrd="0" presId="urn:microsoft.com/office/officeart/2005/8/layout/hierarchy4"/>
    <dgm:cxn modelId="{5882A67D-8FBC-42C5-8FD3-86B50671AA5E}" type="presParOf" srcId="{6A0872C9-8802-4F12-97C1-EB6848D659A6}" destId="{2BF35BDA-734C-4524-AC58-A4CF7C2CA689}" srcOrd="1" destOrd="0" presId="urn:microsoft.com/office/officeart/2005/8/layout/hierarchy4"/>
    <dgm:cxn modelId="{1DDCD600-8349-4464-889F-D13218074E8C}" type="presParOf" srcId="{6A0872C9-8802-4F12-97C1-EB6848D659A6}" destId="{DF39FAD6-B332-4176-92B2-B77DA6D9294F}" srcOrd="2" destOrd="0" presId="urn:microsoft.com/office/officeart/2005/8/layout/hierarchy4"/>
    <dgm:cxn modelId="{56953332-5395-4ABB-8E6E-46B8542845C5}" type="presParOf" srcId="{DF39FAD6-B332-4176-92B2-B77DA6D9294F}" destId="{4B5FCBB2-C762-48C6-9D18-4F7054361BE1}" srcOrd="0" destOrd="0" presId="urn:microsoft.com/office/officeart/2005/8/layout/hierarchy4"/>
    <dgm:cxn modelId="{67F7037E-EC38-4111-AF1A-6FBDB4CAF193}" type="presParOf" srcId="{4B5FCBB2-C762-48C6-9D18-4F7054361BE1}" destId="{D32FBAB2-F8AF-4CBC-887B-384F9D35BF5E}" srcOrd="0" destOrd="0" presId="urn:microsoft.com/office/officeart/2005/8/layout/hierarchy4"/>
    <dgm:cxn modelId="{72822A16-D409-4483-A864-90C441CF3649}" type="presParOf" srcId="{4B5FCBB2-C762-48C6-9D18-4F7054361BE1}" destId="{7424CF4A-1CD2-4451-8513-C73D5E752288}" srcOrd="1" destOrd="0" presId="urn:microsoft.com/office/officeart/2005/8/layout/hierarchy4"/>
    <dgm:cxn modelId="{5A32408A-6F4F-4726-86B4-2D21FE27A50A}" type="presParOf" srcId="{A8E1180C-6312-4830-97D7-3622E43D47A8}" destId="{122487F1-4AA5-4110-8D58-54BB6094332F}" srcOrd="3" destOrd="0" presId="urn:microsoft.com/office/officeart/2005/8/layout/hierarchy4"/>
    <dgm:cxn modelId="{4AA14312-3876-41BB-9711-B1DDAEE40D32}" type="presParOf" srcId="{A8E1180C-6312-4830-97D7-3622E43D47A8}" destId="{242ED789-7C88-4C28-A2BC-A32BAAE99017}" srcOrd="4" destOrd="0" presId="urn:microsoft.com/office/officeart/2005/8/layout/hierarchy4"/>
    <dgm:cxn modelId="{0E1AFBD7-2E81-4E45-BC2E-AC5D71D8E6CB}" type="presParOf" srcId="{242ED789-7C88-4C28-A2BC-A32BAAE99017}" destId="{71F3210C-E35A-4809-8DC7-26CF7C256866}" srcOrd="0" destOrd="0" presId="urn:microsoft.com/office/officeart/2005/8/layout/hierarchy4"/>
    <dgm:cxn modelId="{5FDB8C30-34BA-42EF-AE10-E41CB88635A0}" type="presParOf" srcId="{242ED789-7C88-4C28-A2BC-A32BAAE99017}" destId="{5380150D-4376-4E01-B20E-238F66C5EA78}" srcOrd="1" destOrd="0" presId="urn:microsoft.com/office/officeart/2005/8/layout/hierarchy4"/>
    <dgm:cxn modelId="{AA168048-26BB-46D4-BCB1-BDC5479D5C47}" type="presParOf" srcId="{242ED789-7C88-4C28-A2BC-A32BAAE99017}" destId="{60781541-05B7-43A1-8090-F3CC7B16277F}" srcOrd="2" destOrd="0" presId="urn:microsoft.com/office/officeart/2005/8/layout/hierarchy4"/>
    <dgm:cxn modelId="{26BACDA5-D75D-44C0-AA78-7266F5E477F6}" type="presParOf" srcId="{60781541-05B7-43A1-8090-F3CC7B16277F}" destId="{15464298-2695-45ED-BF8B-C05896500CC3}" srcOrd="0" destOrd="0" presId="urn:microsoft.com/office/officeart/2005/8/layout/hierarchy4"/>
    <dgm:cxn modelId="{BFEF83EE-7D6C-4BCA-B77A-595533DCD72B}" type="presParOf" srcId="{15464298-2695-45ED-BF8B-C05896500CC3}" destId="{E85148B1-E53C-40D4-99C7-60CAF24907A3}" srcOrd="0" destOrd="0" presId="urn:microsoft.com/office/officeart/2005/8/layout/hierarchy4"/>
    <dgm:cxn modelId="{B0A45BCA-3F70-45F4-A3E4-FE1955B8115C}" type="presParOf" srcId="{15464298-2695-45ED-BF8B-C05896500CC3}" destId="{24E7961C-389A-4BD9-9127-4A943AB4729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B9CEBE-D62E-4A12-A27C-AA68D40F7731}" type="doc">
      <dgm:prSet loTypeId="urn:microsoft.com/office/officeart/2005/8/layout/vList2" loCatId="list" qsTypeId="urn:microsoft.com/office/officeart/2005/8/quickstyle/3d5" qsCatId="3D" csTypeId="urn:microsoft.com/office/officeart/2005/8/colors/accent1_3" csCatId="accent1" phldr="1"/>
      <dgm:spPr/>
      <dgm:t>
        <a:bodyPr/>
        <a:lstStyle/>
        <a:p>
          <a:pPr rtl="1"/>
          <a:endParaRPr lang="he-IL"/>
        </a:p>
      </dgm:t>
    </dgm:pt>
    <dgm:pt modelId="{CB66A2CA-C020-402D-8CC3-2EF2AFBAFED6}">
      <dgm:prSet phldrT="[טקסט]" custT="1"/>
      <dgm:spPr/>
      <dgm:t>
        <a:bodyPr/>
        <a:lstStyle/>
        <a:p>
          <a:pPr algn="ctr" rtl="1"/>
          <a:r>
            <a:rPr lang="he-IL" sz="4400" b="1" kern="1200" dirty="0" smtClean="0">
              <a:solidFill>
                <a:schemeClr val="bg1"/>
              </a:solidFill>
              <a:latin typeface="Tahoma" pitchFamily="34" charset="0"/>
              <a:ea typeface="+mn-ea"/>
              <a:cs typeface="Tahoma" pitchFamily="34" charset="0"/>
            </a:rPr>
            <a:t>תרומה</a:t>
          </a:r>
        </a:p>
      </dgm:t>
    </dgm:pt>
    <dgm:pt modelId="{04839085-1DA0-4398-BBC3-296EFAE06109}" type="parTrans" cxnId="{65C1D3F1-BEEC-449C-90E3-85862CE90757}">
      <dgm:prSet/>
      <dgm:spPr/>
      <dgm:t>
        <a:bodyPr/>
        <a:lstStyle/>
        <a:p>
          <a:pPr rtl="1"/>
          <a:endParaRPr lang="he-IL"/>
        </a:p>
      </dgm:t>
    </dgm:pt>
    <dgm:pt modelId="{18133F7B-7E24-47EA-9ECA-BE2C52ACBFA0}" type="sibTrans" cxnId="{65C1D3F1-BEEC-449C-90E3-85862CE90757}">
      <dgm:prSet/>
      <dgm:spPr/>
      <dgm:t>
        <a:bodyPr/>
        <a:lstStyle/>
        <a:p>
          <a:pPr rtl="1"/>
          <a:endParaRPr lang="he-IL"/>
        </a:p>
      </dgm:t>
    </dgm:pt>
    <dgm:pt modelId="{3ED6C8CD-D92B-4991-B076-8A82814A4AF5}">
      <dgm:prSet phldrT="[טקסט]"/>
      <dgm:spPr/>
      <dgm:t>
        <a:bodyPr/>
        <a:lstStyle/>
        <a:p>
          <a:pPr rtl="1"/>
          <a:endParaRPr lang="he-IL" dirty="0"/>
        </a:p>
      </dgm:t>
    </dgm:pt>
    <dgm:pt modelId="{76B41A90-A2A4-4480-8888-9366C6A6F37E}" type="parTrans" cxnId="{EB1F2F60-153C-4C5D-B8DA-F1E3B19E634E}">
      <dgm:prSet/>
      <dgm:spPr/>
      <dgm:t>
        <a:bodyPr/>
        <a:lstStyle/>
        <a:p>
          <a:pPr rtl="1"/>
          <a:endParaRPr lang="he-IL"/>
        </a:p>
      </dgm:t>
    </dgm:pt>
    <dgm:pt modelId="{FEB77B55-C0B7-4E16-A280-B5023B076109}" type="sibTrans" cxnId="{EB1F2F60-153C-4C5D-B8DA-F1E3B19E634E}">
      <dgm:prSet/>
      <dgm:spPr/>
      <dgm:t>
        <a:bodyPr/>
        <a:lstStyle/>
        <a:p>
          <a:pPr rtl="1"/>
          <a:endParaRPr lang="he-IL"/>
        </a:p>
      </dgm:t>
    </dgm:pt>
    <dgm:pt modelId="{C910AA04-7E8F-436C-8E82-11E8990FDC6F}">
      <dgm:prSet phldrT="[טקסט]" custT="1"/>
      <dgm:spPr/>
      <dgm:t>
        <a:bodyPr/>
        <a:lstStyle/>
        <a:p>
          <a:pPr rtl="1">
            <a:lnSpc>
              <a:spcPct val="150000"/>
            </a:lnSpc>
            <a:spcAft>
              <a:spcPts val="0"/>
            </a:spcAft>
          </a:pPr>
          <a:r>
            <a:rPr lang="he-IL" sz="2400" b="1" kern="1200" dirty="0" smtClean="0">
              <a:solidFill>
                <a:schemeClr val="bg1"/>
              </a:solidFill>
              <a:latin typeface="Tahoma" pitchFamily="34" charset="0"/>
              <a:ea typeface="+mn-ea"/>
              <a:cs typeface="Tahoma" pitchFamily="34" charset="0"/>
            </a:rPr>
            <a:t>העברה חד צדדית לקיום מטרה במסגרת מטרות </a:t>
          </a:r>
          <a:r>
            <a:rPr lang="he-IL" sz="2400" b="1" kern="1200" dirty="0" err="1" smtClean="0">
              <a:solidFill>
                <a:schemeClr val="bg1"/>
              </a:solidFill>
              <a:latin typeface="Tahoma" pitchFamily="34" charset="0"/>
              <a:ea typeface="+mn-ea"/>
              <a:cs typeface="Tahoma" pitchFamily="34" charset="0"/>
            </a:rPr>
            <a:t>האלכ"ר</a:t>
          </a:r>
          <a:endParaRPr lang="he-IL" sz="2400" b="1" kern="1200" dirty="0" smtClean="0">
            <a:solidFill>
              <a:schemeClr val="bg1"/>
            </a:solidFill>
            <a:latin typeface="Tahoma" pitchFamily="34" charset="0"/>
            <a:ea typeface="+mn-ea"/>
            <a:cs typeface="Tahoma" pitchFamily="34" charset="0"/>
          </a:endParaRPr>
        </a:p>
      </dgm:t>
    </dgm:pt>
    <dgm:pt modelId="{945CAE82-86EE-465D-B167-5849CC2B58D5}" type="parTrans" cxnId="{4C359E64-BA63-4299-8418-6899F2F01C18}">
      <dgm:prSet/>
      <dgm:spPr/>
      <dgm:t>
        <a:bodyPr/>
        <a:lstStyle/>
        <a:p>
          <a:pPr rtl="1"/>
          <a:endParaRPr lang="he-IL"/>
        </a:p>
      </dgm:t>
    </dgm:pt>
    <dgm:pt modelId="{33F8FB29-5DF0-481A-ADF0-0FB07C025C34}" type="sibTrans" cxnId="{4C359E64-BA63-4299-8418-6899F2F01C18}">
      <dgm:prSet/>
      <dgm:spPr/>
      <dgm:t>
        <a:bodyPr/>
        <a:lstStyle/>
        <a:p>
          <a:pPr rtl="1"/>
          <a:endParaRPr lang="he-IL"/>
        </a:p>
      </dgm:t>
    </dgm:pt>
    <dgm:pt modelId="{5F526DB7-5A9F-4F29-AC82-E8F2B26E564C}">
      <dgm:prSet phldrT="[טקסט]" phldr="1"/>
      <dgm:spPr/>
      <dgm:t>
        <a:bodyPr/>
        <a:lstStyle/>
        <a:p>
          <a:pPr rtl="1"/>
          <a:endParaRPr lang="he-IL" dirty="0"/>
        </a:p>
      </dgm:t>
    </dgm:pt>
    <dgm:pt modelId="{5BC910AD-5DB9-456D-AA56-B753714EE886}" type="parTrans" cxnId="{07C3D7E6-642A-4A27-9729-F8CA48CF9624}">
      <dgm:prSet/>
      <dgm:spPr/>
      <dgm:t>
        <a:bodyPr/>
        <a:lstStyle/>
        <a:p>
          <a:pPr rtl="1"/>
          <a:endParaRPr lang="he-IL"/>
        </a:p>
      </dgm:t>
    </dgm:pt>
    <dgm:pt modelId="{0110C83D-D5A3-4A44-8EEE-E09EDED702F9}" type="sibTrans" cxnId="{07C3D7E6-642A-4A27-9729-F8CA48CF9624}">
      <dgm:prSet/>
      <dgm:spPr/>
      <dgm:t>
        <a:bodyPr/>
        <a:lstStyle/>
        <a:p>
          <a:pPr rtl="1"/>
          <a:endParaRPr lang="he-IL"/>
        </a:p>
      </dgm:t>
    </dgm:pt>
    <dgm:pt modelId="{5057F0AB-8752-4DC6-B050-CBDD30995FEA}" type="pres">
      <dgm:prSet presAssocID="{DDB9CEBE-D62E-4A12-A27C-AA68D40F7731}" presName="linear" presStyleCnt="0">
        <dgm:presLayoutVars>
          <dgm:animLvl val="lvl"/>
          <dgm:resizeHandles val="exact"/>
        </dgm:presLayoutVars>
      </dgm:prSet>
      <dgm:spPr/>
      <dgm:t>
        <a:bodyPr/>
        <a:lstStyle/>
        <a:p>
          <a:pPr rtl="1"/>
          <a:endParaRPr lang="he-IL"/>
        </a:p>
      </dgm:t>
    </dgm:pt>
    <dgm:pt modelId="{FA6F30A9-7D4B-40DC-8E49-1DB59C29DF37}" type="pres">
      <dgm:prSet presAssocID="{CB66A2CA-C020-402D-8CC3-2EF2AFBAFED6}" presName="parentText" presStyleLbl="node1" presStyleIdx="0" presStyleCnt="2" custLinFactNeighborX="33985" custLinFactNeighborY="-2016">
        <dgm:presLayoutVars>
          <dgm:chMax val="0"/>
          <dgm:bulletEnabled val="1"/>
        </dgm:presLayoutVars>
      </dgm:prSet>
      <dgm:spPr/>
      <dgm:t>
        <a:bodyPr/>
        <a:lstStyle/>
        <a:p>
          <a:pPr rtl="1"/>
          <a:endParaRPr lang="he-IL"/>
        </a:p>
      </dgm:t>
    </dgm:pt>
    <dgm:pt modelId="{288E04EE-C56B-49CA-8DA8-CC590817B466}" type="pres">
      <dgm:prSet presAssocID="{CB66A2CA-C020-402D-8CC3-2EF2AFBAFED6}" presName="childText" presStyleLbl="revTx" presStyleIdx="0" presStyleCnt="2">
        <dgm:presLayoutVars>
          <dgm:bulletEnabled val="1"/>
        </dgm:presLayoutVars>
      </dgm:prSet>
      <dgm:spPr/>
      <dgm:t>
        <a:bodyPr/>
        <a:lstStyle/>
        <a:p>
          <a:pPr rtl="1"/>
          <a:endParaRPr lang="he-IL"/>
        </a:p>
      </dgm:t>
    </dgm:pt>
    <dgm:pt modelId="{3D0404DD-A9F2-469F-B2F0-DC478DCF5C7F}" type="pres">
      <dgm:prSet presAssocID="{C910AA04-7E8F-436C-8E82-11E8990FDC6F}" presName="parentText" presStyleLbl="node1" presStyleIdx="1" presStyleCnt="2">
        <dgm:presLayoutVars>
          <dgm:chMax val="0"/>
          <dgm:bulletEnabled val="1"/>
        </dgm:presLayoutVars>
      </dgm:prSet>
      <dgm:spPr/>
      <dgm:t>
        <a:bodyPr/>
        <a:lstStyle/>
        <a:p>
          <a:pPr rtl="1"/>
          <a:endParaRPr lang="he-IL"/>
        </a:p>
      </dgm:t>
    </dgm:pt>
    <dgm:pt modelId="{5025FE31-F0E2-4831-854E-65E6D0FA235B}" type="pres">
      <dgm:prSet presAssocID="{C910AA04-7E8F-436C-8E82-11E8990FDC6F}" presName="childText" presStyleLbl="revTx" presStyleIdx="1" presStyleCnt="2">
        <dgm:presLayoutVars>
          <dgm:bulletEnabled val="1"/>
        </dgm:presLayoutVars>
      </dgm:prSet>
      <dgm:spPr/>
      <dgm:t>
        <a:bodyPr/>
        <a:lstStyle/>
        <a:p>
          <a:pPr rtl="1"/>
          <a:endParaRPr lang="he-IL"/>
        </a:p>
      </dgm:t>
    </dgm:pt>
  </dgm:ptLst>
  <dgm:cxnLst>
    <dgm:cxn modelId="{EB1F2F60-153C-4C5D-B8DA-F1E3B19E634E}" srcId="{CB66A2CA-C020-402D-8CC3-2EF2AFBAFED6}" destId="{3ED6C8CD-D92B-4991-B076-8A82814A4AF5}" srcOrd="0" destOrd="0" parTransId="{76B41A90-A2A4-4480-8888-9366C6A6F37E}" sibTransId="{FEB77B55-C0B7-4E16-A280-B5023B076109}"/>
    <dgm:cxn modelId="{47D2C782-38CF-43EE-A9EA-A9139C86DEF3}" type="presOf" srcId="{5F526DB7-5A9F-4F29-AC82-E8F2B26E564C}" destId="{5025FE31-F0E2-4831-854E-65E6D0FA235B}" srcOrd="0" destOrd="0" presId="urn:microsoft.com/office/officeart/2005/8/layout/vList2"/>
    <dgm:cxn modelId="{4C359E64-BA63-4299-8418-6899F2F01C18}" srcId="{DDB9CEBE-D62E-4A12-A27C-AA68D40F7731}" destId="{C910AA04-7E8F-436C-8E82-11E8990FDC6F}" srcOrd="1" destOrd="0" parTransId="{945CAE82-86EE-465D-B167-5849CC2B58D5}" sibTransId="{33F8FB29-5DF0-481A-ADF0-0FB07C025C34}"/>
    <dgm:cxn modelId="{EC3B4861-B266-4816-B3CA-8964A088B77D}" type="presOf" srcId="{CB66A2CA-C020-402D-8CC3-2EF2AFBAFED6}" destId="{FA6F30A9-7D4B-40DC-8E49-1DB59C29DF37}" srcOrd="0" destOrd="0" presId="urn:microsoft.com/office/officeart/2005/8/layout/vList2"/>
    <dgm:cxn modelId="{C6F5A31D-3C69-417D-9B85-E0408E6E6799}" type="presOf" srcId="{C910AA04-7E8F-436C-8E82-11E8990FDC6F}" destId="{3D0404DD-A9F2-469F-B2F0-DC478DCF5C7F}" srcOrd="0" destOrd="0" presId="urn:microsoft.com/office/officeart/2005/8/layout/vList2"/>
    <dgm:cxn modelId="{07C3D7E6-642A-4A27-9729-F8CA48CF9624}" srcId="{C910AA04-7E8F-436C-8E82-11E8990FDC6F}" destId="{5F526DB7-5A9F-4F29-AC82-E8F2B26E564C}" srcOrd="0" destOrd="0" parTransId="{5BC910AD-5DB9-456D-AA56-B753714EE886}" sibTransId="{0110C83D-D5A3-4A44-8EEE-E09EDED702F9}"/>
    <dgm:cxn modelId="{531CCB83-C1BB-44C2-BAA9-63F0853C6DD8}" type="presOf" srcId="{3ED6C8CD-D92B-4991-B076-8A82814A4AF5}" destId="{288E04EE-C56B-49CA-8DA8-CC590817B466}" srcOrd="0" destOrd="0" presId="urn:microsoft.com/office/officeart/2005/8/layout/vList2"/>
    <dgm:cxn modelId="{243B54C2-43D9-4AC1-ADD6-3BDB12012ECF}" type="presOf" srcId="{DDB9CEBE-D62E-4A12-A27C-AA68D40F7731}" destId="{5057F0AB-8752-4DC6-B050-CBDD30995FEA}" srcOrd="0" destOrd="0" presId="urn:microsoft.com/office/officeart/2005/8/layout/vList2"/>
    <dgm:cxn modelId="{65C1D3F1-BEEC-449C-90E3-85862CE90757}" srcId="{DDB9CEBE-D62E-4A12-A27C-AA68D40F7731}" destId="{CB66A2CA-C020-402D-8CC3-2EF2AFBAFED6}" srcOrd="0" destOrd="0" parTransId="{04839085-1DA0-4398-BBC3-296EFAE06109}" sibTransId="{18133F7B-7E24-47EA-9ECA-BE2C52ACBFA0}"/>
    <dgm:cxn modelId="{17DC621E-EE5D-405B-9307-D31390103832}" type="presParOf" srcId="{5057F0AB-8752-4DC6-B050-CBDD30995FEA}" destId="{FA6F30A9-7D4B-40DC-8E49-1DB59C29DF37}" srcOrd="0" destOrd="0" presId="urn:microsoft.com/office/officeart/2005/8/layout/vList2"/>
    <dgm:cxn modelId="{CE4204D1-A23C-4BE6-A5E2-3F05B82800B5}" type="presParOf" srcId="{5057F0AB-8752-4DC6-B050-CBDD30995FEA}" destId="{288E04EE-C56B-49CA-8DA8-CC590817B466}" srcOrd="1" destOrd="0" presId="urn:microsoft.com/office/officeart/2005/8/layout/vList2"/>
    <dgm:cxn modelId="{4BD46E5C-585B-427A-A9BB-5B061B0ABD91}" type="presParOf" srcId="{5057F0AB-8752-4DC6-B050-CBDD30995FEA}" destId="{3D0404DD-A9F2-469F-B2F0-DC478DCF5C7F}" srcOrd="2" destOrd="0" presId="urn:microsoft.com/office/officeart/2005/8/layout/vList2"/>
    <dgm:cxn modelId="{09140C1D-9926-4046-93CC-EC7EC4409D0F}" type="presParOf" srcId="{5057F0AB-8752-4DC6-B050-CBDD30995FEA}" destId="{5025FE31-F0E2-4831-854E-65E6D0FA235B}"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B9CEBE-D62E-4A12-A27C-AA68D40F7731}" type="doc">
      <dgm:prSet loTypeId="urn:microsoft.com/office/officeart/2005/8/layout/vList2" loCatId="list" qsTypeId="urn:microsoft.com/office/officeart/2005/8/quickstyle/3d8" qsCatId="3D" csTypeId="urn:microsoft.com/office/officeart/2005/8/colors/accent2_5" csCatId="accent2" phldr="1"/>
      <dgm:spPr/>
      <dgm:t>
        <a:bodyPr/>
        <a:lstStyle/>
        <a:p>
          <a:pPr rtl="1"/>
          <a:endParaRPr lang="he-IL"/>
        </a:p>
      </dgm:t>
    </dgm:pt>
    <dgm:pt modelId="{CB66A2CA-C020-402D-8CC3-2EF2AFBAFED6}">
      <dgm:prSet phldrT="[טקסט]" custT="1"/>
      <dgm:spPr/>
      <dgm:t>
        <a:bodyPr/>
        <a:lstStyle/>
        <a:p>
          <a:pPr algn="ctr" rtl="1"/>
          <a:r>
            <a:rPr lang="he-IL" sz="4400" b="1" kern="1200" dirty="0" smtClean="0">
              <a:solidFill>
                <a:schemeClr val="tx1"/>
              </a:solidFill>
              <a:latin typeface="Tahoma" pitchFamily="34" charset="0"/>
              <a:ea typeface="+mn-ea"/>
              <a:cs typeface="Tahoma" pitchFamily="34" charset="0"/>
            </a:rPr>
            <a:t>תמורה</a:t>
          </a:r>
        </a:p>
      </dgm:t>
    </dgm:pt>
    <dgm:pt modelId="{04839085-1DA0-4398-BBC3-296EFAE06109}" type="parTrans" cxnId="{65C1D3F1-BEEC-449C-90E3-85862CE90757}">
      <dgm:prSet/>
      <dgm:spPr/>
      <dgm:t>
        <a:bodyPr/>
        <a:lstStyle/>
        <a:p>
          <a:pPr rtl="1"/>
          <a:endParaRPr lang="he-IL"/>
        </a:p>
      </dgm:t>
    </dgm:pt>
    <dgm:pt modelId="{18133F7B-7E24-47EA-9ECA-BE2C52ACBFA0}" type="sibTrans" cxnId="{65C1D3F1-BEEC-449C-90E3-85862CE90757}">
      <dgm:prSet/>
      <dgm:spPr/>
      <dgm:t>
        <a:bodyPr/>
        <a:lstStyle/>
        <a:p>
          <a:pPr rtl="1"/>
          <a:endParaRPr lang="he-IL"/>
        </a:p>
      </dgm:t>
    </dgm:pt>
    <dgm:pt modelId="{3ED6C8CD-D92B-4991-B076-8A82814A4AF5}">
      <dgm:prSet phldrT="[טקסט]"/>
      <dgm:spPr/>
      <dgm:t>
        <a:bodyPr/>
        <a:lstStyle/>
        <a:p>
          <a:pPr rtl="1"/>
          <a:endParaRPr lang="he-IL" dirty="0"/>
        </a:p>
      </dgm:t>
    </dgm:pt>
    <dgm:pt modelId="{76B41A90-A2A4-4480-8888-9366C6A6F37E}" type="parTrans" cxnId="{EB1F2F60-153C-4C5D-B8DA-F1E3B19E634E}">
      <dgm:prSet/>
      <dgm:spPr/>
      <dgm:t>
        <a:bodyPr/>
        <a:lstStyle/>
        <a:p>
          <a:pPr rtl="1"/>
          <a:endParaRPr lang="he-IL"/>
        </a:p>
      </dgm:t>
    </dgm:pt>
    <dgm:pt modelId="{FEB77B55-C0B7-4E16-A280-B5023B076109}" type="sibTrans" cxnId="{EB1F2F60-153C-4C5D-B8DA-F1E3B19E634E}">
      <dgm:prSet/>
      <dgm:spPr/>
      <dgm:t>
        <a:bodyPr/>
        <a:lstStyle/>
        <a:p>
          <a:pPr rtl="1"/>
          <a:endParaRPr lang="he-IL"/>
        </a:p>
      </dgm:t>
    </dgm:pt>
    <dgm:pt modelId="{C910AA04-7E8F-436C-8E82-11E8990FDC6F}">
      <dgm:prSet phldrT="[טקסט]" custT="1"/>
      <dgm:spPr/>
      <dgm:t>
        <a:bodyPr/>
        <a:lstStyle/>
        <a:p>
          <a:pPr rtl="1">
            <a:lnSpc>
              <a:spcPct val="150000"/>
            </a:lnSpc>
            <a:spcAft>
              <a:spcPts val="0"/>
            </a:spcAft>
          </a:pPr>
          <a:r>
            <a:rPr lang="he-IL" sz="2400" b="1" kern="1200" dirty="0" smtClean="0">
              <a:solidFill>
                <a:schemeClr val="tx1"/>
              </a:solidFill>
              <a:latin typeface="Tahoma" pitchFamily="34" charset="0"/>
              <a:ea typeface="+mn-ea"/>
              <a:cs typeface="Tahoma" pitchFamily="34" charset="0"/>
            </a:rPr>
            <a:t>הכנסה בגין פעולה או שירות שמבצע </a:t>
          </a:r>
          <a:r>
            <a:rPr lang="he-IL" sz="2400" b="1" kern="1200" dirty="0" err="1" smtClean="0">
              <a:solidFill>
                <a:schemeClr val="tx1"/>
              </a:solidFill>
              <a:latin typeface="Tahoma" pitchFamily="34" charset="0"/>
              <a:ea typeface="+mn-ea"/>
              <a:cs typeface="Tahoma" pitchFamily="34" charset="0"/>
            </a:rPr>
            <a:t>האלכ"ר</a:t>
          </a:r>
          <a:endParaRPr lang="he-IL" sz="2400" b="1" kern="1200" dirty="0" smtClean="0">
            <a:solidFill>
              <a:schemeClr val="tx1"/>
            </a:solidFill>
            <a:latin typeface="Tahoma" pitchFamily="34" charset="0"/>
            <a:ea typeface="+mn-ea"/>
            <a:cs typeface="Tahoma" pitchFamily="34" charset="0"/>
          </a:endParaRPr>
        </a:p>
      </dgm:t>
    </dgm:pt>
    <dgm:pt modelId="{945CAE82-86EE-465D-B167-5849CC2B58D5}" type="parTrans" cxnId="{4C359E64-BA63-4299-8418-6899F2F01C18}">
      <dgm:prSet/>
      <dgm:spPr/>
      <dgm:t>
        <a:bodyPr/>
        <a:lstStyle/>
        <a:p>
          <a:pPr rtl="1"/>
          <a:endParaRPr lang="he-IL"/>
        </a:p>
      </dgm:t>
    </dgm:pt>
    <dgm:pt modelId="{33F8FB29-5DF0-481A-ADF0-0FB07C025C34}" type="sibTrans" cxnId="{4C359E64-BA63-4299-8418-6899F2F01C18}">
      <dgm:prSet/>
      <dgm:spPr/>
      <dgm:t>
        <a:bodyPr/>
        <a:lstStyle/>
        <a:p>
          <a:pPr rtl="1"/>
          <a:endParaRPr lang="he-IL"/>
        </a:p>
      </dgm:t>
    </dgm:pt>
    <dgm:pt modelId="{5057F0AB-8752-4DC6-B050-CBDD30995FEA}" type="pres">
      <dgm:prSet presAssocID="{DDB9CEBE-D62E-4A12-A27C-AA68D40F7731}" presName="linear" presStyleCnt="0">
        <dgm:presLayoutVars>
          <dgm:animLvl val="lvl"/>
          <dgm:resizeHandles val="exact"/>
        </dgm:presLayoutVars>
      </dgm:prSet>
      <dgm:spPr/>
      <dgm:t>
        <a:bodyPr/>
        <a:lstStyle/>
        <a:p>
          <a:pPr rtl="1"/>
          <a:endParaRPr lang="he-IL"/>
        </a:p>
      </dgm:t>
    </dgm:pt>
    <dgm:pt modelId="{FA6F30A9-7D4B-40DC-8E49-1DB59C29DF37}" type="pres">
      <dgm:prSet presAssocID="{CB66A2CA-C020-402D-8CC3-2EF2AFBAFED6}" presName="parentText" presStyleLbl="node1" presStyleIdx="0" presStyleCnt="2" custLinFactNeighborX="-4688" custLinFactNeighborY="34544">
        <dgm:presLayoutVars>
          <dgm:chMax val="0"/>
          <dgm:bulletEnabled val="1"/>
        </dgm:presLayoutVars>
      </dgm:prSet>
      <dgm:spPr/>
      <dgm:t>
        <a:bodyPr/>
        <a:lstStyle/>
        <a:p>
          <a:pPr rtl="1"/>
          <a:endParaRPr lang="he-IL"/>
        </a:p>
      </dgm:t>
    </dgm:pt>
    <dgm:pt modelId="{288E04EE-C56B-49CA-8DA8-CC590817B466}" type="pres">
      <dgm:prSet presAssocID="{CB66A2CA-C020-402D-8CC3-2EF2AFBAFED6}" presName="childText" presStyleLbl="revTx" presStyleIdx="0" presStyleCnt="1">
        <dgm:presLayoutVars>
          <dgm:bulletEnabled val="1"/>
        </dgm:presLayoutVars>
      </dgm:prSet>
      <dgm:spPr/>
      <dgm:t>
        <a:bodyPr/>
        <a:lstStyle/>
        <a:p>
          <a:pPr rtl="1"/>
          <a:endParaRPr lang="he-IL"/>
        </a:p>
      </dgm:t>
    </dgm:pt>
    <dgm:pt modelId="{3D0404DD-A9F2-469F-B2F0-DC478DCF5C7F}" type="pres">
      <dgm:prSet presAssocID="{C910AA04-7E8F-436C-8E82-11E8990FDC6F}" presName="parentText" presStyleLbl="node1" presStyleIdx="1" presStyleCnt="2">
        <dgm:presLayoutVars>
          <dgm:chMax val="0"/>
          <dgm:bulletEnabled val="1"/>
        </dgm:presLayoutVars>
      </dgm:prSet>
      <dgm:spPr/>
      <dgm:t>
        <a:bodyPr/>
        <a:lstStyle/>
        <a:p>
          <a:pPr rtl="1"/>
          <a:endParaRPr lang="he-IL"/>
        </a:p>
      </dgm:t>
    </dgm:pt>
  </dgm:ptLst>
  <dgm:cxnLst>
    <dgm:cxn modelId="{EB1F2F60-153C-4C5D-B8DA-F1E3B19E634E}" srcId="{CB66A2CA-C020-402D-8CC3-2EF2AFBAFED6}" destId="{3ED6C8CD-D92B-4991-B076-8A82814A4AF5}" srcOrd="0" destOrd="0" parTransId="{76B41A90-A2A4-4480-8888-9366C6A6F37E}" sibTransId="{FEB77B55-C0B7-4E16-A280-B5023B076109}"/>
    <dgm:cxn modelId="{7B1F445E-A7AE-42A1-A4A3-7022238DB989}" type="presOf" srcId="{3ED6C8CD-D92B-4991-B076-8A82814A4AF5}" destId="{288E04EE-C56B-49CA-8DA8-CC590817B466}" srcOrd="0" destOrd="0" presId="urn:microsoft.com/office/officeart/2005/8/layout/vList2"/>
    <dgm:cxn modelId="{8AD0138F-181D-496F-AC77-6AFA58741E37}" type="presOf" srcId="{DDB9CEBE-D62E-4A12-A27C-AA68D40F7731}" destId="{5057F0AB-8752-4DC6-B050-CBDD30995FEA}" srcOrd="0" destOrd="0" presId="urn:microsoft.com/office/officeart/2005/8/layout/vList2"/>
    <dgm:cxn modelId="{4C359E64-BA63-4299-8418-6899F2F01C18}" srcId="{DDB9CEBE-D62E-4A12-A27C-AA68D40F7731}" destId="{C910AA04-7E8F-436C-8E82-11E8990FDC6F}" srcOrd="1" destOrd="0" parTransId="{945CAE82-86EE-465D-B167-5849CC2B58D5}" sibTransId="{33F8FB29-5DF0-481A-ADF0-0FB07C025C34}"/>
    <dgm:cxn modelId="{73E723CB-CC71-4E9D-BC5B-3BDF8444A4BC}" type="presOf" srcId="{C910AA04-7E8F-436C-8E82-11E8990FDC6F}" destId="{3D0404DD-A9F2-469F-B2F0-DC478DCF5C7F}" srcOrd="0" destOrd="0" presId="urn:microsoft.com/office/officeart/2005/8/layout/vList2"/>
    <dgm:cxn modelId="{1C0106F7-B780-4394-A55A-53EC4133A0AB}" type="presOf" srcId="{CB66A2CA-C020-402D-8CC3-2EF2AFBAFED6}" destId="{FA6F30A9-7D4B-40DC-8E49-1DB59C29DF37}" srcOrd="0" destOrd="0" presId="urn:microsoft.com/office/officeart/2005/8/layout/vList2"/>
    <dgm:cxn modelId="{65C1D3F1-BEEC-449C-90E3-85862CE90757}" srcId="{DDB9CEBE-D62E-4A12-A27C-AA68D40F7731}" destId="{CB66A2CA-C020-402D-8CC3-2EF2AFBAFED6}" srcOrd="0" destOrd="0" parTransId="{04839085-1DA0-4398-BBC3-296EFAE06109}" sibTransId="{18133F7B-7E24-47EA-9ECA-BE2C52ACBFA0}"/>
    <dgm:cxn modelId="{BA37D9AB-4879-46D1-A9E1-F2FB63CF54C3}" type="presParOf" srcId="{5057F0AB-8752-4DC6-B050-CBDD30995FEA}" destId="{FA6F30A9-7D4B-40DC-8E49-1DB59C29DF37}" srcOrd="0" destOrd="0" presId="urn:microsoft.com/office/officeart/2005/8/layout/vList2"/>
    <dgm:cxn modelId="{53D4676A-971D-40F5-AEE4-4FB5C042F871}" type="presParOf" srcId="{5057F0AB-8752-4DC6-B050-CBDD30995FEA}" destId="{288E04EE-C56B-49CA-8DA8-CC590817B466}" srcOrd="1" destOrd="0" presId="urn:microsoft.com/office/officeart/2005/8/layout/vList2"/>
    <dgm:cxn modelId="{C9787545-B6AF-4C83-9613-0C84CD62159E}" type="presParOf" srcId="{5057F0AB-8752-4DC6-B050-CBDD30995FEA}" destId="{3D0404DD-A9F2-469F-B2F0-DC478DCF5C7F}" srcOrd="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39EDAA6-0F9F-4715-9100-B7E475761447}" type="doc">
      <dgm:prSet loTypeId="urn:microsoft.com/office/officeart/2005/8/layout/funnel1" loCatId="process" qsTypeId="urn:microsoft.com/office/officeart/2005/8/quickstyle/3d3" qsCatId="3D" csTypeId="urn:microsoft.com/office/officeart/2005/8/colors/accent0_3" csCatId="mainScheme" phldr="1"/>
      <dgm:spPr/>
      <dgm:t>
        <a:bodyPr/>
        <a:lstStyle/>
        <a:p>
          <a:pPr rtl="1"/>
          <a:endParaRPr lang="he-IL"/>
        </a:p>
      </dgm:t>
    </dgm:pt>
    <dgm:pt modelId="{137D51FB-D174-48FD-8469-23F402AB92DE}">
      <dgm:prSet phldrT="[טקסט]" custT="1"/>
      <dgm:spPr/>
      <dgm:t>
        <a:bodyPr/>
        <a:lstStyle/>
        <a:p>
          <a:pPr rtl="1"/>
          <a:r>
            <a:rPr lang="he-IL" sz="1200" b="1" dirty="0" smtClean="0">
              <a:effectLst>
                <a:outerShdw blurRad="38100" dist="38100" dir="2700000" algn="tl">
                  <a:srgbClr val="000000">
                    <a:alpha val="43137"/>
                  </a:srgbClr>
                </a:outerShdw>
              </a:effectLst>
              <a:latin typeface="Tahoma" pitchFamily="34" charset="0"/>
              <a:cs typeface="Tahoma" pitchFamily="34" charset="0"/>
            </a:rPr>
            <a:t>עריכת התקציב בהתאם להנחיות גורמים חיצוניים (רשויות פיקוח, משרדי ממשלה..), כך שאינו ערוך בהתאם לכללי חשבונאות מקובלים</a:t>
          </a:r>
        </a:p>
      </dgm:t>
    </dgm:pt>
    <dgm:pt modelId="{BAF4F57E-8CF4-4B51-A25C-BC88D0AA8645}" type="parTrans" cxnId="{A9E2BA2D-6A82-4878-9F84-F32C30C2464B}">
      <dgm:prSet/>
      <dgm:spPr/>
      <dgm:t>
        <a:bodyPr/>
        <a:lstStyle/>
        <a:p>
          <a:pPr rtl="1"/>
          <a:endParaRPr lang="he-IL"/>
        </a:p>
      </dgm:t>
    </dgm:pt>
    <dgm:pt modelId="{4ABAB30B-BC9E-47CD-96A1-53AB287D29AE}" type="sibTrans" cxnId="{A9E2BA2D-6A82-4878-9F84-F32C30C2464B}">
      <dgm:prSet/>
      <dgm:spPr/>
      <dgm:t>
        <a:bodyPr/>
        <a:lstStyle/>
        <a:p>
          <a:pPr rtl="1"/>
          <a:endParaRPr lang="he-IL"/>
        </a:p>
      </dgm:t>
    </dgm:pt>
    <dgm:pt modelId="{59FDF96D-B194-4781-AE08-5680A7D9C5ED}">
      <dgm:prSet phldrT="[טקסט]" custT="1"/>
      <dgm:spPr/>
      <dgm:t>
        <a:bodyPr/>
        <a:lstStyle/>
        <a:p>
          <a:pPr rtl="1"/>
          <a:r>
            <a:rPr lang="he-IL" sz="1200" b="1" dirty="0" smtClean="0">
              <a:effectLst>
                <a:outerShdw blurRad="38100" dist="38100" dir="2700000" algn="tl">
                  <a:srgbClr val="000000">
                    <a:alpha val="43137"/>
                  </a:srgbClr>
                </a:outerShdw>
              </a:effectLst>
              <a:latin typeface="Tahoma" pitchFamily="34" charset="0"/>
              <a:cs typeface="Tahoma" pitchFamily="34" charset="0"/>
            </a:rPr>
            <a:t>עריכת התקציב כוללת גם רכישת נכסים</a:t>
          </a:r>
        </a:p>
      </dgm:t>
    </dgm:pt>
    <dgm:pt modelId="{DA4D8235-C48F-4100-B2DB-E69C15A2D970}" type="parTrans" cxnId="{35524CBD-7E0B-483B-AFC2-EAE31BF28CC9}">
      <dgm:prSet/>
      <dgm:spPr/>
      <dgm:t>
        <a:bodyPr/>
        <a:lstStyle/>
        <a:p>
          <a:pPr rtl="1"/>
          <a:endParaRPr lang="he-IL"/>
        </a:p>
      </dgm:t>
    </dgm:pt>
    <dgm:pt modelId="{3A56267E-0D2C-49AF-8F58-5849C0C5D149}" type="sibTrans" cxnId="{35524CBD-7E0B-483B-AFC2-EAE31BF28CC9}">
      <dgm:prSet/>
      <dgm:spPr/>
      <dgm:t>
        <a:bodyPr/>
        <a:lstStyle/>
        <a:p>
          <a:pPr rtl="1"/>
          <a:endParaRPr lang="he-IL"/>
        </a:p>
      </dgm:t>
    </dgm:pt>
    <dgm:pt modelId="{1D17F0A2-461A-4804-82FE-CB39ACC05D0E}">
      <dgm:prSet phldrT="[טקסט]" custT="1"/>
      <dgm:spPr/>
      <dgm:t>
        <a:bodyPr/>
        <a:lstStyle/>
        <a:p>
          <a:pPr rtl="1">
            <a:lnSpc>
              <a:spcPct val="150000"/>
            </a:lnSpc>
            <a:spcAft>
              <a:spcPts val="0"/>
            </a:spcAft>
          </a:pPr>
          <a:r>
            <a:rPr lang="he-IL" sz="1800" b="1" u="none" kern="1200" dirty="0" smtClean="0">
              <a:ln w="11430"/>
              <a:solidFill>
                <a:schemeClr val="accent2"/>
              </a:solidFill>
              <a:effectLst>
                <a:outerShdw blurRad="50800" dist="39000" dir="5460000" algn="tl">
                  <a:srgbClr val="000000">
                    <a:alpha val="38000"/>
                  </a:srgbClr>
                </a:outerShdw>
              </a:effectLst>
              <a:latin typeface="Trebuchet MS" pitchFamily="34" charset="0"/>
              <a:ea typeface="+mn-ea"/>
              <a:cs typeface="+mn-cs"/>
            </a:rPr>
            <a:t>יש להציג את הנתונים באופן שיהיו בני השוואה לנתוני הביצוע הערוכים </a:t>
          </a:r>
          <a:r>
            <a:rPr lang="he-IL" sz="1800" b="1" u="sng" kern="1200" dirty="0" smtClean="0">
              <a:ln w="11430"/>
              <a:solidFill>
                <a:schemeClr val="accent2"/>
              </a:solidFill>
              <a:effectLst>
                <a:outerShdw blurRad="50800" dist="39000" dir="5460000" algn="tl">
                  <a:srgbClr val="000000">
                    <a:alpha val="38000"/>
                  </a:srgbClr>
                </a:outerShdw>
              </a:effectLst>
              <a:latin typeface="Trebuchet MS" pitchFamily="34" charset="0"/>
              <a:ea typeface="+mn-ea"/>
              <a:cs typeface="+mn-cs"/>
            </a:rPr>
            <a:t>בהתאם לכללי חשבונאות מקובלים</a:t>
          </a:r>
        </a:p>
      </dgm:t>
    </dgm:pt>
    <dgm:pt modelId="{C66AD5A8-383C-4161-B6D5-32759D8B61D6}" type="parTrans" cxnId="{1E6FD2CE-ADAD-4111-A9B7-D2BF2280C81F}">
      <dgm:prSet/>
      <dgm:spPr/>
      <dgm:t>
        <a:bodyPr/>
        <a:lstStyle/>
        <a:p>
          <a:pPr rtl="1"/>
          <a:endParaRPr lang="he-IL"/>
        </a:p>
      </dgm:t>
    </dgm:pt>
    <dgm:pt modelId="{D7B5AC58-7B5F-4EDB-820A-F2F0B9D3786A}" type="sibTrans" cxnId="{1E6FD2CE-ADAD-4111-A9B7-D2BF2280C81F}">
      <dgm:prSet/>
      <dgm:spPr/>
      <dgm:t>
        <a:bodyPr/>
        <a:lstStyle/>
        <a:p>
          <a:pPr rtl="1"/>
          <a:endParaRPr lang="he-IL"/>
        </a:p>
      </dgm:t>
    </dgm:pt>
    <dgm:pt modelId="{707CFA5E-8FC2-4E9A-B3A0-E466AB271310}">
      <dgm:prSet phldrT="[טקסט]" custT="1"/>
      <dgm:spPr/>
      <dgm:t>
        <a:bodyPr/>
        <a:lstStyle/>
        <a:p>
          <a:pPr algn="ctr" rtl="1"/>
          <a:endParaRPr lang="he-IL" sz="1400" b="1" dirty="0" smtClean="0"/>
        </a:p>
        <a:p>
          <a:pPr algn="ctr" rtl="1"/>
          <a:endParaRPr lang="he-IL" sz="1400" b="1" dirty="0" smtClean="0"/>
        </a:p>
        <a:p>
          <a:pPr algn="ctr" rtl="1"/>
          <a:r>
            <a:rPr lang="he-IL" sz="1200" b="1" dirty="0" smtClean="0">
              <a:effectLst>
                <a:outerShdw blurRad="38100" dist="38100" dir="2700000" algn="tl">
                  <a:srgbClr val="000000">
                    <a:alpha val="43137"/>
                  </a:srgbClr>
                </a:outerShdw>
              </a:effectLst>
              <a:latin typeface="Tahoma" pitchFamily="34" charset="0"/>
              <a:cs typeface="Tahoma" pitchFamily="34" charset="0"/>
            </a:rPr>
            <a:t>תקציב פר </a:t>
          </a:r>
          <a:r>
            <a:rPr lang="he-IL" sz="1200" b="1" dirty="0" err="1" smtClean="0">
              <a:effectLst>
                <a:outerShdw blurRad="38100" dist="38100" dir="2700000" algn="tl">
                  <a:srgbClr val="000000">
                    <a:alpha val="43137"/>
                  </a:srgbClr>
                </a:outerShdw>
              </a:effectLst>
              <a:latin typeface="Tahoma" pitchFamily="34" charset="0"/>
              <a:cs typeface="Tahoma" pitchFamily="34" charset="0"/>
            </a:rPr>
            <a:t>פרוייקט</a:t>
          </a:r>
          <a:r>
            <a:rPr lang="he-IL" sz="1200" b="1" dirty="0" smtClean="0">
              <a:effectLst>
                <a:outerShdw blurRad="38100" dist="38100" dir="2700000" algn="tl">
                  <a:srgbClr val="000000">
                    <a:alpha val="43137"/>
                  </a:srgbClr>
                </a:outerShdw>
              </a:effectLst>
              <a:latin typeface="Tahoma" pitchFamily="34" charset="0"/>
              <a:cs typeface="Tahoma" pitchFamily="34" charset="0"/>
            </a:rPr>
            <a:t> </a:t>
          </a:r>
        </a:p>
        <a:p>
          <a:pPr algn="ctr" rtl="1"/>
          <a:r>
            <a:rPr lang="he-IL" sz="1200" b="1" dirty="0" smtClean="0">
              <a:effectLst>
                <a:outerShdw blurRad="38100" dist="38100" dir="2700000" algn="tl">
                  <a:srgbClr val="000000">
                    <a:alpha val="43137"/>
                  </a:srgbClr>
                </a:outerShdw>
              </a:effectLst>
              <a:latin typeface="Tahoma" pitchFamily="34" charset="0"/>
              <a:cs typeface="Tahoma" pitchFamily="34" charset="0"/>
            </a:rPr>
            <a:t>תקציב שנתי </a:t>
          </a:r>
        </a:p>
        <a:p>
          <a:pPr algn="ctr" rtl="1"/>
          <a:r>
            <a:rPr lang="he-IL" sz="1200" b="1" dirty="0" smtClean="0">
              <a:effectLst>
                <a:outerShdw blurRad="38100" dist="38100" dir="2700000" algn="tl">
                  <a:srgbClr val="000000">
                    <a:alpha val="43137"/>
                  </a:srgbClr>
                </a:outerShdw>
              </a:effectLst>
              <a:latin typeface="Tahoma" pitchFamily="34" charset="0"/>
              <a:cs typeface="Tahoma" pitchFamily="34" charset="0"/>
            </a:rPr>
            <a:t>יש צורך לזהות את </a:t>
          </a:r>
          <a:r>
            <a:rPr lang="he-IL" sz="1200" b="1" dirty="0" err="1" smtClean="0">
              <a:effectLst>
                <a:outerShdw blurRad="38100" dist="38100" dir="2700000" algn="tl">
                  <a:srgbClr val="000000">
                    <a:alpha val="43137"/>
                  </a:srgbClr>
                </a:outerShdw>
              </a:effectLst>
              <a:latin typeface="Tahoma" pitchFamily="34" charset="0"/>
              <a:cs typeface="Tahoma" pitchFamily="34" charset="0"/>
            </a:rPr>
            <a:t>הפרוייקט</a:t>
          </a:r>
          <a:r>
            <a:rPr lang="he-IL" sz="1200" b="1" dirty="0" smtClean="0">
              <a:effectLst>
                <a:outerShdw blurRad="38100" dist="38100" dir="2700000" algn="tl">
                  <a:srgbClr val="000000">
                    <a:alpha val="43137"/>
                  </a:srgbClr>
                </a:outerShdw>
              </a:effectLst>
              <a:latin typeface="Tahoma" pitchFamily="34" charset="0"/>
              <a:cs typeface="Tahoma" pitchFamily="34" charset="0"/>
            </a:rPr>
            <a:t> </a:t>
          </a:r>
          <a:r>
            <a:rPr lang="he-IL" sz="1200" b="1" dirty="0" err="1" smtClean="0">
              <a:effectLst>
                <a:outerShdw blurRad="38100" dist="38100" dir="2700000" algn="tl">
                  <a:srgbClr val="000000">
                    <a:alpha val="43137"/>
                  </a:srgbClr>
                </a:outerShdw>
              </a:effectLst>
              <a:latin typeface="Tahoma" pitchFamily="34" charset="0"/>
              <a:cs typeface="Tahoma" pitchFamily="34" charset="0"/>
            </a:rPr>
            <a:t>הספיצפי</a:t>
          </a:r>
          <a:r>
            <a:rPr lang="he-IL" sz="1200" b="1" dirty="0" smtClean="0">
              <a:effectLst>
                <a:outerShdw blurRad="38100" dist="38100" dir="2700000" algn="tl">
                  <a:srgbClr val="000000">
                    <a:alpha val="43137"/>
                  </a:srgbClr>
                </a:outerShdw>
              </a:effectLst>
              <a:latin typeface="Tahoma" pitchFamily="34" charset="0"/>
              <a:cs typeface="Tahoma" pitchFamily="34" charset="0"/>
            </a:rPr>
            <a:t> מתוך התקציב השנתי.</a:t>
          </a:r>
        </a:p>
        <a:p>
          <a:pPr algn="ctr" rtl="1"/>
          <a:endParaRPr lang="he-IL" sz="1200" b="1" dirty="0" smtClean="0">
            <a:effectLst>
              <a:outerShdw blurRad="38100" dist="38100" dir="2700000" algn="tl">
                <a:srgbClr val="000000">
                  <a:alpha val="43137"/>
                </a:srgbClr>
              </a:outerShdw>
            </a:effectLst>
            <a:latin typeface="Tahoma" pitchFamily="34" charset="0"/>
            <a:cs typeface="Tahoma" pitchFamily="34" charset="0"/>
          </a:endParaRPr>
        </a:p>
        <a:p>
          <a:pPr algn="ctr" rtl="1"/>
          <a:endParaRPr lang="he-IL" sz="1400" b="1" dirty="0" smtClean="0"/>
        </a:p>
        <a:p>
          <a:pPr algn="ctr" rtl="1"/>
          <a:endParaRPr lang="he-IL" sz="600" dirty="0"/>
        </a:p>
      </dgm:t>
    </dgm:pt>
    <dgm:pt modelId="{E4BBDCDC-0A7E-4762-890D-A7B250D8AD60}" type="sibTrans" cxnId="{D6F028D8-2C7A-42BC-B897-70971F35ABD2}">
      <dgm:prSet/>
      <dgm:spPr/>
      <dgm:t>
        <a:bodyPr/>
        <a:lstStyle/>
        <a:p>
          <a:pPr rtl="1"/>
          <a:endParaRPr lang="he-IL"/>
        </a:p>
      </dgm:t>
    </dgm:pt>
    <dgm:pt modelId="{2F486A55-B179-4347-8F46-73A6395CDB29}" type="parTrans" cxnId="{D6F028D8-2C7A-42BC-B897-70971F35ABD2}">
      <dgm:prSet/>
      <dgm:spPr/>
      <dgm:t>
        <a:bodyPr/>
        <a:lstStyle/>
        <a:p>
          <a:pPr rtl="1"/>
          <a:endParaRPr lang="he-IL"/>
        </a:p>
      </dgm:t>
    </dgm:pt>
    <dgm:pt modelId="{491A806F-E72D-404B-80B6-DE1F846B76E1}" type="pres">
      <dgm:prSet presAssocID="{639EDAA6-0F9F-4715-9100-B7E475761447}" presName="Name0" presStyleCnt="0">
        <dgm:presLayoutVars>
          <dgm:chMax val="4"/>
          <dgm:resizeHandles val="exact"/>
        </dgm:presLayoutVars>
      </dgm:prSet>
      <dgm:spPr/>
      <dgm:t>
        <a:bodyPr/>
        <a:lstStyle/>
        <a:p>
          <a:pPr rtl="1"/>
          <a:endParaRPr lang="he-IL"/>
        </a:p>
      </dgm:t>
    </dgm:pt>
    <dgm:pt modelId="{1BEB94A4-4604-4CAD-BCA3-AA05F93FC355}" type="pres">
      <dgm:prSet presAssocID="{639EDAA6-0F9F-4715-9100-B7E475761447}" presName="ellipse" presStyleLbl="trBgShp" presStyleIdx="0" presStyleCnt="1" custLinFactNeighborX="-16102" custLinFactNeighborY="85844"/>
      <dgm:spPr/>
    </dgm:pt>
    <dgm:pt modelId="{741B5129-11E4-4764-A36E-BDB730296AEF}" type="pres">
      <dgm:prSet presAssocID="{639EDAA6-0F9F-4715-9100-B7E475761447}" presName="arrow1" presStyleLbl="fgShp" presStyleIdx="0" presStyleCnt="1" custScaleY="181690" custLinFactNeighborX="2085" custLinFactNeighborY="-97630"/>
      <dgm:spPr/>
    </dgm:pt>
    <dgm:pt modelId="{9AA1697C-F117-4584-9E96-202310129DA1}" type="pres">
      <dgm:prSet presAssocID="{639EDAA6-0F9F-4715-9100-B7E475761447}" presName="rectangle" presStyleLbl="revTx" presStyleIdx="0" presStyleCnt="1" custScaleX="122569" custScaleY="118381" custLinFactNeighborX="-3158" custLinFactNeighborY="12107">
        <dgm:presLayoutVars>
          <dgm:bulletEnabled val="1"/>
        </dgm:presLayoutVars>
      </dgm:prSet>
      <dgm:spPr/>
      <dgm:t>
        <a:bodyPr/>
        <a:lstStyle/>
        <a:p>
          <a:pPr rtl="1"/>
          <a:endParaRPr lang="he-IL"/>
        </a:p>
      </dgm:t>
    </dgm:pt>
    <dgm:pt modelId="{5DD06BBA-3DA4-491D-A9E9-FCF4715C7603}" type="pres">
      <dgm:prSet presAssocID="{707CFA5E-8FC2-4E9A-B3A0-E466AB271310}" presName="item1" presStyleLbl="node1" presStyleIdx="0" presStyleCnt="3" custScaleX="174673" custScaleY="112043" custLinFactY="-10558" custLinFactNeighborX="-4465" custLinFactNeighborY="-100000">
        <dgm:presLayoutVars>
          <dgm:bulletEnabled val="1"/>
        </dgm:presLayoutVars>
      </dgm:prSet>
      <dgm:spPr/>
      <dgm:t>
        <a:bodyPr/>
        <a:lstStyle/>
        <a:p>
          <a:pPr rtl="1"/>
          <a:endParaRPr lang="he-IL"/>
        </a:p>
      </dgm:t>
    </dgm:pt>
    <dgm:pt modelId="{53D9AC5E-E168-4580-A9ED-B56E87C7229F}" type="pres">
      <dgm:prSet presAssocID="{59FDF96D-B194-4781-AE08-5680A7D9C5ED}" presName="item2" presStyleLbl="node1" presStyleIdx="1" presStyleCnt="3" custScaleX="279064" custScaleY="142313" custLinFactX="-8484" custLinFactNeighborX="-100000" custLinFactNeighborY="62638">
        <dgm:presLayoutVars>
          <dgm:bulletEnabled val="1"/>
        </dgm:presLayoutVars>
      </dgm:prSet>
      <dgm:spPr/>
      <dgm:t>
        <a:bodyPr/>
        <a:lstStyle/>
        <a:p>
          <a:pPr rtl="1"/>
          <a:endParaRPr lang="he-IL"/>
        </a:p>
      </dgm:t>
    </dgm:pt>
    <dgm:pt modelId="{4F16939E-B69E-421D-B004-1A8C54E09BFC}" type="pres">
      <dgm:prSet presAssocID="{1D17F0A2-461A-4804-82FE-CB39ACC05D0E}" presName="item3" presStyleLbl="node1" presStyleIdx="2" presStyleCnt="3" custScaleX="186062" custScaleY="140128" custLinFactY="11131" custLinFactNeighborX="73799" custLinFactNeighborY="100000">
        <dgm:presLayoutVars>
          <dgm:bulletEnabled val="1"/>
        </dgm:presLayoutVars>
      </dgm:prSet>
      <dgm:spPr/>
      <dgm:t>
        <a:bodyPr/>
        <a:lstStyle/>
        <a:p>
          <a:pPr rtl="1"/>
          <a:endParaRPr lang="he-IL"/>
        </a:p>
      </dgm:t>
    </dgm:pt>
    <dgm:pt modelId="{5A638D74-92A4-457A-9BC1-634538E5F0DF}" type="pres">
      <dgm:prSet presAssocID="{639EDAA6-0F9F-4715-9100-B7E475761447}" presName="funnel" presStyleLbl="trAlignAcc1" presStyleIdx="0" presStyleCnt="1" custScaleX="11755" custScaleY="8195" custLinFactNeighborX="11037" custLinFactNeighborY="4639"/>
      <dgm:spPr/>
    </dgm:pt>
  </dgm:ptLst>
  <dgm:cxnLst>
    <dgm:cxn modelId="{D6F028D8-2C7A-42BC-B897-70971F35ABD2}" srcId="{639EDAA6-0F9F-4715-9100-B7E475761447}" destId="{707CFA5E-8FC2-4E9A-B3A0-E466AB271310}" srcOrd="1" destOrd="0" parTransId="{2F486A55-B179-4347-8F46-73A6395CDB29}" sibTransId="{E4BBDCDC-0A7E-4762-890D-A7B250D8AD60}"/>
    <dgm:cxn modelId="{8D3EC6BE-6079-49C3-B135-34BAB988C720}" type="presOf" srcId="{59FDF96D-B194-4781-AE08-5680A7D9C5ED}" destId="{5DD06BBA-3DA4-491D-A9E9-FCF4715C7603}" srcOrd="0" destOrd="0" presId="urn:microsoft.com/office/officeart/2005/8/layout/funnel1"/>
    <dgm:cxn modelId="{1E6FD2CE-ADAD-4111-A9B7-D2BF2280C81F}" srcId="{639EDAA6-0F9F-4715-9100-B7E475761447}" destId="{1D17F0A2-461A-4804-82FE-CB39ACC05D0E}" srcOrd="3" destOrd="0" parTransId="{C66AD5A8-383C-4161-B6D5-32759D8B61D6}" sibTransId="{D7B5AC58-7B5F-4EDB-820A-F2F0B9D3786A}"/>
    <dgm:cxn modelId="{E6033DE0-B77F-4F06-B84C-CCECEB0BD6E5}" type="presOf" srcId="{137D51FB-D174-48FD-8469-23F402AB92DE}" destId="{4F16939E-B69E-421D-B004-1A8C54E09BFC}" srcOrd="0" destOrd="0" presId="urn:microsoft.com/office/officeart/2005/8/layout/funnel1"/>
    <dgm:cxn modelId="{A4CC0892-DD87-445F-9C2F-E6958CB96194}" type="presOf" srcId="{707CFA5E-8FC2-4E9A-B3A0-E466AB271310}" destId="{53D9AC5E-E168-4580-A9ED-B56E87C7229F}" srcOrd="0" destOrd="0" presId="urn:microsoft.com/office/officeart/2005/8/layout/funnel1"/>
    <dgm:cxn modelId="{35524CBD-7E0B-483B-AFC2-EAE31BF28CC9}" srcId="{639EDAA6-0F9F-4715-9100-B7E475761447}" destId="{59FDF96D-B194-4781-AE08-5680A7D9C5ED}" srcOrd="2" destOrd="0" parTransId="{DA4D8235-C48F-4100-B2DB-E69C15A2D970}" sibTransId="{3A56267E-0D2C-49AF-8F58-5849C0C5D149}"/>
    <dgm:cxn modelId="{B6BC62CE-5DBF-4BA9-A92A-5F74FC5019B3}" type="presOf" srcId="{1D17F0A2-461A-4804-82FE-CB39ACC05D0E}" destId="{9AA1697C-F117-4584-9E96-202310129DA1}" srcOrd="0" destOrd="0" presId="urn:microsoft.com/office/officeart/2005/8/layout/funnel1"/>
    <dgm:cxn modelId="{A9E2BA2D-6A82-4878-9F84-F32C30C2464B}" srcId="{639EDAA6-0F9F-4715-9100-B7E475761447}" destId="{137D51FB-D174-48FD-8469-23F402AB92DE}" srcOrd="0" destOrd="0" parTransId="{BAF4F57E-8CF4-4B51-A25C-BC88D0AA8645}" sibTransId="{4ABAB30B-BC9E-47CD-96A1-53AB287D29AE}"/>
    <dgm:cxn modelId="{C8B87CE0-40F7-45F9-A5A4-A19D4309EB4A}" type="presOf" srcId="{639EDAA6-0F9F-4715-9100-B7E475761447}" destId="{491A806F-E72D-404B-80B6-DE1F846B76E1}" srcOrd="0" destOrd="0" presId="urn:microsoft.com/office/officeart/2005/8/layout/funnel1"/>
    <dgm:cxn modelId="{9BE2218D-6790-48BD-A514-3BD6ED0EBF6B}" type="presParOf" srcId="{491A806F-E72D-404B-80B6-DE1F846B76E1}" destId="{1BEB94A4-4604-4CAD-BCA3-AA05F93FC355}" srcOrd="0" destOrd="0" presId="urn:microsoft.com/office/officeart/2005/8/layout/funnel1"/>
    <dgm:cxn modelId="{740CAE23-D19C-47FF-B183-14AA323B878B}" type="presParOf" srcId="{491A806F-E72D-404B-80B6-DE1F846B76E1}" destId="{741B5129-11E4-4764-A36E-BDB730296AEF}" srcOrd="1" destOrd="0" presId="urn:microsoft.com/office/officeart/2005/8/layout/funnel1"/>
    <dgm:cxn modelId="{DC3C223A-E6D0-45CC-B662-9D359F6F17DD}" type="presParOf" srcId="{491A806F-E72D-404B-80B6-DE1F846B76E1}" destId="{9AA1697C-F117-4584-9E96-202310129DA1}" srcOrd="2" destOrd="0" presId="urn:microsoft.com/office/officeart/2005/8/layout/funnel1"/>
    <dgm:cxn modelId="{22E5B2A1-ACBC-4870-B292-173EC4A9B29E}" type="presParOf" srcId="{491A806F-E72D-404B-80B6-DE1F846B76E1}" destId="{5DD06BBA-3DA4-491D-A9E9-FCF4715C7603}" srcOrd="3" destOrd="0" presId="urn:microsoft.com/office/officeart/2005/8/layout/funnel1"/>
    <dgm:cxn modelId="{112F34D7-3615-4313-B0D5-30AF1AD6CAB6}" type="presParOf" srcId="{491A806F-E72D-404B-80B6-DE1F846B76E1}" destId="{53D9AC5E-E168-4580-A9ED-B56E87C7229F}" srcOrd="4" destOrd="0" presId="urn:microsoft.com/office/officeart/2005/8/layout/funnel1"/>
    <dgm:cxn modelId="{5A8FDB34-95DA-4FFC-BD04-1BB60F35B66D}" type="presParOf" srcId="{491A806F-E72D-404B-80B6-DE1F846B76E1}" destId="{4F16939E-B69E-421D-B004-1A8C54E09BFC}" srcOrd="5" destOrd="0" presId="urn:microsoft.com/office/officeart/2005/8/layout/funnel1"/>
    <dgm:cxn modelId="{98281DD3-84F0-49BF-8CF2-66B66748700A}" type="presParOf" srcId="{491A806F-E72D-404B-80B6-DE1F846B76E1}" destId="{5A638D74-92A4-457A-9BC1-634538E5F0DF}"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C9AF17-B7E3-4A5B-96FD-2ACE77BDD61B}" type="doc">
      <dgm:prSet loTypeId="urn:microsoft.com/office/officeart/2005/8/layout/radial2" loCatId="relationship" qsTypeId="urn:microsoft.com/office/officeart/2005/8/quickstyle/3d1" qsCatId="3D" csTypeId="urn:microsoft.com/office/officeart/2005/8/colors/accent2_3" csCatId="accent2" phldr="1"/>
      <dgm:spPr/>
      <dgm:t>
        <a:bodyPr/>
        <a:lstStyle/>
        <a:p>
          <a:pPr rtl="1"/>
          <a:endParaRPr lang="he-IL"/>
        </a:p>
      </dgm:t>
    </dgm:pt>
    <dgm:pt modelId="{E600C18E-5319-45CB-BF9B-B89942A54A30}">
      <dgm:prSet phldrT="[טקסט]" custT="1"/>
      <dgm:spPr/>
      <dgm:t>
        <a:bodyPr/>
        <a:lstStyle/>
        <a:p>
          <a:pPr rtl="1"/>
          <a:r>
            <a:rPr lang="he-IL" sz="2000" b="1" dirty="0" smtClean="0">
              <a:solidFill>
                <a:schemeClr val="tx1"/>
              </a:solidFill>
            </a:rPr>
            <a:t>ניתוח סטיות ופעולות לתיקון</a:t>
          </a:r>
          <a:endParaRPr lang="he-IL" sz="2000" dirty="0">
            <a:solidFill>
              <a:schemeClr val="tx1"/>
            </a:solidFill>
          </a:endParaRPr>
        </a:p>
      </dgm:t>
    </dgm:pt>
    <dgm:pt modelId="{6A37ACEA-356F-445C-8E41-B719A71CB1A8}" type="parTrans" cxnId="{BA96C4F4-A048-45BF-9030-5A9728114432}">
      <dgm:prSet/>
      <dgm:spPr/>
      <dgm:t>
        <a:bodyPr/>
        <a:lstStyle/>
        <a:p>
          <a:pPr rtl="1"/>
          <a:endParaRPr lang="he-IL"/>
        </a:p>
      </dgm:t>
    </dgm:pt>
    <dgm:pt modelId="{4FC12580-9346-4E48-89CF-39C5DC73188B}" type="sibTrans" cxnId="{BA96C4F4-A048-45BF-9030-5A9728114432}">
      <dgm:prSet/>
      <dgm:spPr/>
      <dgm:t>
        <a:bodyPr/>
        <a:lstStyle/>
        <a:p>
          <a:pPr rtl="1"/>
          <a:endParaRPr lang="he-IL"/>
        </a:p>
      </dgm:t>
    </dgm:pt>
    <dgm:pt modelId="{F4953B1E-EEEA-4805-9DB8-9F1A0D988D65}">
      <dgm:prSet custT="1"/>
      <dgm:spPr/>
      <dgm:t>
        <a:bodyPr/>
        <a:lstStyle/>
        <a:p>
          <a:pPr rtl="1"/>
          <a:r>
            <a:rPr lang="he-IL" sz="1800" b="1" dirty="0" smtClean="0">
              <a:solidFill>
                <a:schemeClr val="tx1"/>
              </a:solidFill>
            </a:rPr>
            <a:t>מבוסס על תחזיות נכונות </a:t>
          </a:r>
        </a:p>
        <a:p>
          <a:pPr rtl="1"/>
          <a:r>
            <a:rPr lang="he-IL" sz="1800" b="1" dirty="0" smtClean="0">
              <a:solidFill>
                <a:schemeClr val="tx1"/>
              </a:solidFill>
            </a:rPr>
            <a:t>והנחות נכונות</a:t>
          </a:r>
        </a:p>
      </dgm:t>
    </dgm:pt>
    <dgm:pt modelId="{EE6D2A5D-0B0D-4BB6-80E5-BAFDB6E71842}" type="parTrans" cxnId="{DF6B39FC-CF35-41D0-BACB-DCBF916268DA}">
      <dgm:prSet/>
      <dgm:spPr/>
      <dgm:t>
        <a:bodyPr/>
        <a:lstStyle/>
        <a:p>
          <a:pPr rtl="1"/>
          <a:endParaRPr lang="he-IL"/>
        </a:p>
      </dgm:t>
    </dgm:pt>
    <dgm:pt modelId="{6BCF648D-F5D0-43A1-84EC-A11E798E5218}" type="sibTrans" cxnId="{DF6B39FC-CF35-41D0-BACB-DCBF916268DA}">
      <dgm:prSet/>
      <dgm:spPr/>
      <dgm:t>
        <a:bodyPr/>
        <a:lstStyle/>
        <a:p>
          <a:pPr rtl="1"/>
          <a:endParaRPr lang="he-IL"/>
        </a:p>
      </dgm:t>
    </dgm:pt>
    <dgm:pt modelId="{D797DB23-A320-49CA-A4DA-DD46A9B097B8}">
      <dgm:prSet custT="1"/>
      <dgm:spPr/>
      <dgm:t>
        <a:bodyPr/>
        <a:lstStyle/>
        <a:p>
          <a:pPr rtl="1"/>
          <a:endParaRPr lang="he-IL" sz="2400" b="1" dirty="0" smtClean="0">
            <a:solidFill>
              <a:schemeClr val="tx1"/>
            </a:solidFill>
          </a:endParaRPr>
        </a:p>
        <a:p>
          <a:pPr rtl="1"/>
          <a:r>
            <a:rPr lang="he-IL" sz="2400" b="1" dirty="0" smtClean="0">
              <a:solidFill>
                <a:schemeClr val="tx1"/>
              </a:solidFill>
            </a:rPr>
            <a:t>ריאלי</a:t>
          </a:r>
        </a:p>
        <a:p>
          <a:pPr rtl="1"/>
          <a:r>
            <a:rPr lang="he-IL" sz="2400" b="1" dirty="0" smtClean="0">
              <a:solidFill>
                <a:schemeClr val="tx1"/>
              </a:solidFill>
            </a:rPr>
            <a:t> </a:t>
          </a:r>
        </a:p>
      </dgm:t>
    </dgm:pt>
    <dgm:pt modelId="{F2D6406E-B8EB-4A49-BA5D-73515FCEC7DF}" type="parTrans" cxnId="{CE8FECD6-DD8B-46CF-B3DC-4BC900793DAD}">
      <dgm:prSet/>
      <dgm:spPr/>
      <dgm:t>
        <a:bodyPr/>
        <a:lstStyle/>
        <a:p>
          <a:pPr rtl="1"/>
          <a:endParaRPr lang="he-IL"/>
        </a:p>
      </dgm:t>
    </dgm:pt>
    <dgm:pt modelId="{817F0335-F678-4C71-AD1D-3E6ECFC5A541}" type="sibTrans" cxnId="{CE8FECD6-DD8B-46CF-B3DC-4BC900793DAD}">
      <dgm:prSet/>
      <dgm:spPr/>
      <dgm:t>
        <a:bodyPr/>
        <a:lstStyle/>
        <a:p>
          <a:pPr rtl="1"/>
          <a:endParaRPr lang="he-IL"/>
        </a:p>
      </dgm:t>
    </dgm:pt>
    <dgm:pt modelId="{920C7811-1B78-429C-8C39-C6C64E151676}">
      <dgm:prSet custT="1"/>
      <dgm:spPr/>
      <dgm:t>
        <a:bodyPr/>
        <a:lstStyle/>
        <a:p>
          <a:pPr rtl="1"/>
          <a:r>
            <a:rPr lang="he-IL" sz="2000" b="1" dirty="0" smtClean="0">
              <a:solidFill>
                <a:schemeClr val="tx1"/>
              </a:solidFill>
            </a:rPr>
            <a:t>מבוצע ומיועד לאנשים </a:t>
          </a:r>
          <a:r>
            <a:rPr lang="he-IL" sz="2000" b="1" dirty="0" err="1" smtClean="0">
              <a:solidFill>
                <a:schemeClr val="tx1"/>
              </a:solidFill>
            </a:rPr>
            <a:t>הרלבנטים</a:t>
          </a:r>
          <a:endParaRPr lang="he-IL" sz="2000" b="1" dirty="0">
            <a:solidFill>
              <a:schemeClr val="tx1"/>
            </a:solidFill>
          </a:endParaRPr>
        </a:p>
      </dgm:t>
    </dgm:pt>
    <dgm:pt modelId="{49EFE120-2796-4325-8093-01EB34A917AC}" type="parTrans" cxnId="{819CEA62-70A5-408A-9391-41B3AE5FCB6D}">
      <dgm:prSet/>
      <dgm:spPr/>
      <dgm:t>
        <a:bodyPr/>
        <a:lstStyle/>
        <a:p>
          <a:pPr rtl="1"/>
          <a:endParaRPr lang="he-IL"/>
        </a:p>
      </dgm:t>
    </dgm:pt>
    <dgm:pt modelId="{1F52DD02-479D-4B98-9518-9E034D7A262B}" type="sibTrans" cxnId="{819CEA62-70A5-408A-9391-41B3AE5FCB6D}">
      <dgm:prSet/>
      <dgm:spPr/>
      <dgm:t>
        <a:bodyPr/>
        <a:lstStyle/>
        <a:p>
          <a:pPr rtl="1"/>
          <a:endParaRPr lang="he-IL"/>
        </a:p>
      </dgm:t>
    </dgm:pt>
    <dgm:pt modelId="{13F4BC53-1C0A-4718-9671-9678553FC193}">
      <dgm:prSet custT="1"/>
      <dgm:spPr/>
      <dgm:t>
        <a:bodyPr/>
        <a:lstStyle/>
        <a:p>
          <a:pPr rtl="1"/>
          <a:r>
            <a:rPr lang="he-IL" sz="2800" b="1" dirty="0" smtClean="0">
              <a:solidFill>
                <a:schemeClr val="tx1"/>
              </a:solidFill>
            </a:rPr>
            <a:t>ברור </a:t>
          </a:r>
          <a:endParaRPr lang="he-IL" sz="2800" b="1" dirty="0">
            <a:solidFill>
              <a:schemeClr val="tx1"/>
            </a:solidFill>
          </a:endParaRPr>
        </a:p>
      </dgm:t>
    </dgm:pt>
    <dgm:pt modelId="{FE1FF9D5-86F5-4B18-8BE6-8802DAF7D55B}" type="sibTrans" cxnId="{30771F0F-334C-42B7-A48C-0C21022BDAB4}">
      <dgm:prSet/>
      <dgm:spPr/>
      <dgm:t>
        <a:bodyPr/>
        <a:lstStyle/>
        <a:p>
          <a:pPr rtl="1"/>
          <a:endParaRPr lang="he-IL"/>
        </a:p>
      </dgm:t>
    </dgm:pt>
    <dgm:pt modelId="{3ADAF125-55A0-4750-91DC-DC0410C71E37}" type="parTrans" cxnId="{30771F0F-334C-42B7-A48C-0C21022BDAB4}">
      <dgm:prSet/>
      <dgm:spPr/>
      <dgm:t>
        <a:bodyPr/>
        <a:lstStyle/>
        <a:p>
          <a:pPr rtl="1"/>
          <a:endParaRPr lang="he-IL"/>
        </a:p>
      </dgm:t>
    </dgm:pt>
    <dgm:pt modelId="{97B1DA48-91F2-4F7A-A1C2-1AE876086BF0}" type="pres">
      <dgm:prSet presAssocID="{68C9AF17-B7E3-4A5B-96FD-2ACE77BDD61B}" presName="composite" presStyleCnt="0">
        <dgm:presLayoutVars>
          <dgm:chMax val="5"/>
          <dgm:dir/>
          <dgm:animLvl val="ctr"/>
          <dgm:resizeHandles val="exact"/>
        </dgm:presLayoutVars>
      </dgm:prSet>
      <dgm:spPr/>
      <dgm:t>
        <a:bodyPr/>
        <a:lstStyle/>
        <a:p>
          <a:pPr rtl="1"/>
          <a:endParaRPr lang="he-IL"/>
        </a:p>
      </dgm:t>
    </dgm:pt>
    <dgm:pt modelId="{5835746B-81EE-4204-B0D1-83EFB5742146}" type="pres">
      <dgm:prSet presAssocID="{68C9AF17-B7E3-4A5B-96FD-2ACE77BDD61B}" presName="cycle" presStyleCnt="0"/>
      <dgm:spPr/>
    </dgm:pt>
    <dgm:pt modelId="{BD58099C-F6DE-47A6-B141-DB08CDCFAF79}" type="pres">
      <dgm:prSet presAssocID="{68C9AF17-B7E3-4A5B-96FD-2ACE77BDD61B}" presName="centerShape" presStyleCnt="0"/>
      <dgm:spPr/>
    </dgm:pt>
    <dgm:pt modelId="{CC1A0365-7810-4713-A789-B255DBE85E17}" type="pres">
      <dgm:prSet presAssocID="{68C9AF17-B7E3-4A5B-96FD-2ACE77BDD61B}" presName="connSite" presStyleLbl="node1" presStyleIdx="0" presStyleCnt="6"/>
      <dgm:spPr/>
    </dgm:pt>
    <dgm:pt modelId="{F244C99A-9C75-4304-B254-B59A937536FF}" type="pres">
      <dgm:prSet presAssocID="{68C9AF17-B7E3-4A5B-96FD-2ACE77BDD61B}" presName="visible" presStyleLbl="node1" presStyleIdx="0" presStyleCnt="6" custLinFactNeighborX="-4986" custLinFactNeighborY="-4294"/>
      <dgm:spPr>
        <a:blipFill rotWithShape="0">
          <a:blip xmlns:r="http://schemas.openxmlformats.org/officeDocument/2006/relationships" r:embed="rId1"/>
          <a:stretch>
            <a:fillRect/>
          </a:stretch>
        </a:blipFill>
      </dgm:spPr>
    </dgm:pt>
    <dgm:pt modelId="{46C0F347-8FF0-4A48-8B98-EDCADC1F8707}" type="pres">
      <dgm:prSet presAssocID="{6A37ACEA-356F-445C-8E41-B719A71CB1A8}" presName="Name25" presStyleLbl="parChTrans1D1" presStyleIdx="0" presStyleCnt="5"/>
      <dgm:spPr/>
      <dgm:t>
        <a:bodyPr/>
        <a:lstStyle/>
        <a:p>
          <a:pPr rtl="1"/>
          <a:endParaRPr lang="he-IL"/>
        </a:p>
      </dgm:t>
    </dgm:pt>
    <dgm:pt modelId="{EFADA8F2-B1B2-4A60-BE0B-A1546ED0F38E}" type="pres">
      <dgm:prSet presAssocID="{E600C18E-5319-45CB-BF9B-B89942A54A30}" presName="node" presStyleCnt="0"/>
      <dgm:spPr/>
    </dgm:pt>
    <dgm:pt modelId="{7F1B7D50-5F2E-4C56-90B0-93FE66C96FA3}" type="pres">
      <dgm:prSet presAssocID="{E600C18E-5319-45CB-BF9B-B89942A54A30}" presName="parentNode" presStyleLbl="node1" presStyleIdx="1" presStyleCnt="6" custScaleX="347572" custScaleY="161835" custLinFactX="-14263" custLinFactNeighborX="-100000" custLinFactNeighborY="57653">
        <dgm:presLayoutVars>
          <dgm:chMax val="1"/>
          <dgm:bulletEnabled val="1"/>
        </dgm:presLayoutVars>
      </dgm:prSet>
      <dgm:spPr/>
      <dgm:t>
        <a:bodyPr/>
        <a:lstStyle/>
        <a:p>
          <a:pPr rtl="1"/>
          <a:endParaRPr lang="he-IL"/>
        </a:p>
      </dgm:t>
    </dgm:pt>
    <dgm:pt modelId="{62C53EB5-347B-4679-8301-3A96646F11F1}" type="pres">
      <dgm:prSet presAssocID="{E600C18E-5319-45CB-BF9B-B89942A54A30}" presName="childNode" presStyleLbl="revTx" presStyleIdx="0" presStyleCnt="0">
        <dgm:presLayoutVars>
          <dgm:bulletEnabled val="1"/>
        </dgm:presLayoutVars>
      </dgm:prSet>
      <dgm:spPr/>
      <dgm:t>
        <a:bodyPr/>
        <a:lstStyle/>
        <a:p>
          <a:pPr rtl="1"/>
          <a:endParaRPr lang="he-IL"/>
        </a:p>
      </dgm:t>
    </dgm:pt>
    <dgm:pt modelId="{4BDBD063-AF87-4745-BED9-20FAB8A1E907}" type="pres">
      <dgm:prSet presAssocID="{EE6D2A5D-0B0D-4BB6-80E5-BAFDB6E71842}" presName="Name25" presStyleLbl="parChTrans1D1" presStyleIdx="1" presStyleCnt="5"/>
      <dgm:spPr/>
      <dgm:t>
        <a:bodyPr/>
        <a:lstStyle/>
        <a:p>
          <a:pPr rtl="1"/>
          <a:endParaRPr lang="he-IL"/>
        </a:p>
      </dgm:t>
    </dgm:pt>
    <dgm:pt modelId="{07805254-CC8B-44F4-BA32-A2072E8173BC}" type="pres">
      <dgm:prSet presAssocID="{F4953B1E-EEEA-4805-9DB8-9F1A0D988D65}" presName="node" presStyleCnt="0"/>
      <dgm:spPr/>
    </dgm:pt>
    <dgm:pt modelId="{68393724-8A3A-44AB-9943-C42B64244C84}" type="pres">
      <dgm:prSet presAssocID="{F4953B1E-EEEA-4805-9DB8-9F1A0D988D65}" presName="parentNode" presStyleLbl="node1" presStyleIdx="2" presStyleCnt="6" custScaleX="278927" custScaleY="190021" custLinFactX="-363986" custLinFactY="142671" custLinFactNeighborX="-400000" custLinFactNeighborY="200000">
        <dgm:presLayoutVars>
          <dgm:chMax val="1"/>
          <dgm:bulletEnabled val="1"/>
        </dgm:presLayoutVars>
      </dgm:prSet>
      <dgm:spPr/>
      <dgm:t>
        <a:bodyPr/>
        <a:lstStyle/>
        <a:p>
          <a:pPr rtl="1"/>
          <a:endParaRPr lang="he-IL"/>
        </a:p>
      </dgm:t>
    </dgm:pt>
    <dgm:pt modelId="{F73ACB98-9A26-435E-BCCE-63E5AF57D0A3}" type="pres">
      <dgm:prSet presAssocID="{F4953B1E-EEEA-4805-9DB8-9F1A0D988D65}" presName="childNode" presStyleLbl="revTx" presStyleIdx="0" presStyleCnt="0">
        <dgm:presLayoutVars>
          <dgm:bulletEnabled val="1"/>
        </dgm:presLayoutVars>
      </dgm:prSet>
      <dgm:spPr/>
    </dgm:pt>
    <dgm:pt modelId="{B31694CD-87D7-4821-81F8-7734EA2102CC}" type="pres">
      <dgm:prSet presAssocID="{49EFE120-2796-4325-8093-01EB34A917AC}" presName="Name25" presStyleLbl="parChTrans1D1" presStyleIdx="2" presStyleCnt="5"/>
      <dgm:spPr/>
      <dgm:t>
        <a:bodyPr/>
        <a:lstStyle/>
        <a:p>
          <a:pPr rtl="1"/>
          <a:endParaRPr lang="he-IL"/>
        </a:p>
      </dgm:t>
    </dgm:pt>
    <dgm:pt modelId="{71FAC725-5CF1-48F0-BC51-5FAD741D6865}" type="pres">
      <dgm:prSet presAssocID="{920C7811-1B78-429C-8C39-C6C64E151676}" presName="node" presStyleCnt="0"/>
      <dgm:spPr/>
    </dgm:pt>
    <dgm:pt modelId="{D39BC2AE-C578-4DBD-97B3-3FA3B69CE68C}" type="pres">
      <dgm:prSet presAssocID="{920C7811-1B78-429C-8C39-C6C64E151676}" presName="parentNode" presStyleLbl="node1" presStyleIdx="3" presStyleCnt="6" custScaleX="295328" custScaleY="185313" custLinFactX="164629" custLinFactY="-40422" custLinFactNeighborX="200000" custLinFactNeighborY="-100000">
        <dgm:presLayoutVars>
          <dgm:chMax val="1"/>
          <dgm:bulletEnabled val="1"/>
        </dgm:presLayoutVars>
      </dgm:prSet>
      <dgm:spPr/>
      <dgm:t>
        <a:bodyPr/>
        <a:lstStyle/>
        <a:p>
          <a:pPr rtl="1"/>
          <a:endParaRPr lang="he-IL"/>
        </a:p>
      </dgm:t>
    </dgm:pt>
    <dgm:pt modelId="{35CD7DC6-B428-44EE-BD6E-B8F36CC79CF2}" type="pres">
      <dgm:prSet presAssocID="{920C7811-1B78-429C-8C39-C6C64E151676}" presName="childNode" presStyleLbl="revTx" presStyleIdx="0" presStyleCnt="0">
        <dgm:presLayoutVars>
          <dgm:bulletEnabled val="1"/>
        </dgm:presLayoutVars>
      </dgm:prSet>
      <dgm:spPr/>
    </dgm:pt>
    <dgm:pt modelId="{54EE39F5-1AAB-4A4D-AF9E-5A1EFCA98E32}" type="pres">
      <dgm:prSet presAssocID="{F2D6406E-B8EB-4A49-BA5D-73515FCEC7DF}" presName="Name25" presStyleLbl="parChTrans1D1" presStyleIdx="3" presStyleCnt="5"/>
      <dgm:spPr/>
      <dgm:t>
        <a:bodyPr/>
        <a:lstStyle/>
        <a:p>
          <a:pPr rtl="1"/>
          <a:endParaRPr lang="he-IL"/>
        </a:p>
      </dgm:t>
    </dgm:pt>
    <dgm:pt modelId="{83FEA846-ADE0-45F6-8028-4A64F8727534}" type="pres">
      <dgm:prSet presAssocID="{D797DB23-A320-49CA-A4DA-DD46A9B097B8}" presName="node" presStyleCnt="0"/>
      <dgm:spPr/>
    </dgm:pt>
    <dgm:pt modelId="{CBD795FC-3711-4732-B623-D97F9B9E5ABB}" type="pres">
      <dgm:prSet presAssocID="{D797DB23-A320-49CA-A4DA-DD46A9B097B8}" presName="parentNode" presStyleLbl="node1" presStyleIdx="4" presStyleCnt="6" custScaleX="217984" custScaleY="149624" custLinFactX="133531" custLinFactNeighborX="200000" custLinFactNeighborY="12819">
        <dgm:presLayoutVars>
          <dgm:chMax val="1"/>
          <dgm:bulletEnabled val="1"/>
        </dgm:presLayoutVars>
      </dgm:prSet>
      <dgm:spPr/>
      <dgm:t>
        <a:bodyPr/>
        <a:lstStyle/>
        <a:p>
          <a:pPr rtl="1"/>
          <a:endParaRPr lang="he-IL"/>
        </a:p>
      </dgm:t>
    </dgm:pt>
    <dgm:pt modelId="{7E5CC8DE-8A5D-4311-B701-8B61E5581FF3}" type="pres">
      <dgm:prSet presAssocID="{D797DB23-A320-49CA-A4DA-DD46A9B097B8}" presName="childNode" presStyleLbl="revTx" presStyleIdx="0" presStyleCnt="0">
        <dgm:presLayoutVars>
          <dgm:bulletEnabled val="1"/>
        </dgm:presLayoutVars>
      </dgm:prSet>
      <dgm:spPr/>
    </dgm:pt>
    <dgm:pt modelId="{1AA8CB1E-9914-4D2C-8217-A90152B2E161}" type="pres">
      <dgm:prSet presAssocID="{3ADAF125-55A0-4750-91DC-DC0410C71E37}" presName="Name25" presStyleLbl="parChTrans1D1" presStyleIdx="4" presStyleCnt="5"/>
      <dgm:spPr/>
      <dgm:t>
        <a:bodyPr/>
        <a:lstStyle/>
        <a:p>
          <a:pPr rtl="1"/>
          <a:endParaRPr lang="he-IL"/>
        </a:p>
      </dgm:t>
    </dgm:pt>
    <dgm:pt modelId="{2A2E23E9-BE6F-4279-A3B8-63D9C107D061}" type="pres">
      <dgm:prSet presAssocID="{13F4BC53-1C0A-4718-9671-9678553FC193}" presName="node" presStyleCnt="0"/>
      <dgm:spPr/>
    </dgm:pt>
    <dgm:pt modelId="{67619ADC-04C1-455D-988A-453EFBC343C9}" type="pres">
      <dgm:prSet presAssocID="{13F4BC53-1C0A-4718-9671-9678553FC193}" presName="parentNode" presStyleLbl="node1" presStyleIdx="5" presStyleCnt="6" custScaleX="288286" custScaleY="158545" custLinFactNeighborX="68100" custLinFactNeighborY="-48720">
        <dgm:presLayoutVars>
          <dgm:chMax val="1"/>
          <dgm:bulletEnabled val="1"/>
        </dgm:presLayoutVars>
      </dgm:prSet>
      <dgm:spPr/>
      <dgm:t>
        <a:bodyPr/>
        <a:lstStyle/>
        <a:p>
          <a:pPr rtl="1"/>
          <a:endParaRPr lang="he-IL"/>
        </a:p>
      </dgm:t>
    </dgm:pt>
    <dgm:pt modelId="{C47406F8-FF5B-4693-8DF4-A960CDEC6A66}" type="pres">
      <dgm:prSet presAssocID="{13F4BC53-1C0A-4718-9671-9678553FC193}" presName="childNode" presStyleLbl="revTx" presStyleIdx="0" presStyleCnt="0">
        <dgm:presLayoutVars>
          <dgm:bulletEnabled val="1"/>
        </dgm:presLayoutVars>
      </dgm:prSet>
      <dgm:spPr/>
    </dgm:pt>
  </dgm:ptLst>
  <dgm:cxnLst>
    <dgm:cxn modelId="{0649073B-022C-4000-9ADF-6097DA1ED8C3}" type="presOf" srcId="{13F4BC53-1C0A-4718-9671-9678553FC193}" destId="{67619ADC-04C1-455D-988A-453EFBC343C9}" srcOrd="0" destOrd="0" presId="urn:microsoft.com/office/officeart/2005/8/layout/radial2"/>
    <dgm:cxn modelId="{819CEA62-70A5-408A-9391-41B3AE5FCB6D}" srcId="{68C9AF17-B7E3-4A5B-96FD-2ACE77BDD61B}" destId="{920C7811-1B78-429C-8C39-C6C64E151676}" srcOrd="2" destOrd="0" parTransId="{49EFE120-2796-4325-8093-01EB34A917AC}" sibTransId="{1F52DD02-479D-4B98-9518-9E034D7A262B}"/>
    <dgm:cxn modelId="{C6AC5031-6ABF-490E-9783-198B3F0BAA6B}" type="presOf" srcId="{920C7811-1B78-429C-8C39-C6C64E151676}" destId="{D39BC2AE-C578-4DBD-97B3-3FA3B69CE68C}" srcOrd="0" destOrd="0" presId="urn:microsoft.com/office/officeart/2005/8/layout/radial2"/>
    <dgm:cxn modelId="{A3D6A595-91FF-4675-A420-9AF82ED82CD8}" type="presOf" srcId="{D797DB23-A320-49CA-A4DA-DD46A9B097B8}" destId="{CBD795FC-3711-4732-B623-D97F9B9E5ABB}" srcOrd="0" destOrd="0" presId="urn:microsoft.com/office/officeart/2005/8/layout/radial2"/>
    <dgm:cxn modelId="{30771F0F-334C-42B7-A48C-0C21022BDAB4}" srcId="{68C9AF17-B7E3-4A5B-96FD-2ACE77BDD61B}" destId="{13F4BC53-1C0A-4718-9671-9678553FC193}" srcOrd="4" destOrd="0" parTransId="{3ADAF125-55A0-4750-91DC-DC0410C71E37}" sibTransId="{FE1FF9D5-86F5-4B18-8BE6-8802DAF7D55B}"/>
    <dgm:cxn modelId="{A7482E41-34B5-4418-9978-F00918898428}" type="presOf" srcId="{E600C18E-5319-45CB-BF9B-B89942A54A30}" destId="{7F1B7D50-5F2E-4C56-90B0-93FE66C96FA3}" srcOrd="0" destOrd="0" presId="urn:microsoft.com/office/officeart/2005/8/layout/radial2"/>
    <dgm:cxn modelId="{CE8FECD6-DD8B-46CF-B3DC-4BC900793DAD}" srcId="{68C9AF17-B7E3-4A5B-96FD-2ACE77BDD61B}" destId="{D797DB23-A320-49CA-A4DA-DD46A9B097B8}" srcOrd="3" destOrd="0" parTransId="{F2D6406E-B8EB-4A49-BA5D-73515FCEC7DF}" sibTransId="{817F0335-F678-4C71-AD1D-3E6ECFC5A541}"/>
    <dgm:cxn modelId="{B05818EC-CBCD-41C1-9403-F4B6B7E85F28}" type="presOf" srcId="{6A37ACEA-356F-445C-8E41-B719A71CB1A8}" destId="{46C0F347-8FF0-4A48-8B98-EDCADC1F8707}" srcOrd="0" destOrd="0" presId="urn:microsoft.com/office/officeart/2005/8/layout/radial2"/>
    <dgm:cxn modelId="{BA96C4F4-A048-45BF-9030-5A9728114432}" srcId="{68C9AF17-B7E3-4A5B-96FD-2ACE77BDD61B}" destId="{E600C18E-5319-45CB-BF9B-B89942A54A30}" srcOrd="0" destOrd="0" parTransId="{6A37ACEA-356F-445C-8E41-B719A71CB1A8}" sibTransId="{4FC12580-9346-4E48-89CF-39C5DC73188B}"/>
    <dgm:cxn modelId="{02099F97-FB2B-4538-8780-CB44CE657DA7}" type="presOf" srcId="{EE6D2A5D-0B0D-4BB6-80E5-BAFDB6E71842}" destId="{4BDBD063-AF87-4745-BED9-20FAB8A1E907}" srcOrd="0" destOrd="0" presId="urn:microsoft.com/office/officeart/2005/8/layout/radial2"/>
    <dgm:cxn modelId="{1C94CD0E-A324-4D9F-9C6A-D929EA33CA6F}" type="presOf" srcId="{68C9AF17-B7E3-4A5B-96FD-2ACE77BDD61B}" destId="{97B1DA48-91F2-4F7A-A1C2-1AE876086BF0}" srcOrd="0" destOrd="0" presId="urn:microsoft.com/office/officeart/2005/8/layout/radial2"/>
    <dgm:cxn modelId="{EBA5CB7A-ABA3-496F-BFE6-13421ED5AD20}" type="presOf" srcId="{F4953B1E-EEEA-4805-9DB8-9F1A0D988D65}" destId="{68393724-8A3A-44AB-9943-C42B64244C84}" srcOrd="0" destOrd="0" presId="urn:microsoft.com/office/officeart/2005/8/layout/radial2"/>
    <dgm:cxn modelId="{7A1BE6FB-D2CD-42B5-9DD4-2F45DBE134CB}" type="presOf" srcId="{3ADAF125-55A0-4750-91DC-DC0410C71E37}" destId="{1AA8CB1E-9914-4D2C-8217-A90152B2E161}" srcOrd="0" destOrd="0" presId="urn:microsoft.com/office/officeart/2005/8/layout/radial2"/>
    <dgm:cxn modelId="{DF6B39FC-CF35-41D0-BACB-DCBF916268DA}" srcId="{68C9AF17-B7E3-4A5B-96FD-2ACE77BDD61B}" destId="{F4953B1E-EEEA-4805-9DB8-9F1A0D988D65}" srcOrd="1" destOrd="0" parTransId="{EE6D2A5D-0B0D-4BB6-80E5-BAFDB6E71842}" sibTransId="{6BCF648D-F5D0-43A1-84EC-A11E798E5218}"/>
    <dgm:cxn modelId="{80FE9DAB-DD2D-4711-BCE9-8635BB398A58}" type="presOf" srcId="{F2D6406E-B8EB-4A49-BA5D-73515FCEC7DF}" destId="{54EE39F5-1AAB-4A4D-AF9E-5A1EFCA98E32}" srcOrd="0" destOrd="0" presId="urn:microsoft.com/office/officeart/2005/8/layout/radial2"/>
    <dgm:cxn modelId="{241F5410-F702-46F0-978A-F325E50F36F6}" type="presOf" srcId="{49EFE120-2796-4325-8093-01EB34A917AC}" destId="{B31694CD-87D7-4821-81F8-7734EA2102CC}" srcOrd="0" destOrd="0" presId="urn:microsoft.com/office/officeart/2005/8/layout/radial2"/>
    <dgm:cxn modelId="{C8C3E4A5-B7DE-4C99-AEAE-B68C94ACFA30}" type="presParOf" srcId="{97B1DA48-91F2-4F7A-A1C2-1AE876086BF0}" destId="{5835746B-81EE-4204-B0D1-83EFB5742146}" srcOrd="0" destOrd="0" presId="urn:microsoft.com/office/officeart/2005/8/layout/radial2"/>
    <dgm:cxn modelId="{5B6F3399-032A-4851-9488-470D2E71A6C5}" type="presParOf" srcId="{5835746B-81EE-4204-B0D1-83EFB5742146}" destId="{BD58099C-F6DE-47A6-B141-DB08CDCFAF79}" srcOrd="0" destOrd="0" presId="urn:microsoft.com/office/officeart/2005/8/layout/radial2"/>
    <dgm:cxn modelId="{4FD10541-B0ED-47C0-B92F-4146BF054086}" type="presParOf" srcId="{BD58099C-F6DE-47A6-B141-DB08CDCFAF79}" destId="{CC1A0365-7810-4713-A789-B255DBE85E17}" srcOrd="0" destOrd="0" presId="urn:microsoft.com/office/officeart/2005/8/layout/radial2"/>
    <dgm:cxn modelId="{EDDC38E9-574E-425E-A05A-EAA9472BDC53}" type="presParOf" srcId="{BD58099C-F6DE-47A6-B141-DB08CDCFAF79}" destId="{F244C99A-9C75-4304-B254-B59A937536FF}" srcOrd="1" destOrd="0" presId="urn:microsoft.com/office/officeart/2005/8/layout/radial2"/>
    <dgm:cxn modelId="{9B0963E3-02DD-4BA7-B54C-12C144180ACB}" type="presParOf" srcId="{5835746B-81EE-4204-B0D1-83EFB5742146}" destId="{46C0F347-8FF0-4A48-8B98-EDCADC1F8707}" srcOrd="1" destOrd="0" presId="urn:microsoft.com/office/officeart/2005/8/layout/radial2"/>
    <dgm:cxn modelId="{CDA8300E-F736-4869-9803-497CABE51EC5}" type="presParOf" srcId="{5835746B-81EE-4204-B0D1-83EFB5742146}" destId="{EFADA8F2-B1B2-4A60-BE0B-A1546ED0F38E}" srcOrd="2" destOrd="0" presId="urn:microsoft.com/office/officeart/2005/8/layout/radial2"/>
    <dgm:cxn modelId="{8782D19E-E021-45FF-951E-C697AD81A5F9}" type="presParOf" srcId="{EFADA8F2-B1B2-4A60-BE0B-A1546ED0F38E}" destId="{7F1B7D50-5F2E-4C56-90B0-93FE66C96FA3}" srcOrd="0" destOrd="0" presId="urn:microsoft.com/office/officeart/2005/8/layout/radial2"/>
    <dgm:cxn modelId="{878A5A00-23DF-4103-BD3A-B0C7D4EC31F3}" type="presParOf" srcId="{EFADA8F2-B1B2-4A60-BE0B-A1546ED0F38E}" destId="{62C53EB5-347B-4679-8301-3A96646F11F1}" srcOrd="1" destOrd="0" presId="urn:microsoft.com/office/officeart/2005/8/layout/radial2"/>
    <dgm:cxn modelId="{F95934C7-28F8-4877-839C-357B691DC42B}" type="presParOf" srcId="{5835746B-81EE-4204-B0D1-83EFB5742146}" destId="{4BDBD063-AF87-4745-BED9-20FAB8A1E907}" srcOrd="3" destOrd="0" presId="urn:microsoft.com/office/officeart/2005/8/layout/radial2"/>
    <dgm:cxn modelId="{BF1BCCA5-D783-4F1C-95BE-5C016BBC1FFC}" type="presParOf" srcId="{5835746B-81EE-4204-B0D1-83EFB5742146}" destId="{07805254-CC8B-44F4-BA32-A2072E8173BC}" srcOrd="4" destOrd="0" presId="urn:microsoft.com/office/officeart/2005/8/layout/radial2"/>
    <dgm:cxn modelId="{3C66ED9D-9DE2-433D-A7B4-D3561A2B744B}" type="presParOf" srcId="{07805254-CC8B-44F4-BA32-A2072E8173BC}" destId="{68393724-8A3A-44AB-9943-C42B64244C84}" srcOrd="0" destOrd="0" presId="urn:microsoft.com/office/officeart/2005/8/layout/radial2"/>
    <dgm:cxn modelId="{186F702B-1023-43AE-8998-4DD96D16D19E}" type="presParOf" srcId="{07805254-CC8B-44F4-BA32-A2072E8173BC}" destId="{F73ACB98-9A26-435E-BCCE-63E5AF57D0A3}" srcOrd="1" destOrd="0" presId="urn:microsoft.com/office/officeart/2005/8/layout/radial2"/>
    <dgm:cxn modelId="{C186203F-130E-4DC2-AAD2-4351CE90D12E}" type="presParOf" srcId="{5835746B-81EE-4204-B0D1-83EFB5742146}" destId="{B31694CD-87D7-4821-81F8-7734EA2102CC}" srcOrd="5" destOrd="0" presId="urn:microsoft.com/office/officeart/2005/8/layout/radial2"/>
    <dgm:cxn modelId="{C4C5304F-3EE5-4924-BBF0-4369A4D3E42D}" type="presParOf" srcId="{5835746B-81EE-4204-B0D1-83EFB5742146}" destId="{71FAC725-5CF1-48F0-BC51-5FAD741D6865}" srcOrd="6" destOrd="0" presId="urn:microsoft.com/office/officeart/2005/8/layout/radial2"/>
    <dgm:cxn modelId="{91FF719B-3D5A-460C-80D0-7BC23CB049A3}" type="presParOf" srcId="{71FAC725-5CF1-48F0-BC51-5FAD741D6865}" destId="{D39BC2AE-C578-4DBD-97B3-3FA3B69CE68C}" srcOrd="0" destOrd="0" presId="urn:microsoft.com/office/officeart/2005/8/layout/radial2"/>
    <dgm:cxn modelId="{AFBADE44-2766-4D6A-822F-A0DEA79EB174}" type="presParOf" srcId="{71FAC725-5CF1-48F0-BC51-5FAD741D6865}" destId="{35CD7DC6-B428-44EE-BD6E-B8F36CC79CF2}" srcOrd="1" destOrd="0" presId="urn:microsoft.com/office/officeart/2005/8/layout/radial2"/>
    <dgm:cxn modelId="{7B6F35E2-E8E9-4FBE-81A7-36630C7DCAD4}" type="presParOf" srcId="{5835746B-81EE-4204-B0D1-83EFB5742146}" destId="{54EE39F5-1AAB-4A4D-AF9E-5A1EFCA98E32}" srcOrd="7" destOrd="0" presId="urn:microsoft.com/office/officeart/2005/8/layout/radial2"/>
    <dgm:cxn modelId="{AD4E53D6-30B6-4F5F-85CC-89256F0C2D8A}" type="presParOf" srcId="{5835746B-81EE-4204-B0D1-83EFB5742146}" destId="{83FEA846-ADE0-45F6-8028-4A64F8727534}" srcOrd="8" destOrd="0" presId="urn:microsoft.com/office/officeart/2005/8/layout/radial2"/>
    <dgm:cxn modelId="{42C233EF-CF4E-404B-8FDA-067214160E5C}" type="presParOf" srcId="{83FEA846-ADE0-45F6-8028-4A64F8727534}" destId="{CBD795FC-3711-4732-B623-D97F9B9E5ABB}" srcOrd="0" destOrd="0" presId="urn:microsoft.com/office/officeart/2005/8/layout/radial2"/>
    <dgm:cxn modelId="{F1E6919D-0F32-4FED-B8B2-7628AA66499D}" type="presParOf" srcId="{83FEA846-ADE0-45F6-8028-4A64F8727534}" destId="{7E5CC8DE-8A5D-4311-B701-8B61E5581FF3}" srcOrd="1" destOrd="0" presId="urn:microsoft.com/office/officeart/2005/8/layout/radial2"/>
    <dgm:cxn modelId="{4B0411E3-9F6B-4D49-95CF-BA48D4355104}" type="presParOf" srcId="{5835746B-81EE-4204-B0D1-83EFB5742146}" destId="{1AA8CB1E-9914-4D2C-8217-A90152B2E161}" srcOrd="9" destOrd="0" presId="urn:microsoft.com/office/officeart/2005/8/layout/radial2"/>
    <dgm:cxn modelId="{A9FE947E-DD4A-4617-8499-91306BC39BC6}" type="presParOf" srcId="{5835746B-81EE-4204-B0D1-83EFB5742146}" destId="{2A2E23E9-BE6F-4279-A3B8-63D9C107D061}" srcOrd="10" destOrd="0" presId="urn:microsoft.com/office/officeart/2005/8/layout/radial2"/>
    <dgm:cxn modelId="{1FD571E9-559E-4F86-B7F1-871653EC780F}" type="presParOf" srcId="{2A2E23E9-BE6F-4279-A3B8-63D9C107D061}" destId="{67619ADC-04C1-455D-988A-453EFBC343C9}" srcOrd="0" destOrd="0" presId="urn:microsoft.com/office/officeart/2005/8/layout/radial2"/>
    <dgm:cxn modelId="{8411C217-03C3-4F59-89D7-C22B67728F47}" type="presParOf" srcId="{2A2E23E9-BE6F-4279-A3B8-63D9C107D061}" destId="{C47406F8-FF5B-4693-8DF4-A960CDEC6A66}"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8C9AF17-B7E3-4A5B-96FD-2ACE77BDD61B}" type="doc">
      <dgm:prSet loTypeId="urn:microsoft.com/office/officeart/2005/8/layout/radial2" loCatId="relationship" qsTypeId="urn:microsoft.com/office/officeart/2005/8/quickstyle/3d1" qsCatId="3D" csTypeId="urn:microsoft.com/office/officeart/2005/8/colors/accent2_3" csCatId="accent2" phldr="1"/>
      <dgm:spPr/>
      <dgm:t>
        <a:bodyPr/>
        <a:lstStyle/>
        <a:p>
          <a:pPr rtl="1"/>
          <a:endParaRPr lang="he-IL"/>
        </a:p>
      </dgm:t>
    </dgm:pt>
    <dgm:pt modelId="{E600C18E-5319-45CB-BF9B-B89942A54A30}">
      <dgm:prSet phldrT="[טקסט]" custT="1"/>
      <dgm:spPr/>
      <dgm:t>
        <a:bodyPr/>
        <a:lstStyle/>
        <a:p>
          <a:pPr rtl="1"/>
          <a:r>
            <a:rPr lang="he-IL" sz="1200" b="1" u="sng" dirty="0" smtClean="0">
              <a:solidFill>
                <a:schemeClr val="bg1"/>
              </a:solidFill>
            </a:rPr>
            <a:t>חוסך עבודה מיותרת</a:t>
          </a:r>
          <a:endParaRPr lang="he-IL" sz="1200" dirty="0">
            <a:solidFill>
              <a:schemeClr val="bg1"/>
            </a:solidFill>
          </a:endParaRPr>
        </a:p>
      </dgm:t>
    </dgm:pt>
    <dgm:pt modelId="{6A37ACEA-356F-445C-8E41-B719A71CB1A8}" type="parTrans" cxnId="{BA96C4F4-A048-45BF-9030-5A9728114432}">
      <dgm:prSet/>
      <dgm:spPr/>
      <dgm:t>
        <a:bodyPr/>
        <a:lstStyle/>
        <a:p>
          <a:pPr rtl="1"/>
          <a:endParaRPr lang="he-IL"/>
        </a:p>
      </dgm:t>
    </dgm:pt>
    <dgm:pt modelId="{4FC12580-9346-4E48-89CF-39C5DC73188B}" type="sibTrans" cxnId="{BA96C4F4-A048-45BF-9030-5A9728114432}">
      <dgm:prSet/>
      <dgm:spPr/>
      <dgm:t>
        <a:bodyPr/>
        <a:lstStyle/>
        <a:p>
          <a:pPr rtl="1"/>
          <a:endParaRPr lang="he-IL"/>
        </a:p>
      </dgm:t>
    </dgm:pt>
    <dgm:pt modelId="{F4953B1E-EEEA-4805-9DB8-9F1A0D988D65}">
      <dgm:prSet custT="1"/>
      <dgm:spPr/>
      <dgm:t>
        <a:bodyPr/>
        <a:lstStyle/>
        <a:p>
          <a:pPr rtl="1"/>
          <a:r>
            <a:rPr lang="he-IL" sz="1200" b="1" u="sng" dirty="0" smtClean="0">
              <a:solidFill>
                <a:schemeClr val="bg1"/>
              </a:solidFill>
            </a:rPr>
            <a:t>חשוב בכל עסק.</a:t>
          </a:r>
        </a:p>
        <a:p>
          <a:pPr rtl="1"/>
          <a:r>
            <a:rPr lang="he-IL" sz="1200" b="1" u="sng" dirty="0" smtClean="0">
              <a:solidFill>
                <a:schemeClr val="bg1"/>
              </a:solidFill>
            </a:rPr>
            <a:t>בעמותה: מחויב לעמוד </a:t>
          </a:r>
          <a:r>
            <a:rPr lang="he-IL" sz="1200" b="1" u="sng" dirty="0" err="1" smtClean="0">
              <a:solidFill>
                <a:schemeClr val="bg1"/>
              </a:solidFill>
            </a:rPr>
            <a:t>בסטדרנט</a:t>
          </a:r>
          <a:r>
            <a:rPr lang="he-IL" sz="1200" b="1" u="sng" dirty="0" smtClean="0">
              <a:solidFill>
                <a:schemeClr val="bg1"/>
              </a:solidFill>
            </a:rPr>
            <a:t> נבדק. מדובר בכספים של אחרים. ולא ניתן לעשות בכספים כל דבר.</a:t>
          </a:r>
        </a:p>
        <a:p>
          <a:pPr rtl="1"/>
          <a:r>
            <a:rPr lang="he-IL" sz="1200" b="1" u="sng" dirty="0" smtClean="0">
              <a:solidFill>
                <a:schemeClr val="bg1"/>
              </a:solidFill>
            </a:rPr>
            <a:t>ועל איתנות </a:t>
          </a:r>
          <a:r>
            <a:rPr lang="he-IL" sz="1200" b="1" u="sng" dirty="0" err="1" smtClean="0">
              <a:solidFill>
                <a:schemeClr val="bg1"/>
              </a:solidFill>
            </a:rPr>
            <a:t>פינסית</a:t>
          </a:r>
          <a:r>
            <a:rPr lang="he-IL" sz="1200" b="1" u="sng" dirty="0" smtClean="0">
              <a:solidFill>
                <a:schemeClr val="bg1"/>
              </a:solidFill>
            </a:rPr>
            <a:t> לא נאותה יכולים להפסיד תמיכות</a:t>
          </a:r>
          <a:endParaRPr lang="he-IL" sz="1200" b="1" dirty="0" smtClean="0">
            <a:solidFill>
              <a:schemeClr val="bg1"/>
            </a:solidFill>
          </a:endParaRPr>
        </a:p>
      </dgm:t>
    </dgm:pt>
    <dgm:pt modelId="{EE6D2A5D-0B0D-4BB6-80E5-BAFDB6E71842}" type="parTrans" cxnId="{DF6B39FC-CF35-41D0-BACB-DCBF916268DA}">
      <dgm:prSet/>
      <dgm:spPr/>
      <dgm:t>
        <a:bodyPr/>
        <a:lstStyle/>
        <a:p>
          <a:pPr rtl="1"/>
          <a:endParaRPr lang="he-IL"/>
        </a:p>
      </dgm:t>
    </dgm:pt>
    <dgm:pt modelId="{6BCF648D-F5D0-43A1-84EC-A11E798E5218}" type="sibTrans" cxnId="{DF6B39FC-CF35-41D0-BACB-DCBF916268DA}">
      <dgm:prSet/>
      <dgm:spPr/>
      <dgm:t>
        <a:bodyPr/>
        <a:lstStyle/>
        <a:p>
          <a:pPr rtl="1"/>
          <a:endParaRPr lang="he-IL"/>
        </a:p>
      </dgm:t>
    </dgm:pt>
    <dgm:pt modelId="{D797DB23-A320-49CA-A4DA-DD46A9B097B8}">
      <dgm:prSet custT="1"/>
      <dgm:spPr/>
      <dgm:t>
        <a:bodyPr/>
        <a:lstStyle/>
        <a:p>
          <a:pPr rtl="1"/>
          <a:r>
            <a:rPr lang="he-IL" sz="1200" b="1" u="sng" dirty="0" smtClean="0">
              <a:solidFill>
                <a:schemeClr val="tx1"/>
              </a:solidFill>
            </a:rPr>
            <a:t>אם מודעים לבעיות </a:t>
          </a:r>
          <a:r>
            <a:rPr lang="he-IL" sz="1200" b="1" u="sng" dirty="0" err="1" smtClean="0">
              <a:solidFill>
                <a:schemeClr val="tx1"/>
              </a:solidFill>
            </a:rPr>
            <a:t>תזרימיות</a:t>
          </a:r>
          <a:r>
            <a:rPr lang="he-IL" sz="1200" b="1" u="sng" dirty="0" smtClean="0">
              <a:solidFill>
                <a:schemeClr val="tx1"/>
              </a:solidFill>
            </a:rPr>
            <a:t> צפויות ניתן להיות מוכנים לכך מבעוד מועד בצורה טובה . (לפעמים על ידי עדכון הבנק..או הספק) </a:t>
          </a:r>
          <a:endParaRPr lang="he-IL" sz="1200" b="1" dirty="0" smtClean="0">
            <a:solidFill>
              <a:schemeClr val="tx1"/>
            </a:solidFill>
          </a:endParaRPr>
        </a:p>
      </dgm:t>
    </dgm:pt>
    <dgm:pt modelId="{F2D6406E-B8EB-4A49-BA5D-73515FCEC7DF}" type="parTrans" cxnId="{CE8FECD6-DD8B-46CF-B3DC-4BC900793DAD}">
      <dgm:prSet/>
      <dgm:spPr/>
      <dgm:t>
        <a:bodyPr/>
        <a:lstStyle/>
        <a:p>
          <a:pPr rtl="1"/>
          <a:endParaRPr lang="he-IL"/>
        </a:p>
      </dgm:t>
    </dgm:pt>
    <dgm:pt modelId="{817F0335-F678-4C71-AD1D-3E6ECFC5A541}" type="sibTrans" cxnId="{CE8FECD6-DD8B-46CF-B3DC-4BC900793DAD}">
      <dgm:prSet/>
      <dgm:spPr/>
      <dgm:t>
        <a:bodyPr/>
        <a:lstStyle/>
        <a:p>
          <a:pPr rtl="1"/>
          <a:endParaRPr lang="he-IL"/>
        </a:p>
      </dgm:t>
    </dgm:pt>
    <dgm:pt modelId="{920C7811-1B78-429C-8C39-C6C64E151676}">
      <dgm:prSet custT="1"/>
      <dgm:spPr/>
      <dgm:t>
        <a:bodyPr/>
        <a:lstStyle/>
        <a:p>
          <a:pPr rtl="1"/>
          <a:r>
            <a:rPr lang="he-IL" sz="1200" b="1" u="sng" dirty="0" err="1" smtClean="0">
              <a:solidFill>
                <a:schemeClr val="bg1"/>
              </a:solidFill>
            </a:rPr>
            <a:t>התזרים</a:t>
          </a:r>
          <a:r>
            <a:rPr lang="he-IL" sz="1200" b="1" u="sng" dirty="0" smtClean="0">
              <a:solidFill>
                <a:schemeClr val="bg1"/>
              </a:solidFill>
            </a:rPr>
            <a:t> –החשוב ביותר : הוא מה שמכריע בין עסק חי למת</a:t>
          </a:r>
          <a:endParaRPr lang="he-IL" sz="1200" b="1" dirty="0">
            <a:solidFill>
              <a:schemeClr val="bg1"/>
            </a:solidFill>
          </a:endParaRPr>
        </a:p>
      </dgm:t>
    </dgm:pt>
    <dgm:pt modelId="{49EFE120-2796-4325-8093-01EB34A917AC}" type="parTrans" cxnId="{819CEA62-70A5-408A-9391-41B3AE5FCB6D}">
      <dgm:prSet/>
      <dgm:spPr/>
      <dgm:t>
        <a:bodyPr/>
        <a:lstStyle/>
        <a:p>
          <a:pPr rtl="1"/>
          <a:endParaRPr lang="he-IL"/>
        </a:p>
      </dgm:t>
    </dgm:pt>
    <dgm:pt modelId="{1F52DD02-479D-4B98-9518-9E034D7A262B}" type="sibTrans" cxnId="{819CEA62-70A5-408A-9391-41B3AE5FCB6D}">
      <dgm:prSet/>
      <dgm:spPr/>
      <dgm:t>
        <a:bodyPr/>
        <a:lstStyle/>
        <a:p>
          <a:pPr rtl="1"/>
          <a:endParaRPr lang="he-IL"/>
        </a:p>
      </dgm:t>
    </dgm:pt>
    <dgm:pt modelId="{899338A1-8B51-44E4-80A7-D173A19F6D1F}">
      <dgm:prSet/>
      <dgm:spPr/>
      <dgm:t>
        <a:bodyPr/>
        <a:lstStyle/>
        <a:p>
          <a:pPr rtl="1"/>
          <a:r>
            <a:rPr lang="he-IL" b="1" dirty="0" smtClean="0">
              <a:solidFill>
                <a:schemeClr val="tx1"/>
              </a:solidFill>
            </a:rPr>
            <a:t>בניית תזרים: משימה מורכבת </a:t>
          </a:r>
          <a:r>
            <a:rPr lang="he-IL" b="1" dirty="0" err="1" smtClean="0">
              <a:solidFill>
                <a:schemeClr val="tx1"/>
              </a:solidFill>
            </a:rPr>
            <a:t>וסזיפית</a:t>
          </a:r>
          <a:r>
            <a:rPr lang="he-IL" b="1" dirty="0" smtClean="0">
              <a:solidFill>
                <a:schemeClr val="tx1"/>
              </a:solidFill>
            </a:rPr>
            <a:t> ולכן חשוב מודול נוח ויעיל המתאים לארגון</a:t>
          </a:r>
          <a:endParaRPr lang="he-IL" b="1" u="none" dirty="0" smtClean="0">
            <a:solidFill>
              <a:schemeClr val="tx1"/>
            </a:solidFill>
          </a:endParaRPr>
        </a:p>
      </dgm:t>
    </dgm:pt>
    <dgm:pt modelId="{09319FF1-4C2A-4DF8-9ED2-4229C0D3AEED}" type="parTrans" cxnId="{03AF2DB4-A5BA-45C4-98A4-5CA2A35FC2C7}">
      <dgm:prSet/>
      <dgm:spPr/>
      <dgm:t>
        <a:bodyPr/>
        <a:lstStyle/>
        <a:p>
          <a:pPr rtl="1"/>
          <a:endParaRPr lang="he-IL"/>
        </a:p>
      </dgm:t>
    </dgm:pt>
    <dgm:pt modelId="{89F9388A-1AD8-4621-BBA4-B54E868EF5D1}" type="sibTrans" cxnId="{03AF2DB4-A5BA-45C4-98A4-5CA2A35FC2C7}">
      <dgm:prSet/>
      <dgm:spPr/>
      <dgm:t>
        <a:bodyPr/>
        <a:lstStyle/>
        <a:p>
          <a:pPr rtl="1"/>
          <a:endParaRPr lang="he-IL"/>
        </a:p>
      </dgm:t>
    </dgm:pt>
    <dgm:pt modelId="{13F4BC53-1C0A-4718-9671-9678553FC193}">
      <dgm:prSet custT="1"/>
      <dgm:spPr/>
      <dgm:t>
        <a:bodyPr/>
        <a:lstStyle/>
        <a:p>
          <a:pPr rtl="1"/>
          <a:endParaRPr lang="he-IL" sz="1200" b="1" u="sng" dirty="0" smtClean="0">
            <a:solidFill>
              <a:schemeClr val="tx1"/>
            </a:solidFill>
          </a:endParaRPr>
        </a:p>
        <a:p>
          <a:pPr rtl="1"/>
          <a:r>
            <a:rPr lang="he-IL" sz="1200" b="1" dirty="0" smtClean="0">
              <a:solidFill>
                <a:schemeClr val="tx1"/>
              </a:solidFill>
            </a:rPr>
            <a:t>משפר את הבקרה הפנימית בארגון</a:t>
          </a:r>
          <a:endParaRPr lang="he-IL" sz="1200" b="1" dirty="0">
            <a:solidFill>
              <a:schemeClr val="tx1"/>
            </a:solidFill>
          </a:endParaRPr>
        </a:p>
      </dgm:t>
    </dgm:pt>
    <dgm:pt modelId="{FE1FF9D5-86F5-4B18-8BE6-8802DAF7D55B}" type="sibTrans" cxnId="{30771F0F-334C-42B7-A48C-0C21022BDAB4}">
      <dgm:prSet/>
      <dgm:spPr/>
      <dgm:t>
        <a:bodyPr/>
        <a:lstStyle/>
        <a:p>
          <a:pPr rtl="1"/>
          <a:endParaRPr lang="he-IL"/>
        </a:p>
      </dgm:t>
    </dgm:pt>
    <dgm:pt modelId="{3ADAF125-55A0-4750-91DC-DC0410C71E37}" type="parTrans" cxnId="{30771F0F-334C-42B7-A48C-0C21022BDAB4}">
      <dgm:prSet/>
      <dgm:spPr/>
      <dgm:t>
        <a:bodyPr/>
        <a:lstStyle/>
        <a:p>
          <a:pPr rtl="1"/>
          <a:endParaRPr lang="he-IL"/>
        </a:p>
      </dgm:t>
    </dgm:pt>
    <dgm:pt modelId="{97B1DA48-91F2-4F7A-A1C2-1AE876086BF0}" type="pres">
      <dgm:prSet presAssocID="{68C9AF17-B7E3-4A5B-96FD-2ACE77BDD61B}" presName="composite" presStyleCnt="0">
        <dgm:presLayoutVars>
          <dgm:chMax val="5"/>
          <dgm:dir/>
          <dgm:animLvl val="ctr"/>
          <dgm:resizeHandles val="exact"/>
        </dgm:presLayoutVars>
      </dgm:prSet>
      <dgm:spPr/>
      <dgm:t>
        <a:bodyPr/>
        <a:lstStyle/>
        <a:p>
          <a:pPr rtl="1"/>
          <a:endParaRPr lang="he-IL"/>
        </a:p>
      </dgm:t>
    </dgm:pt>
    <dgm:pt modelId="{5835746B-81EE-4204-B0D1-83EFB5742146}" type="pres">
      <dgm:prSet presAssocID="{68C9AF17-B7E3-4A5B-96FD-2ACE77BDD61B}" presName="cycle" presStyleCnt="0"/>
      <dgm:spPr/>
    </dgm:pt>
    <dgm:pt modelId="{BD58099C-F6DE-47A6-B141-DB08CDCFAF79}" type="pres">
      <dgm:prSet presAssocID="{68C9AF17-B7E3-4A5B-96FD-2ACE77BDD61B}" presName="centerShape" presStyleCnt="0"/>
      <dgm:spPr/>
    </dgm:pt>
    <dgm:pt modelId="{CC1A0365-7810-4713-A789-B255DBE85E17}" type="pres">
      <dgm:prSet presAssocID="{68C9AF17-B7E3-4A5B-96FD-2ACE77BDD61B}" presName="connSite" presStyleLbl="node1" presStyleIdx="0" presStyleCnt="7"/>
      <dgm:spPr/>
    </dgm:pt>
    <dgm:pt modelId="{F244C99A-9C75-4304-B254-B59A937536FF}" type="pres">
      <dgm:prSet presAssocID="{68C9AF17-B7E3-4A5B-96FD-2ACE77BDD61B}" presName="visible" presStyleLbl="node1" presStyleIdx="0" presStyleCnt="7"/>
      <dgm:spPr>
        <a:blipFill rotWithShape="0">
          <a:blip xmlns:r="http://schemas.openxmlformats.org/officeDocument/2006/relationships" r:embed="rId1"/>
          <a:stretch>
            <a:fillRect/>
          </a:stretch>
        </a:blipFill>
      </dgm:spPr>
    </dgm:pt>
    <dgm:pt modelId="{46C0F347-8FF0-4A48-8B98-EDCADC1F8707}" type="pres">
      <dgm:prSet presAssocID="{6A37ACEA-356F-445C-8E41-B719A71CB1A8}" presName="Name25" presStyleLbl="parChTrans1D1" presStyleIdx="0" presStyleCnt="6"/>
      <dgm:spPr/>
      <dgm:t>
        <a:bodyPr/>
        <a:lstStyle/>
        <a:p>
          <a:pPr rtl="1"/>
          <a:endParaRPr lang="he-IL"/>
        </a:p>
      </dgm:t>
    </dgm:pt>
    <dgm:pt modelId="{EFADA8F2-B1B2-4A60-BE0B-A1546ED0F38E}" type="pres">
      <dgm:prSet presAssocID="{E600C18E-5319-45CB-BF9B-B89942A54A30}" presName="node" presStyleCnt="0"/>
      <dgm:spPr/>
    </dgm:pt>
    <dgm:pt modelId="{7F1B7D50-5F2E-4C56-90B0-93FE66C96FA3}" type="pres">
      <dgm:prSet presAssocID="{E600C18E-5319-45CB-BF9B-B89942A54A30}" presName="parentNode" presStyleLbl="node1" presStyleIdx="1" presStyleCnt="7" custScaleX="347572" custScaleY="161835" custLinFactX="-100000" custLinFactNeighborX="-186955" custLinFactNeighborY="70071">
        <dgm:presLayoutVars>
          <dgm:chMax val="1"/>
          <dgm:bulletEnabled val="1"/>
        </dgm:presLayoutVars>
      </dgm:prSet>
      <dgm:spPr/>
      <dgm:t>
        <a:bodyPr/>
        <a:lstStyle/>
        <a:p>
          <a:pPr rtl="1"/>
          <a:endParaRPr lang="he-IL"/>
        </a:p>
      </dgm:t>
    </dgm:pt>
    <dgm:pt modelId="{62C53EB5-347B-4679-8301-3A96646F11F1}" type="pres">
      <dgm:prSet presAssocID="{E600C18E-5319-45CB-BF9B-B89942A54A30}" presName="childNode" presStyleLbl="revTx" presStyleIdx="0" presStyleCnt="0">
        <dgm:presLayoutVars>
          <dgm:bulletEnabled val="1"/>
        </dgm:presLayoutVars>
      </dgm:prSet>
      <dgm:spPr/>
      <dgm:t>
        <a:bodyPr/>
        <a:lstStyle/>
        <a:p>
          <a:pPr rtl="1"/>
          <a:endParaRPr lang="he-IL"/>
        </a:p>
      </dgm:t>
    </dgm:pt>
    <dgm:pt modelId="{4BDBD063-AF87-4745-BED9-20FAB8A1E907}" type="pres">
      <dgm:prSet presAssocID="{EE6D2A5D-0B0D-4BB6-80E5-BAFDB6E71842}" presName="Name25" presStyleLbl="parChTrans1D1" presStyleIdx="1" presStyleCnt="6"/>
      <dgm:spPr/>
      <dgm:t>
        <a:bodyPr/>
        <a:lstStyle/>
        <a:p>
          <a:pPr rtl="1"/>
          <a:endParaRPr lang="he-IL"/>
        </a:p>
      </dgm:t>
    </dgm:pt>
    <dgm:pt modelId="{07805254-CC8B-44F4-BA32-A2072E8173BC}" type="pres">
      <dgm:prSet presAssocID="{F4953B1E-EEEA-4805-9DB8-9F1A0D988D65}" presName="node" presStyleCnt="0"/>
      <dgm:spPr/>
    </dgm:pt>
    <dgm:pt modelId="{68393724-8A3A-44AB-9943-C42B64244C84}" type="pres">
      <dgm:prSet presAssocID="{F4953B1E-EEEA-4805-9DB8-9F1A0D988D65}" presName="parentNode" presStyleLbl="node1" presStyleIdx="2" presStyleCnt="7" custScaleX="403287" custScaleY="227683" custLinFactY="200000" custLinFactNeighborX="55312" custLinFactNeighborY="260926">
        <dgm:presLayoutVars>
          <dgm:chMax val="1"/>
          <dgm:bulletEnabled val="1"/>
        </dgm:presLayoutVars>
      </dgm:prSet>
      <dgm:spPr/>
      <dgm:t>
        <a:bodyPr/>
        <a:lstStyle/>
        <a:p>
          <a:pPr rtl="1"/>
          <a:endParaRPr lang="he-IL"/>
        </a:p>
      </dgm:t>
    </dgm:pt>
    <dgm:pt modelId="{F73ACB98-9A26-435E-BCCE-63E5AF57D0A3}" type="pres">
      <dgm:prSet presAssocID="{F4953B1E-EEEA-4805-9DB8-9F1A0D988D65}" presName="childNode" presStyleLbl="revTx" presStyleIdx="0" presStyleCnt="0">
        <dgm:presLayoutVars>
          <dgm:bulletEnabled val="1"/>
        </dgm:presLayoutVars>
      </dgm:prSet>
      <dgm:spPr/>
    </dgm:pt>
    <dgm:pt modelId="{B31694CD-87D7-4821-81F8-7734EA2102CC}" type="pres">
      <dgm:prSet presAssocID="{49EFE120-2796-4325-8093-01EB34A917AC}" presName="Name25" presStyleLbl="parChTrans1D1" presStyleIdx="2" presStyleCnt="6"/>
      <dgm:spPr/>
      <dgm:t>
        <a:bodyPr/>
        <a:lstStyle/>
        <a:p>
          <a:pPr rtl="1"/>
          <a:endParaRPr lang="he-IL"/>
        </a:p>
      </dgm:t>
    </dgm:pt>
    <dgm:pt modelId="{71FAC725-5CF1-48F0-BC51-5FAD741D6865}" type="pres">
      <dgm:prSet presAssocID="{920C7811-1B78-429C-8C39-C6C64E151676}" presName="node" presStyleCnt="0"/>
      <dgm:spPr/>
    </dgm:pt>
    <dgm:pt modelId="{D39BC2AE-C578-4DBD-97B3-3FA3B69CE68C}" type="pres">
      <dgm:prSet presAssocID="{920C7811-1B78-429C-8C39-C6C64E151676}" presName="parentNode" presStyleLbl="node1" presStyleIdx="3" presStyleCnt="7" custScaleX="390224" custScaleY="269283" custLinFactX="200000" custLinFactY="-63352" custLinFactNeighborX="231420" custLinFactNeighborY="-100000">
        <dgm:presLayoutVars>
          <dgm:chMax val="1"/>
          <dgm:bulletEnabled val="1"/>
        </dgm:presLayoutVars>
      </dgm:prSet>
      <dgm:spPr/>
      <dgm:t>
        <a:bodyPr/>
        <a:lstStyle/>
        <a:p>
          <a:pPr rtl="1"/>
          <a:endParaRPr lang="he-IL"/>
        </a:p>
      </dgm:t>
    </dgm:pt>
    <dgm:pt modelId="{35CD7DC6-B428-44EE-BD6E-B8F36CC79CF2}" type="pres">
      <dgm:prSet presAssocID="{920C7811-1B78-429C-8C39-C6C64E151676}" presName="childNode" presStyleLbl="revTx" presStyleIdx="0" presStyleCnt="0">
        <dgm:presLayoutVars>
          <dgm:bulletEnabled val="1"/>
        </dgm:presLayoutVars>
      </dgm:prSet>
      <dgm:spPr/>
    </dgm:pt>
    <dgm:pt modelId="{54EE39F5-1AAB-4A4D-AF9E-5A1EFCA98E32}" type="pres">
      <dgm:prSet presAssocID="{F2D6406E-B8EB-4A49-BA5D-73515FCEC7DF}" presName="Name25" presStyleLbl="parChTrans1D1" presStyleIdx="3" presStyleCnt="6"/>
      <dgm:spPr/>
      <dgm:t>
        <a:bodyPr/>
        <a:lstStyle/>
        <a:p>
          <a:pPr rtl="1"/>
          <a:endParaRPr lang="he-IL"/>
        </a:p>
      </dgm:t>
    </dgm:pt>
    <dgm:pt modelId="{83FEA846-ADE0-45F6-8028-4A64F8727534}" type="pres">
      <dgm:prSet presAssocID="{D797DB23-A320-49CA-A4DA-DD46A9B097B8}" presName="node" presStyleCnt="0"/>
      <dgm:spPr/>
    </dgm:pt>
    <dgm:pt modelId="{CBD795FC-3711-4732-B623-D97F9B9E5ABB}" type="pres">
      <dgm:prSet presAssocID="{D797DB23-A320-49CA-A4DA-DD46A9B097B8}" presName="parentNode" presStyleLbl="node1" presStyleIdx="4" presStyleCnt="7" custScaleX="452560" custScaleY="320734" custLinFactX="200000" custLinFactNeighborX="237799" custLinFactNeighborY="72409">
        <dgm:presLayoutVars>
          <dgm:chMax val="1"/>
          <dgm:bulletEnabled val="1"/>
        </dgm:presLayoutVars>
      </dgm:prSet>
      <dgm:spPr/>
      <dgm:t>
        <a:bodyPr/>
        <a:lstStyle/>
        <a:p>
          <a:pPr rtl="1"/>
          <a:endParaRPr lang="he-IL"/>
        </a:p>
      </dgm:t>
    </dgm:pt>
    <dgm:pt modelId="{7E5CC8DE-8A5D-4311-B701-8B61E5581FF3}" type="pres">
      <dgm:prSet presAssocID="{D797DB23-A320-49CA-A4DA-DD46A9B097B8}" presName="childNode" presStyleLbl="revTx" presStyleIdx="0" presStyleCnt="0">
        <dgm:presLayoutVars>
          <dgm:bulletEnabled val="1"/>
        </dgm:presLayoutVars>
      </dgm:prSet>
      <dgm:spPr/>
    </dgm:pt>
    <dgm:pt modelId="{1AA8CB1E-9914-4D2C-8217-A90152B2E161}" type="pres">
      <dgm:prSet presAssocID="{3ADAF125-55A0-4750-91DC-DC0410C71E37}" presName="Name25" presStyleLbl="parChTrans1D1" presStyleIdx="4" presStyleCnt="6"/>
      <dgm:spPr/>
      <dgm:t>
        <a:bodyPr/>
        <a:lstStyle/>
        <a:p>
          <a:pPr rtl="1"/>
          <a:endParaRPr lang="he-IL"/>
        </a:p>
      </dgm:t>
    </dgm:pt>
    <dgm:pt modelId="{2A2E23E9-BE6F-4279-A3B8-63D9C107D061}" type="pres">
      <dgm:prSet presAssocID="{13F4BC53-1C0A-4718-9671-9678553FC193}" presName="node" presStyleCnt="0"/>
      <dgm:spPr/>
    </dgm:pt>
    <dgm:pt modelId="{67619ADC-04C1-455D-988A-453EFBC343C9}" type="pres">
      <dgm:prSet presAssocID="{13F4BC53-1C0A-4718-9671-9678553FC193}" presName="parentNode" presStyleLbl="node1" presStyleIdx="5" presStyleCnt="7" custScaleX="257624" custScaleY="160356" custLinFactY="-200000" custLinFactNeighborX="29018" custLinFactNeighborY="-224630">
        <dgm:presLayoutVars>
          <dgm:chMax val="1"/>
          <dgm:bulletEnabled val="1"/>
        </dgm:presLayoutVars>
      </dgm:prSet>
      <dgm:spPr/>
      <dgm:t>
        <a:bodyPr/>
        <a:lstStyle/>
        <a:p>
          <a:pPr rtl="1"/>
          <a:endParaRPr lang="he-IL"/>
        </a:p>
      </dgm:t>
    </dgm:pt>
    <dgm:pt modelId="{C47406F8-FF5B-4693-8DF4-A960CDEC6A66}" type="pres">
      <dgm:prSet presAssocID="{13F4BC53-1C0A-4718-9671-9678553FC193}" presName="childNode" presStyleLbl="revTx" presStyleIdx="0" presStyleCnt="0">
        <dgm:presLayoutVars>
          <dgm:bulletEnabled val="1"/>
        </dgm:presLayoutVars>
      </dgm:prSet>
      <dgm:spPr/>
    </dgm:pt>
    <dgm:pt modelId="{35F0E10A-D1A4-469B-846D-20589B718414}" type="pres">
      <dgm:prSet presAssocID="{09319FF1-4C2A-4DF8-9ED2-4229C0D3AEED}" presName="Name25" presStyleLbl="parChTrans1D1" presStyleIdx="5" presStyleCnt="6"/>
      <dgm:spPr/>
      <dgm:t>
        <a:bodyPr/>
        <a:lstStyle/>
        <a:p>
          <a:pPr rtl="1"/>
          <a:endParaRPr lang="he-IL"/>
        </a:p>
      </dgm:t>
    </dgm:pt>
    <dgm:pt modelId="{C20AB6E5-AF35-4671-ABE9-47C1269A0A09}" type="pres">
      <dgm:prSet presAssocID="{899338A1-8B51-44E4-80A7-D173A19F6D1F}" presName="node" presStyleCnt="0"/>
      <dgm:spPr/>
    </dgm:pt>
    <dgm:pt modelId="{EB1A472E-15AC-406E-9273-573BDD4961CE}" type="pres">
      <dgm:prSet presAssocID="{899338A1-8B51-44E4-80A7-D173A19F6D1F}" presName="parentNode" presStyleLbl="node1" presStyleIdx="6" presStyleCnt="7" custScaleX="322805" custScaleY="263123" custLinFactX="-102840" custLinFactNeighborX="-200000" custLinFactNeighborY="-93928">
        <dgm:presLayoutVars>
          <dgm:chMax val="1"/>
          <dgm:bulletEnabled val="1"/>
        </dgm:presLayoutVars>
      </dgm:prSet>
      <dgm:spPr/>
      <dgm:t>
        <a:bodyPr/>
        <a:lstStyle/>
        <a:p>
          <a:pPr rtl="1"/>
          <a:endParaRPr lang="he-IL"/>
        </a:p>
      </dgm:t>
    </dgm:pt>
    <dgm:pt modelId="{C10EC8D2-F29A-4C83-9B51-1D0069DB3613}" type="pres">
      <dgm:prSet presAssocID="{899338A1-8B51-44E4-80A7-D173A19F6D1F}" presName="childNode" presStyleLbl="revTx" presStyleIdx="0" presStyleCnt="0">
        <dgm:presLayoutVars>
          <dgm:bulletEnabled val="1"/>
        </dgm:presLayoutVars>
      </dgm:prSet>
      <dgm:spPr/>
    </dgm:pt>
  </dgm:ptLst>
  <dgm:cxnLst>
    <dgm:cxn modelId="{FF56840C-CA9A-4C06-B5AE-622B33F07247}" type="presOf" srcId="{68C9AF17-B7E3-4A5B-96FD-2ACE77BDD61B}" destId="{97B1DA48-91F2-4F7A-A1C2-1AE876086BF0}" srcOrd="0" destOrd="0" presId="urn:microsoft.com/office/officeart/2005/8/layout/radial2"/>
    <dgm:cxn modelId="{819CEA62-70A5-408A-9391-41B3AE5FCB6D}" srcId="{68C9AF17-B7E3-4A5B-96FD-2ACE77BDD61B}" destId="{920C7811-1B78-429C-8C39-C6C64E151676}" srcOrd="2" destOrd="0" parTransId="{49EFE120-2796-4325-8093-01EB34A917AC}" sibTransId="{1F52DD02-479D-4B98-9518-9E034D7A262B}"/>
    <dgm:cxn modelId="{457F195C-7572-4E23-BBA8-60EBCB6801F8}" type="presOf" srcId="{49EFE120-2796-4325-8093-01EB34A917AC}" destId="{B31694CD-87D7-4821-81F8-7734EA2102CC}" srcOrd="0" destOrd="0" presId="urn:microsoft.com/office/officeart/2005/8/layout/radial2"/>
    <dgm:cxn modelId="{A7DD2359-CE28-47C0-AB7F-A6EB51047E3A}" type="presOf" srcId="{D797DB23-A320-49CA-A4DA-DD46A9B097B8}" destId="{CBD795FC-3711-4732-B623-D97F9B9E5ABB}" srcOrd="0" destOrd="0" presId="urn:microsoft.com/office/officeart/2005/8/layout/radial2"/>
    <dgm:cxn modelId="{30771F0F-334C-42B7-A48C-0C21022BDAB4}" srcId="{68C9AF17-B7E3-4A5B-96FD-2ACE77BDD61B}" destId="{13F4BC53-1C0A-4718-9671-9678553FC193}" srcOrd="4" destOrd="0" parTransId="{3ADAF125-55A0-4750-91DC-DC0410C71E37}" sibTransId="{FE1FF9D5-86F5-4B18-8BE6-8802DAF7D55B}"/>
    <dgm:cxn modelId="{DCE05AFC-ECFA-4C4D-B556-E6B658802667}" type="presOf" srcId="{F2D6406E-B8EB-4A49-BA5D-73515FCEC7DF}" destId="{54EE39F5-1AAB-4A4D-AF9E-5A1EFCA98E32}" srcOrd="0" destOrd="0" presId="urn:microsoft.com/office/officeart/2005/8/layout/radial2"/>
    <dgm:cxn modelId="{56B8B074-42DF-42A9-B949-ABE5BFB7CA4D}" type="presOf" srcId="{920C7811-1B78-429C-8C39-C6C64E151676}" destId="{D39BC2AE-C578-4DBD-97B3-3FA3B69CE68C}" srcOrd="0" destOrd="0" presId="urn:microsoft.com/office/officeart/2005/8/layout/radial2"/>
    <dgm:cxn modelId="{CE8FECD6-DD8B-46CF-B3DC-4BC900793DAD}" srcId="{68C9AF17-B7E3-4A5B-96FD-2ACE77BDD61B}" destId="{D797DB23-A320-49CA-A4DA-DD46A9B097B8}" srcOrd="3" destOrd="0" parTransId="{F2D6406E-B8EB-4A49-BA5D-73515FCEC7DF}" sibTransId="{817F0335-F678-4C71-AD1D-3E6ECFC5A541}"/>
    <dgm:cxn modelId="{CCF07C22-7EBE-4030-838D-F091F97E0B95}" type="presOf" srcId="{EE6D2A5D-0B0D-4BB6-80E5-BAFDB6E71842}" destId="{4BDBD063-AF87-4745-BED9-20FAB8A1E907}" srcOrd="0" destOrd="0" presId="urn:microsoft.com/office/officeart/2005/8/layout/radial2"/>
    <dgm:cxn modelId="{BA96C4F4-A048-45BF-9030-5A9728114432}" srcId="{68C9AF17-B7E3-4A5B-96FD-2ACE77BDD61B}" destId="{E600C18E-5319-45CB-BF9B-B89942A54A30}" srcOrd="0" destOrd="0" parTransId="{6A37ACEA-356F-445C-8E41-B719A71CB1A8}" sibTransId="{4FC12580-9346-4E48-89CF-39C5DC73188B}"/>
    <dgm:cxn modelId="{03AF2DB4-A5BA-45C4-98A4-5CA2A35FC2C7}" srcId="{68C9AF17-B7E3-4A5B-96FD-2ACE77BDD61B}" destId="{899338A1-8B51-44E4-80A7-D173A19F6D1F}" srcOrd="5" destOrd="0" parTransId="{09319FF1-4C2A-4DF8-9ED2-4229C0D3AEED}" sibTransId="{89F9388A-1AD8-4621-BBA4-B54E868EF5D1}"/>
    <dgm:cxn modelId="{45D7A017-5B67-4B4F-970F-5DD8A49B4522}" type="presOf" srcId="{3ADAF125-55A0-4750-91DC-DC0410C71E37}" destId="{1AA8CB1E-9914-4D2C-8217-A90152B2E161}" srcOrd="0" destOrd="0" presId="urn:microsoft.com/office/officeart/2005/8/layout/radial2"/>
    <dgm:cxn modelId="{6EDEFBB1-CDE5-496C-848B-F1DA57893881}" type="presOf" srcId="{09319FF1-4C2A-4DF8-9ED2-4229C0D3AEED}" destId="{35F0E10A-D1A4-469B-846D-20589B718414}" srcOrd="0" destOrd="0" presId="urn:microsoft.com/office/officeart/2005/8/layout/radial2"/>
    <dgm:cxn modelId="{DF6B39FC-CF35-41D0-BACB-DCBF916268DA}" srcId="{68C9AF17-B7E3-4A5B-96FD-2ACE77BDD61B}" destId="{F4953B1E-EEEA-4805-9DB8-9F1A0D988D65}" srcOrd="1" destOrd="0" parTransId="{EE6D2A5D-0B0D-4BB6-80E5-BAFDB6E71842}" sibTransId="{6BCF648D-F5D0-43A1-84EC-A11E798E5218}"/>
    <dgm:cxn modelId="{DB3ECF88-CFF7-41DF-B102-C34024C8D23A}" type="presOf" srcId="{6A37ACEA-356F-445C-8E41-B719A71CB1A8}" destId="{46C0F347-8FF0-4A48-8B98-EDCADC1F8707}" srcOrd="0" destOrd="0" presId="urn:microsoft.com/office/officeart/2005/8/layout/radial2"/>
    <dgm:cxn modelId="{D528A7D4-0E1F-4E04-B8F3-1DE471C4179C}" type="presOf" srcId="{F4953B1E-EEEA-4805-9DB8-9F1A0D988D65}" destId="{68393724-8A3A-44AB-9943-C42B64244C84}" srcOrd="0" destOrd="0" presId="urn:microsoft.com/office/officeart/2005/8/layout/radial2"/>
    <dgm:cxn modelId="{3A7BDCDE-877B-4928-93D0-5656B7727AEA}" type="presOf" srcId="{899338A1-8B51-44E4-80A7-D173A19F6D1F}" destId="{EB1A472E-15AC-406E-9273-573BDD4961CE}" srcOrd="0" destOrd="0" presId="urn:microsoft.com/office/officeart/2005/8/layout/radial2"/>
    <dgm:cxn modelId="{80A56AE4-5C2A-41F8-8B48-D610A70B4F6A}" type="presOf" srcId="{E600C18E-5319-45CB-BF9B-B89942A54A30}" destId="{7F1B7D50-5F2E-4C56-90B0-93FE66C96FA3}" srcOrd="0" destOrd="0" presId="urn:microsoft.com/office/officeart/2005/8/layout/radial2"/>
    <dgm:cxn modelId="{15AB15CC-0D63-4DE1-8FD8-54C53AE09829}" type="presOf" srcId="{13F4BC53-1C0A-4718-9671-9678553FC193}" destId="{67619ADC-04C1-455D-988A-453EFBC343C9}" srcOrd="0" destOrd="0" presId="urn:microsoft.com/office/officeart/2005/8/layout/radial2"/>
    <dgm:cxn modelId="{46DF2E02-A232-4768-907B-43FC13D3A976}" type="presParOf" srcId="{97B1DA48-91F2-4F7A-A1C2-1AE876086BF0}" destId="{5835746B-81EE-4204-B0D1-83EFB5742146}" srcOrd="0" destOrd="0" presId="urn:microsoft.com/office/officeart/2005/8/layout/radial2"/>
    <dgm:cxn modelId="{4153FBE7-E192-42E6-A647-1997C059BE46}" type="presParOf" srcId="{5835746B-81EE-4204-B0D1-83EFB5742146}" destId="{BD58099C-F6DE-47A6-B141-DB08CDCFAF79}" srcOrd="0" destOrd="0" presId="urn:microsoft.com/office/officeart/2005/8/layout/radial2"/>
    <dgm:cxn modelId="{5D765455-A1F9-41DF-A074-FD3066147C52}" type="presParOf" srcId="{BD58099C-F6DE-47A6-B141-DB08CDCFAF79}" destId="{CC1A0365-7810-4713-A789-B255DBE85E17}" srcOrd="0" destOrd="0" presId="urn:microsoft.com/office/officeart/2005/8/layout/radial2"/>
    <dgm:cxn modelId="{B6B0BF22-1025-4E0C-A1A2-0EFE7DFCC13A}" type="presParOf" srcId="{BD58099C-F6DE-47A6-B141-DB08CDCFAF79}" destId="{F244C99A-9C75-4304-B254-B59A937536FF}" srcOrd="1" destOrd="0" presId="urn:microsoft.com/office/officeart/2005/8/layout/radial2"/>
    <dgm:cxn modelId="{59149CD4-CC4B-4008-8D37-D931ECA90886}" type="presParOf" srcId="{5835746B-81EE-4204-B0D1-83EFB5742146}" destId="{46C0F347-8FF0-4A48-8B98-EDCADC1F8707}" srcOrd="1" destOrd="0" presId="urn:microsoft.com/office/officeart/2005/8/layout/radial2"/>
    <dgm:cxn modelId="{2AE0332D-CB70-4575-A9A9-38FD649A9072}" type="presParOf" srcId="{5835746B-81EE-4204-B0D1-83EFB5742146}" destId="{EFADA8F2-B1B2-4A60-BE0B-A1546ED0F38E}" srcOrd="2" destOrd="0" presId="urn:microsoft.com/office/officeart/2005/8/layout/radial2"/>
    <dgm:cxn modelId="{AD30F435-D06E-4764-A297-B60AD7DE60CB}" type="presParOf" srcId="{EFADA8F2-B1B2-4A60-BE0B-A1546ED0F38E}" destId="{7F1B7D50-5F2E-4C56-90B0-93FE66C96FA3}" srcOrd="0" destOrd="0" presId="urn:microsoft.com/office/officeart/2005/8/layout/radial2"/>
    <dgm:cxn modelId="{F34C089F-A42D-4233-9575-04BE24480C15}" type="presParOf" srcId="{EFADA8F2-B1B2-4A60-BE0B-A1546ED0F38E}" destId="{62C53EB5-347B-4679-8301-3A96646F11F1}" srcOrd="1" destOrd="0" presId="urn:microsoft.com/office/officeart/2005/8/layout/radial2"/>
    <dgm:cxn modelId="{D5839AD5-2909-4C98-9033-AE087EA37E6E}" type="presParOf" srcId="{5835746B-81EE-4204-B0D1-83EFB5742146}" destId="{4BDBD063-AF87-4745-BED9-20FAB8A1E907}" srcOrd="3" destOrd="0" presId="urn:microsoft.com/office/officeart/2005/8/layout/radial2"/>
    <dgm:cxn modelId="{7E8BEDE4-0556-4537-9FFF-5DCC38C9B01F}" type="presParOf" srcId="{5835746B-81EE-4204-B0D1-83EFB5742146}" destId="{07805254-CC8B-44F4-BA32-A2072E8173BC}" srcOrd="4" destOrd="0" presId="urn:microsoft.com/office/officeart/2005/8/layout/radial2"/>
    <dgm:cxn modelId="{77767F20-035F-4AB6-B2EF-080A594763CE}" type="presParOf" srcId="{07805254-CC8B-44F4-BA32-A2072E8173BC}" destId="{68393724-8A3A-44AB-9943-C42B64244C84}" srcOrd="0" destOrd="0" presId="urn:microsoft.com/office/officeart/2005/8/layout/radial2"/>
    <dgm:cxn modelId="{891F2E6F-D67A-425C-B813-791E17C44338}" type="presParOf" srcId="{07805254-CC8B-44F4-BA32-A2072E8173BC}" destId="{F73ACB98-9A26-435E-BCCE-63E5AF57D0A3}" srcOrd="1" destOrd="0" presId="urn:microsoft.com/office/officeart/2005/8/layout/radial2"/>
    <dgm:cxn modelId="{39FD07C7-CDA1-4720-A88D-F954B88D1CFF}" type="presParOf" srcId="{5835746B-81EE-4204-B0D1-83EFB5742146}" destId="{B31694CD-87D7-4821-81F8-7734EA2102CC}" srcOrd="5" destOrd="0" presId="urn:microsoft.com/office/officeart/2005/8/layout/radial2"/>
    <dgm:cxn modelId="{BF18ABD3-BD0E-46F2-BB23-C876603BFF08}" type="presParOf" srcId="{5835746B-81EE-4204-B0D1-83EFB5742146}" destId="{71FAC725-5CF1-48F0-BC51-5FAD741D6865}" srcOrd="6" destOrd="0" presId="urn:microsoft.com/office/officeart/2005/8/layout/radial2"/>
    <dgm:cxn modelId="{240F6E17-EB74-499E-AAA5-B2C288E2B809}" type="presParOf" srcId="{71FAC725-5CF1-48F0-BC51-5FAD741D6865}" destId="{D39BC2AE-C578-4DBD-97B3-3FA3B69CE68C}" srcOrd="0" destOrd="0" presId="urn:microsoft.com/office/officeart/2005/8/layout/radial2"/>
    <dgm:cxn modelId="{8191BE12-F1FF-458E-AFE3-23B412B77B8F}" type="presParOf" srcId="{71FAC725-5CF1-48F0-BC51-5FAD741D6865}" destId="{35CD7DC6-B428-44EE-BD6E-B8F36CC79CF2}" srcOrd="1" destOrd="0" presId="urn:microsoft.com/office/officeart/2005/8/layout/radial2"/>
    <dgm:cxn modelId="{4697A5BC-0C92-4FD5-A6AE-DAD867CE3173}" type="presParOf" srcId="{5835746B-81EE-4204-B0D1-83EFB5742146}" destId="{54EE39F5-1AAB-4A4D-AF9E-5A1EFCA98E32}" srcOrd="7" destOrd="0" presId="urn:microsoft.com/office/officeart/2005/8/layout/radial2"/>
    <dgm:cxn modelId="{D0E0D8F2-C614-4BFD-B17F-F8A4AFA4C221}" type="presParOf" srcId="{5835746B-81EE-4204-B0D1-83EFB5742146}" destId="{83FEA846-ADE0-45F6-8028-4A64F8727534}" srcOrd="8" destOrd="0" presId="urn:microsoft.com/office/officeart/2005/8/layout/radial2"/>
    <dgm:cxn modelId="{0F23F0C4-ACC9-4EC7-9870-FE36BA1D35BF}" type="presParOf" srcId="{83FEA846-ADE0-45F6-8028-4A64F8727534}" destId="{CBD795FC-3711-4732-B623-D97F9B9E5ABB}" srcOrd="0" destOrd="0" presId="urn:microsoft.com/office/officeart/2005/8/layout/radial2"/>
    <dgm:cxn modelId="{77FB8FD5-4E96-4619-90D8-EBC2930B83E9}" type="presParOf" srcId="{83FEA846-ADE0-45F6-8028-4A64F8727534}" destId="{7E5CC8DE-8A5D-4311-B701-8B61E5581FF3}" srcOrd="1" destOrd="0" presId="urn:microsoft.com/office/officeart/2005/8/layout/radial2"/>
    <dgm:cxn modelId="{B40CFE88-F08E-4AFC-91B5-1F522D617921}" type="presParOf" srcId="{5835746B-81EE-4204-B0D1-83EFB5742146}" destId="{1AA8CB1E-9914-4D2C-8217-A90152B2E161}" srcOrd="9" destOrd="0" presId="urn:microsoft.com/office/officeart/2005/8/layout/radial2"/>
    <dgm:cxn modelId="{CA33284F-2B10-4B40-B6DD-B05846247827}" type="presParOf" srcId="{5835746B-81EE-4204-B0D1-83EFB5742146}" destId="{2A2E23E9-BE6F-4279-A3B8-63D9C107D061}" srcOrd="10" destOrd="0" presId="urn:microsoft.com/office/officeart/2005/8/layout/radial2"/>
    <dgm:cxn modelId="{A9F869DA-4608-44F6-AB09-8A92D97942EE}" type="presParOf" srcId="{2A2E23E9-BE6F-4279-A3B8-63D9C107D061}" destId="{67619ADC-04C1-455D-988A-453EFBC343C9}" srcOrd="0" destOrd="0" presId="urn:microsoft.com/office/officeart/2005/8/layout/radial2"/>
    <dgm:cxn modelId="{2AB6CFB6-98A1-41D9-9FEF-5083B56E70BF}" type="presParOf" srcId="{2A2E23E9-BE6F-4279-A3B8-63D9C107D061}" destId="{C47406F8-FF5B-4693-8DF4-A960CDEC6A66}" srcOrd="1" destOrd="0" presId="urn:microsoft.com/office/officeart/2005/8/layout/radial2"/>
    <dgm:cxn modelId="{DE96F691-CF09-4C81-8D70-1A0098D5112A}" type="presParOf" srcId="{5835746B-81EE-4204-B0D1-83EFB5742146}" destId="{35F0E10A-D1A4-469B-846D-20589B718414}" srcOrd="11" destOrd="0" presId="urn:microsoft.com/office/officeart/2005/8/layout/radial2"/>
    <dgm:cxn modelId="{932919FF-7A24-40DE-AE11-FC5A46E247A9}" type="presParOf" srcId="{5835746B-81EE-4204-B0D1-83EFB5742146}" destId="{C20AB6E5-AF35-4671-ABE9-47C1269A0A09}" srcOrd="12" destOrd="0" presId="urn:microsoft.com/office/officeart/2005/8/layout/radial2"/>
    <dgm:cxn modelId="{DB5D6ADD-354C-4E5A-88DC-F8FEA5332704}" type="presParOf" srcId="{C20AB6E5-AF35-4671-ABE9-47C1269A0A09}" destId="{EB1A472E-15AC-406E-9273-573BDD4961CE}" srcOrd="0" destOrd="0" presId="urn:microsoft.com/office/officeart/2005/8/layout/radial2"/>
    <dgm:cxn modelId="{EC569E4C-4DFE-43D6-B022-7CA871592A9F}" type="presParOf" srcId="{C20AB6E5-AF35-4671-ABE9-47C1269A0A09}" destId="{C10EC8D2-F29A-4C83-9B51-1D0069DB3613}" srcOrd="1" destOrd="0" presId="urn:microsoft.com/office/officeart/2005/8/layout/radial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69724A8-31EF-4531-A6DA-121B28F11FAF}" type="doc">
      <dgm:prSet loTypeId="urn:microsoft.com/office/officeart/2005/8/layout/hierarchy4" loCatId="hierarchy" qsTypeId="urn:microsoft.com/office/officeart/2005/8/quickstyle/simple1" qsCatId="simple" csTypeId="urn:microsoft.com/office/officeart/2005/8/colors/accent1_3" csCatId="accent1" phldr="1"/>
      <dgm:spPr/>
      <dgm:t>
        <a:bodyPr/>
        <a:lstStyle/>
        <a:p>
          <a:pPr rtl="1"/>
          <a:endParaRPr lang="he-IL"/>
        </a:p>
      </dgm:t>
    </dgm:pt>
    <dgm:pt modelId="{7769F840-0529-4AB7-905E-530592D1C649}">
      <dgm:prSet phldrT="[טקסט]" custT="1"/>
      <dgm:spPr>
        <a:scene3d>
          <a:camera prst="orthographicFront">
            <a:rot lat="0" lon="0" rev="0"/>
          </a:camera>
          <a:lightRig rig="balanced" dir="t">
            <a:rot lat="0" lon="0" rev="8700000"/>
          </a:lightRig>
        </a:scene3d>
        <a:sp3d>
          <a:bevelT w="190500" h="38100"/>
        </a:sp3d>
      </dgm:spPr>
      <dgm:t>
        <a:bodyPr/>
        <a:lstStyle/>
        <a:p>
          <a:pPr rtl="1"/>
          <a:r>
            <a:rPr lang="he-IL" sz="28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שלב 1- בדיקת המצב בבנק ובקופות </a:t>
          </a:r>
          <a:endParaRPr lang="he-IL" sz="28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21E001E4-A4E0-4CC6-ACCF-2F1DED0CEEFB}" type="parTrans" cxnId="{A6AC9A87-43D4-4345-A609-D229A99ED836}">
      <dgm:prSet/>
      <dgm:spPr/>
      <dgm:t>
        <a:bodyPr/>
        <a:lstStyle/>
        <a:p>
          <a:pPr rtl="1"/>
          <a:endParaRPr lang="he-IL"/>
        </a:p>
      </dgm:t>
    </dgm:pt>
    <dgm:pt modelId="{144E1870-0F8D-4D29-931E-8651A32E512A}" type="sibTrans" cxnId="{A6AC9A87-43D4-4345-A609-D229A99ED836}">
      <dgm:prSet/>
      <dgm:spPr/>
      <dgm:t>
        <a:bodyPr/>
        <a:lstStyle/>
        <a:p>
          <a:pPr rtl="1"/>
          <a:endParaRPr lang="he-IL"/>
        </a:p>
      </dgm:t>
    </dgm:pt>
    <dgm:pt modelId="{183F1B4B-18F5-4610-9D55-3B53D31A05E1}">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שלב 3-</a:t>
          </a:r>
        </a:p>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הוצאות מתוכננות</a:t>
          </a:r>
        </a:p>
        <a:p>
          <a:pPr rtl="1"/>
          <a:endParaRPr lang="he-IL" sz="20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8A89E4E9-0A7E-4F96-AC36-90AC05D9F8C9}" type="parTrans" cxnId="{ED3C644D-E568-43FA-8FBE-C17A87EA3801}">
      <dgm:prSet/>
      <dgm:spPr/>
      <dgm:t>
        <a:bodyPr/>
        <a:lstStyle/>
        <a:p>
          <a:pPr rtl="1"/>
          <a:endParaRPr lang="he-IL"/>
        </a:p>
      </dgm:t>
    </dgm:pt>
    <dgm:pt modelId="{4EDAF0A5-A9E4-4E5C-839C-BB4C7EE9EF98}" type="sibTrans" cxnId="{ED3C644D-E568-43FA-8FBE-C17A87EA3801}">
      <dgm:prSet/>
      <dgm:spPr/>
      <dgm:t>
        <a:bodyPr/>
        <a:lstStyle/>
        <a:p>
          <a:pPr rtl="1"/>
          <a:endParaRPr lang="he-IL"/>
        </a:p>
      </dgm:t>
    </dgm:pt>
    <dgm:pt modelId="{3E6782E4-8CAD-4237-95BD-4C7B3C282952}">
      <dgm:prSet phldrT="[טקסט]"/>
      <dgm:spPr>
        <a:scene3d>
          <a:camera prst="orthographicFront">
            <a:rot lat="0" lon="0" rev="0"/>
          </a:camera>
          <a:lightRig rig="balanced" dir="t">
            <a:rot lat="0" lon="0" rev="8700000"/>
          </a:lightRig>
        </a:scene3d>
        <a:sp3d>
          <a:bevelT w="190500" h="38100"/>
        </a:sp3d>
      </dgm:spPr>
      <dgm:t>
        <a:bodyPr/>
        <a:lstStyle/>
        <a:p>
          <a:pPr rtl="1"/>
          <a:r>
            <a:rPr lang="he-IL" b="0" cap="none" spc="0" dirty="0" smtClean="0">
              <a:ln w="18415" cmpd="sng">
                <a:prstDash val="solid"/>
              </a:ln>
              <a:effectLst>
                <a:outerShdw blurRad="63500" dir="3600000" algn="tl" rotWithShape="0">
                  <a:srgbClr val="000000">
                    <a:alpha val="70000"/>
                  </a:srgbClr>
                </a:outerShdw>
              </a:effectLst>
            </a:rPr>
            <a:t>הערכת הסכומים והתאריכים לתשלום </a:t>
          </a:r>
        </a:p>
        <a:p>
          <a:pPr rtl="1"/>
          <a:r>
            <a:rPr lang="he-IL" b="0" cap="none" spc="0" dirty="0" smtClean="0">
              <a:ln w="18415" cmpd="sng">
                <a:prstDash val="solid"/>
              </a:ln>
              <a:effectLst>
                <a:outerShdw blurRad="63500" dir="3600000" algn="tl" rotWithShape="0">
                  <a:srgbClr val="000000">
                    <a:alpha val="70000"/>
                  </a:srgbClr>
                </a:outerShdw>
              </a:effectLst>
            </a:rPr>
            <a:t>ישנה חשיבות לתנאי אשראי</a:t>
          </a:r>
          <a:endParaRPr lang="he-IL" b="0" cap="none" spc="0" dirty="0">
            <a:ln w="18415" cmpd="sng">
              <a:prstDash val="solid"/>
            </a:ln>
            <a:effectLst>
              <a:outerShdw blurRad="63500" dir="3600000" algn="tl" rotWithShape="0">
                <a:srgbClr val="000000">
                  <a:alpha val="70000"/>
                </a:srgbClr>
              </a:outerShdw>
            </a:effectLst>
          </a:endParaRPr>
        </a:p>
      </dgm:t>
    </dgm:pt>
    <dgm:pt modelId="{0A31B3F0-02B0-4F2A-A333-0F1876348BE9}" type="parTrans" cxnId="{B93BFAC2-85CE-4181-B3A0-A01FD6DD46ED}">
      <dgm:prSet/>
      <dgm:spPr/>
      <dgm:t>
        <a:bodyPr/>
        <a:lstStyle/>
        <a:p>
          <a:pPr rtl="1"/>
          <a:endParaRPr lang="he-IL"/>
        </a:p>
      </dgm:t>
    </dgm:pt>
    <dgm:pt modelId="{AC585D35-40C7-4E26-8AF2-0A91664177DE}" type="sibTrans" cxnId="{B93BFAC2-85CE-4181-B3A0-A01FD6DD46ED}">
      <dgm:prSet/>
      <dgm:spPr/>
      <dgm:t>
        <a:bodyPr/>
        <a:lstStyle/>
        <a:p>
          <a:pPr rtl="1"/>
          <a:endParaRPr lang="he-IL"/>
        </a:p>
      </dgm:t>
    </dgm:pt>
    <dgm:pt modelId="{5B7082F2-B7F5-40EA-B210-C39DBDA3E509}">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שלב 2-</a:t>
          </a:r>
        </a:p>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הערכת הכנסות צפויות ותזמונן</a:t>
          </a:r>
        </a:p>
      </dgm:t>
    </dgm:pt>
    <dgm:pt modelId="{57FF4181-07F9-4F63-9272-9FD84AB2E227}" type="sibTrans" cxnId="{D7C1D693-F71E-4027-AC76-DDE8AA0B329D}">
      <dgm:prSet/>
      <dgm:spPr/>
      <dgm:t>
        <a:bodyPr/>
        <a:lstStyle/>
        <a:p>
          <a:pPr rtl="1"/>
          <a:endParaRPr lang="he-IL"/>
        </a:p>
      </dgm:t>
    </dgm:pt>
    <dgm:pt modelId="{47662BE7-5DD3-4578-ADC0-7E93350CB14B}" type="parTrans" cxnId="{D7C1D693-F71E-4027-AC76-DDE8AA0B329D}">
      <dgm:prSet/>
      <dgm:spPr/>
      <dgm:t>
        <a:bodyPr/>
        <a:lstStyle/>
        <a:p>
          <a:pPr rtl="1"/>
          <a:endParaRPr lang="he-IL"/>
        </a:p>
      </dgm:t>
    </dgm:pt>
    <dgm:pt modelId="{E257A53B-0462-468D-831C-BC4B36E8B206}">
      <dgm:prSet phldrT="[טקסט]" custT="1"/>
      <dgm:spPr>
        <a:scene3d>
          <a:camera prst="orthographicFront">
            <a:rot lat="0" lon="0" rev="0"/>
          </a:camera>
          <a:lightRig rig="balanced" dir="t">
            <a:rot lat="0" lon="0" rev="8700000"/>
          </a:lightRig>
        </a:scene3d>
        <a:sp3d>
          <a:bevelT w="190500" h="38100"/>
        </a:sp3d>
      </dgm:spPr>
      <dgm:t>
        <a:bodyPr/>
        <a:lstStyle/>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שלב 4- </a:t>
          </a:r>
        </a:p>
        <a:p>
          <a:pPr rtl="1"/>
          <a:r>
            <a:rPr lang="he-IL" sz="2000" b="1" kern="1200" dirty="0" smtClean="0">
              <a:ln w="11430"/>
              <a:solidFill>
                <a:schemeClr val="bg1"/>
              </a:solidFill>
              <a:effectLst>
                <a:outerShdw blurRad="50800" dist="39000" dir="5460000" algn="tl">
                  <a:srgbClr val="000000">
                    <a:alpha val="38000"/>
                  </a:srgbClr>
                </a:outerShdw>
              </a:effectLst>
              <a:latin typeface="Trebuchet MS" pitchFamily="34" charset="0"/>
              <a:ea typeface="+mn-ea"/>
              <a:cs typeface="+mn-cs"/>
            </a:rPr>
            <a:t>תכנון ומחקר תזרימי</a:t>
          </a:r>
          <a:endParaRPr lang="he-IL" sz="2000" b="1" kern="1200" dirty="0">
            <a:ln w="11430"/>
            <a:solidFill>
              <a:schemeClr val="bg1"/>
            </a:solidFill>
            <a:effectLst>
              <a:outerShdw blurRad="50800" dist="39000" dir="5460000" algn="tl">
                <a:srgbClr val="000000">
                  <a:alpha val="38000"/>
                </a:srgbClr>
              </a:outerShdw>
            </a:effectLst>
            <a:latin typeface="Trebuchet MS" pitchFamily="34" charset="0"/>
            <a:ea typeface="+mn-ea"/>
            <a:cs typeface="+mn-cs"/>
          </a:endParaRPr>
        </a:p>
      </dgm:t>
    </dgm:pt>
    <dgm:pt modelId="{18D3EB23-195B-48A1-9201-B12EE4999724}" type="parTrans" cxnId="{9F2810A6-C477-4A14-9073-97E9CB83CA4F}">
      <dgm:prSet/>
      <dgm:spPr/>
      <dgm:t>
        <a:bodyPr/>
        <a:lstStyle/>
        <a:p>
          <a:pPr rtl="1"/>
          <a:endParaRPr lang="he-IL"/>
        </a:p>
      </dgm:t>
    </dgm:pt>
    <dgm:pt modelId="{08BC072D-7212-4B4B-B40E-BDAEE1AA35BE}" type="sibTrans" cxnId="{9F2810A6-C477-4A14-9073-97E9CB83CA4F}">
      <dgm:prSet/>
      <dgm:spPr/>
      <dgm:t>
        <a:bodyPr/>
        <a:lstStyle/>
        <a:p>
          <a:pPr rtl="1"/>
          <a:endParaRPr lang="he-IL"/>
        </a:p>
      </dgm:t>
    </dgm:pt>
    <dgm:pt modelId="{AE0BDED4-31DD-44F1-8657-DFBEEEDFEACB}">
      <dgm:prSet/>
      <dgm:spPr/>
      <dgm:t>
        <a:bodyPr/>
        <a:lstStyle/>
        <a:p>
          <a:pPr rtl="1"/>
          <a:r>
            <a:rPr lang="he-IL" dirty="0" smtClean="0"/>
            <a:t>תאריך, תקבול , תשלום ויתרה </a:t>
          </a:r>
        </a:p>
        <a:p>
          <a:pPr rtl="1"/>
          <a:r>
            <a:rPr lang="he-IL" dirty="0" smtClean="0"/>
            <a:t>דוגמא בעמוד הבא</a:t>
          </a:r>
        </a:p>
        <a:p>
          <a:pPr rtl="1"/>
          <a:r>
            <a:rPr lang="he-IL" dirty="0" smtClean="0"/>
            <a:t>תוך עמידה באילוצים של הגוף שלנו וכשמדברים על עמותה:</a:t>
          </a:r>
          <a:endParaRPr lang="he-IL" dirty="0"/>
        </a:p>
      </dgm:t>
    </dgm:pt>
    <dgm:pt modelId="{C7781F18-E0FC-4605-9737-6FC5DABED1DC}" type="parTrans" cxnId="{3F53B72C-A767-4071-805C-D74DBAC46D88}">
      <dgm:prSet/>
      <dgm:spPr/>
      <dgm:t>
        <a:bodyPr/>
        <a:lstStyle/>
        <a:p>
          <a:pPr rtl="1"/>
          <a:endParaRPr lang="he-IL"/>
        </a:p>
      </dgm:t>
    </dgm:pt>
    <dgm:pt modelId="{A76AC276-13DD-4E62-B018-631B236F602D}" type="sibTrans" cxnId="{3F53B72C-A767-4071-805C-D74DBAC46D88}">
      <dgm:prSet/>
      <dgm:spPr/>
      <dgm:t>
        <a:bodyPr/>
        <a:lstStyle/>
        <a:p>
          <a:pPr rtl="1"/>
          <a:endParaRPr lang="he-IL"/>
        </a:p>
      </dgm:t>
    </dgm:pt>
    <dgm:pt modelId="{4922929A-FC2F-4590-8FBD-89E07C1F7F09}">
      <dgm:prSet/>
      <dgm:spPr/>
      <dgm:t>
        <a:bodyPr/>
        <a:lstStyle/>
        <a:p>
          <a:pPr rtl="1"/>
          <a:r>
            <a:rPr lang="he-IL" dirty="0" smtClean="0"/>
            <a:t>הפרדה בין</a:t>
          </a:r>
        </a:p>
        <a:p>
          <a:pPr rtl="1"/>
          <a:r>
            <a:rPr lang="he-IL" dirty="0" smtClean="0"/>
            <a:t> קבועות וצפויות (דמי חבר)</a:t>
          </a:r>
        </a:p>
        <a:p>
          <a:pPr rtl="1"/>
          <a:r>
            <a:rPr lang="he-IL" dirty="0" smtClean="0"/>
            <a:t>לחד פעמיות (תרומה)</a:t>
          </a:r>
          <a:endParaRPr lang="he-IL" dirty="0"/>
        </a:p>
      </dgm:t>
    </dgm:pt>
    <dgm:pt modelId="{CD96102B-E7ED-480D-9E2B-5145D091F4CF}" type="parTrans" cxnId="{5A9A049F-0871-4483-B1C3-93C8A973E4C9}">
      <dgm:prSet/>
      <dgm:spPr/>
      <dgm:t>
        <a:bodyPr/>
        <a:lstStyle/>
        <a:p>
          <a:pPr rtl="1"/>
          <a:endParaRPr lang="he-IL"/>
        </a:p>
      </dgm:t>
    </dgm:pt>
    <dgm:pt modelId="{C23EA6E7-0B93-495A-94AF-31EDCCDD83D4}" type="sibTrans" cxnId="{5A9A049F-0871-4483-B1C3-93C8A973E4C9}">
      <dgm:prSet/>
      <dgm:spPr/>
      <dgm:t>
        <a:bodyPr/>
        <a:lstStyle/>
        <a:p>
          <a:pPr rtl="1"/>
          <a:endParaRPr lang="he-IL"/>
        </a:p>
      </dgm:t>
    </dgm:pt>
    <dgm:pt modelId="{FC861790-2FC6-487D-9260-0128C2ADAF15}" type="pres">
      <dgm:prSet presAssocID="{469724A8-31EF-4531-A6DA-121B28F11FAF}" presName="Name0" presStyleCnt="0">
        <dgm:presLayoutVars>
          <dgm:chPref val="1"/>
          <dgm:dir/>
          <dgm:animOne val="branch"/>
          <dgm:animLvl val="lvl"/>
          <dgm:resizeHandles/>
        </dgm:presLayoutVars>
      </dgm:prSet>
      <dgm:spPr/>
      <dgm:t>
        <a:bodyPr/>
        <a:lstStyle/>
        <a:p>
          <a:pPr rtl="1"/>
          <a:endParaRPr lang="he-IL"/>
        </a:p>
      </dgm:t>
    </dgm:pt>
    <dgm:pt modelId="{EB075B20-FE08-49AA-B1DF-C22AF4133C59}" type="pres">
      <dgm:prSet presAssocID="{7769F840-0529-4AB7-905E-530592D1C649}" presName="vertOne" presStyleCnt="0"/>
      <dgm:spPr/>
      <dgm:t>
        <a:bodyPr/>
        <a:lstStyle/>
        <a:p>
          <a:pPr rtl="1"/>
          <a:endParaRPr lang="he-IL"/>
        </a:p>
      </dgm:t>
    </dgm:pt>
    <dgm:pt modelId="{5B9B980D-69BC-49DD-A663-C6D01186A1DE}" type="pres">
      <dgm:prSet presAssocID="{7769F840-0529-4AB7-905E-530592D1C649}" presName="txOne" presStyleLbl="node0" presStyleIdx="0" presStyleCnt="1">
        <dgm:presLayoutVars>
          <dgm:chPref val="3"/>
        </dgm:presLayoutVars>
      </dgm:prSet>
      <dgm:spPr/>
      <dgm:t>
        <a:bodyPr/>
        <a:lstStyle/>
        <a:p>
          <a:pPr rtl="1"/>
          <a:endParaRPr lang="he-IL"/>
        </a:p>
      </dgm:t>
    </dgm:pt>
    <dgm:pt modelId="{F529D57F-2D27-47AE-AF3E-803C2CA681D8}" type="pres">
      <dgm:prSet presAssocID="{7769F840-0529-4AB7-905E-530592D1C649}" presName="parTransOne" presStyleCnt="0"/>
      <dgm:spPr/>
      <dgm:t>
        <a:bodyPr/>
        <a:lstStyle/>
        <a:p>
          <a:pPr rtl="1"/>
          <a:endParaRPr lang="he-IL"/>
        </a:p>
      </dgm:t>
    </dgm:pt>
    <dgm:pt modelId="{A8E1180C-6312-4830-97D7-3622E43D47A8}" type="pres">
      <dgm:prSet presAssocID="{7769F840-0529-4AB7-905E-530592D1C649}" presName="horzOne" presStyleCnt="0"/>
      <dgm:spPr/>
      <dgm:t>
        <a:bodyPr/>
        <a:lstStyle/>
        <a:p>
          <a:pPr rtl="1"/>
          <a:endParaRPr lang="he-IL"/>
        </a:p>
      </dgm:t>
    </dgm:pt>
    <dgm:pt modelId="{BD76BBFA-9C8C-45D6-A5C2-C4D568818AB0}" type="pres">
      <dgm:prSet presAssocID="{E257A53B-0462-468D-831C-BC4B36E8B206}" presName="vertTwo" presStyleCnt="0"/>
      <dgm:spPr/>
      <dgm:t>
        <a:bodyPr/>
        <a:lstStyle/>
        <a:p>
          <a:pPr rtl="1"/>
          <a:endParaRPr lang="he-IL"/>
        </a:p>
      </dgm:t>
    </dgm:pt>
    <dgm:pt modelId="{043F8FEC-66FE-45BC-A600-6317B2EA3F4A}" type="pres">
      <dgm:prSet presAssocID="{E257A53B-0462-468D-831C-BC4B36E8B206}" presName="txTwo" presStyleLbl="node2" presStyleIdx="0" presStyleCnt="3">
        <dgm:presLayoutVars>
          <dgm:chPref val="3"/>
        </dgm:presLayoutVars>
      </dgm:prSet>
      <dgm:spPr/>
      <dgm:t>
        <a:bodyPr/>
        <a:lstStyle/>
        <a:p>
          <a:pPr rtl="1"/>
          <a:endParaRPr lang="he-IL"/>
        </a:p>
      </dgm:t>
    </dgm:pt>
    <dgm:pt modelId="{E41536F4-44E1-4D8B-98F5-A9473F6193A1}" type="pres">
      <dgm:prSet presAssocID="{E257A53B-0462-468D-831C-BC4B36E8B206}" presName="parTransTwo" presStyleCnt="0"/>
      <dgm:spPr/>
      <dgm:t>
        <a:bodyPr/>
        <a:lstStyle/>
        <a:p>
          <a:pPr rtl="1"/>
          <a:endParaRPr lang="he-IL"/>
        </a:p>
      </dgm:t>
    </dgm:pt>
    <dgm:pt modelId="{8DA6DAAB-15A8-4F1B-AEA3-9C0999EBDCB0}" type="pres">
      <dgm:prSet presAssocID="{E257A53B-0462-468D-831C-BC4B36E8B206}" presName="horzTwo" presStyleCnt="0"/>
      <dgm:spPr/>
      <dgm:t>
        <a:bodyPr/>
        <a:lstStyle/>
        <a:p>
          <a:pPr rtl="1"/>
          <a:endParaRPr lang="he-IL"/>
        </a:p>
      </dgm:t>
    </dgm:pt>
    <dgm:pt modelId="{787D6AD3-DDD9-49E3-A9D4-FF3F74B37514}" type="pres">
      <dgm:prSet presAssocID="{AE0BDED4-31DD-44F1-8657-DFBEEEDFEACB}" presName="vertThree" presStyleCnt="0"/>
      <dgm:spPr/>
      <dgm:t>
        <a:bodyPr/>
        <a:lstStyle/>
        <a:p>
          <a:pPr rtl="1"/>
          <a:endParaRPr lang="he-IL"/>
        </a:p>
      </dgm:t>
    </dgm:pt>
    <dgm:pt modelId="{490C2A02-F0DE-489B-A5BE-D8C1DE604814}" type="pres">
      <dgm:prSet presAssocID="{AE0BDED4-31DD-44F1-8657-DFBEEEDFEACB}" presName="txThree" presStyleLbl="node3" presStyleIdx="0" presStyleCnt="3">
        <dgm:presLayoutVars>
          <dgm:chPref val="3"/>
        </dgm:presLayoutVars>
      </dgm:prSet>
      <dgm:spPr/>
      <dgm:t>
        <a:bodyPr/>
        <a:lstStyle/>
        <a:p>
          <a:pPr rtl="1"/>
          <a:endParaRPr lang="he-IL"/>
        </a:p>
      </dgm:t>
    </dgm:pt>
    <dgm:pt modelId="{4CF55BFB-07FD-461A-9D31-739D19EA61DA}" type="pres">
      <dgm:prSet presAssocID="{AE0BDED4-31DD-44F1-8657-DFBEEEDFEACB}" presName="horzThree" presStyleCnt="0"/>
      <dgm:spPr/>
      <dgm:t>
        <a:bodyPr/>
        <a:lstStyle/>
        <a:p>
          <a:pPr rtl="1"/>
          <a:endParaRPr lang="he-IL"/>
        </a:p>
      </dgm:t>
    </dgm:pt>
    <dgm:pt modelId="{EA53A302-AAE8-4663-92D0-87EA76E9DE50}" type="pres">
      <dgm:prSet presAssocID="{08BC072D-7212-4B4B-B40E-BDAEE1AA35BE}" presName="sibSpaceTwo" presStyleCnt="0"/>
      <dgm:spPr/>
      <dgm:t>
        <a:bodyPr/>
        <a:lstStyle/>
        <a:p>
          <a:pPr rtl="1"/>
          <a:endParaRPr lang="he-IL"/>
        </a:p>
      </dgm:t>
    </dgm:pt>
    <dgm:pt modelId="{6A0872C9-8802-4F12-97C1-EB6848D659A6}" type="pres">
      <dgm:prSet presAssocID="{183F1B4B-18F5-4610-9D55-3B53D31A05E1}" presName="vertTwo" presStyleCnt="0"/>
      <dgm:spPr/>
      <dgm:t>
        <a:bodyPr/>
        <a:lstStyle/>
        <a:p>
          <a:pPr rtl="1"/>
          <a:endParaRPr lang="he-IL"/>
        </a:p>
      </dgm:t>
    </dgm:pt>
    <dgm:pt modelId="{22623DB9-2760-4E15-A473-B1C882BFB1C5}" type="pres">
      <dgm:prSet presAssocID="{183F1B4B-18F5-4610-9D55-3B53D31A05E1}" presName="txTwo" presStyleLbl="node2" presStyleIdx="1" presStyleCnt="3">
        <dgm:presLayoutVars>
          <dgm:chPref val="3"/>
        </dgm:presLayoutVars>
      </dgm:prSet>
      <dgm:spPr/>
      <dgm:t>
        <a:bodyPr/>
        <a:lstStyle/>
        <a:p>
          <a:pPr rtl="1"/>
          <a:endParaRPr lang="he-IL"/>
        </a:p>
      </dgm:t>
    </dgm:pt>
    <dgm:pt modelId="{2BF35BDA-734C-4524-AC58-A4CF7C2CA689}" type="pres">
      <dgm:prSet presAssocID="{183F1B4B-18F5-4610-9D55-3B53D31A05E1}" presName="parTransTwo" presStyleCnt="0"/>
      <dgm:spPr/>
      <dgm:t>
        <a:bodyPr/>
        <a:lstStyle/>
        <a:p>
          <a:pPr rtl="1"/>
          <a:endParaRPr lang="he-IL"/>
        </a:p>
      </dgm:t>
    </dgm:pt>
    <dgm:pt modelId="{DF39FAD6-B332-4176-92B2-B77DA6D9294F}" type="pres">
      <dgm:prSet presAssocID="{183F1B4B-18F5-4610-9D55-3B53D31A05E1}" presName="horzTwo" presStyleCnt="0"/>
      <dgm:spPr/>
      <dgm:t>
        <a:bodyPr/>
        <a:lstStyle/>
        <a:p>
          <a:pPr rtl="1"/>
          <a:endParaRPr lang="he-IL"/>
        </a:p>
      </dgm:t>
    </dgm:pt>
    <dgm:pt modelId="{4B5FCBB2-C762-48C6-9D18-4F7054361BE1}" type="pres">
      <dgm:prSet presAssocID="{3E6782E4-8CAD-4237-95BD-4C7B3C282952}" presName="vertThree" presStyleCnt="0"/>
      <dgm:spPr/>
      <dgm:t>
        <a:bodyPr/>
        <a:lstStyle/>
        <a:p>
          <a:pPr rtl="1"/>
          <a:endParaRPr lang="he-IL"/>
        </a:p>
      </dgm:t>
    </dgm:pt>
    <dgm:pt modelId="{D32FBAB2-F8AF-4CBC-887B-384F9D35BF5E}" type="pres">
      <dgm:prSet presAssocID="{3E6782E4-8CAD-4237-95BD-4C7B3C282952}" presName="txThree" presStyleLbl="node3" presStyleIdx="1" presStyleCnt="3">
        <dgm:presLayoutVars>
          <dgm:chPref val="3"/>
        </dgm:presLayoutVars>
      </dgm:prSet>
      <dgm:spPr/>
      <dgm:t>
        <a:bodyPr/>
        <a:lstStyle/>
        <a:p>
          <a:pPr rtl="1"/>
          <a:endParaRPr lang="he-IL"/>
        </a:p>
      </dgm:t>
    </dgm:pt>
    <dgm:pt modelId="{7424CF4A-1CD2-4451-8513-C73D5E752288}" type="pres">
      <dgm:prSet presAssocID="{3E6782E4-8CAD-4237-95BD-4C7B3C282952}" presName="horzThree" presStyleCnt="0"/>
      <dgm:spPr/>
      <dgm:t>
        <a:bodyPr/>
        <a:lstStyle/>
        <a:p>
          <a:pPr rtl="1"/>
          <a:endParaRPr lang="he-IL"/>
        </a:p>
      </dgm:t>
    </dgm:pt>
    <dgm:pt modelId="{122487F1-4AA5-4110-8D58-54BB6094332F}" type="pres">
      <dgm:prSet presAssocID="{4EDAF0A5-A9E4-4E5C-839C-BB4C7EE9EF98}" presName="sibSpaceTwo" presStyleCnt="0"/>
      <dgm:spPr/>
      <dgm:t>
        <a:bodyPr/>
        <a:lstStyle/>
        <a:p>
          <a:pPr rtl="1"/>
          <a:endParaRPr lang="he-IL"/>
        </a:p>
      </dgm:t>
    </dgm:pt>
    <dgm:pt modelId="{242ED789-7C88-4C28-A2BC-A32BAAE99017}" type="pres">
      <dgm:prSet presAssocID="{5B7082F2-B7F5-40EA-B210-C39DBDA3E509}" presName="vertTwo" presStyleCnt="0"/>
      <dgm:spPr/>
      <dgm:t>
        <a:bodyPr/>
        <a:lstStyle/>
        <a:p>
          <a:pPr rtl="1"/>
          <a:endParaRPr lang="he-IL"/>
        </a:p>
      </dgm:t>
    </dgm:pt>
    <dgm:pt modelId="{71F3210C-E35A-4809-8DC7-26CF7C256866}" type="pres">
      <dgm:prSet presAssocID="{5B7082F2-B7F5-40EA-B210-C39DBDA3E509}" presName="txTwo" presStyleLbl="node2" presStyleIdx="2" presStyleCnt="3">
        <dgm:presLayoutVars>
          <dgm:chPref val="3"/>
        </dgm:presLayoutVars>
      </dgm:prSet>
      <dgm:spPr/>
      <dgm:t>
        <a:bodyPr/>
        <a:lstStyle/>
        <a:p>
          <a:pPr rtl="1"/>
          <a:endParaRPr lang="he-IL"/>
        </a:p>
      </dgm:t>
    </dgm:pt>
    <dgm:pt modelId="{5380150D-4376-4E01-B20E-238F66C5EA78}" type="pres">
      <dgm:prSet presAssocID="{5B7082F2-B7F5-40EA-B210-C39DBDA3E509}" presName="parTransTwo" presStyleCnt="0"/>
      <dgm:spPr/>
      <dgm:t>
        <a:bodyPr/>
        <a:lstStyle/>
        <a:p>
          <a:pPr rtl="1"/>
          <a:endParaRPr lang="he-IL"/>
        </a:p>
      </dgm:t>
    </dgm:pt>
    <dgm:pt modelId="{60781541-05B7-43A1-8090-F3CC7B16277F}" type="pres">
      <dgm:prSet presAssocID="{5B7082F2-B7F5-40EA-B210-C39DBDA3E509}" presName="horzTwo" presStyleCnt="0"/>
      <dgm:spPr/>
      <dgm:t>
        <a:bodyPr/>
        <a:lstStyle/>
        <a:p>
          <a:pPr rtl="1"/>
          <a:endParaRPr lang="he-IL"/>
        </a:p>
      </dgm:t>
    </dgm:pt>
    <dgm:pt modelId="{15464298-2695-45ED-BF8B-C05896500CC3}" type="pres">
      <dgm:prSet presAssocID="{4922929A-FC2F-4590-8FBD-89E07C1F7F09}" presName="vertThree" presStyleCnt="0"/>
      <dgm:spPr/>
    </dgm:pt>
    <dgm:pt modelId="{E85148B1-E53C-40D4-99C7-60CAF24907A3}" type="pres">
      <dgm:prSet presAssocID="{4922929A-FC2F-4590-8FBD-89E07C1F7F09}" presName="txThree" presStyleLbl="node3" presStyleIdx="2" presStyleCnt="3">
        <dgm:presLayoutVars>
          <dgm:chPref val="3"/>
        </dgm:presLayoutVars>
      </dgm:prSet>
      <dgm:spPr/>
      <dgm:t>
        <a:bodyPr/>
        <a:lstStyle/>
        <a:p>
          <a:pPr rtl="1"/>
          <a:endParaRPr lang="he-IL"/>
        </a:p>
      </dgm:t>
    </dgm:pt>
    <dgm:pt modelId="{24E7961C-389A-4BD9-9127-4A943AB47297}" type="pres">
      <dgm:prSet presAssocID="{4922929A-FC2F-4590-8FBD-89E07C1F7F09}" presName="horzThree" presStyleCnt="0"/>
      <dgm:spPr/>
    </dgm:pt>
  </dgm:ptLst>
  <dgm:cxnLst>
    <dgm:cxn modelId="{13F8B323-469C-43B9-AE48-42B0ADE0612C}" type="presOf" srcId="{4922929A-FC2F-4590-8FBD-89E07C1F7F09}" destId="{E85148B1-E53C-40D4-99C7-60CAF24907A3}" srcOrd="0" destOrd="0" presId="urn:microsoft.com/office/officeart/2005/8/layout/hierarchy4"/>
    <dgm:cxn modelId="{65577CEE-52E5-4C93-8AA0-09D18A348BCD}" type="presOf" srcId="{183F1B4B-18F5-4610-9D55-3B53D31A05E1}" destId="{22623DB9-2760-4E15-A473-B1C882BFB1C5}" srcOrd="0" destOrd="0" presId="urn:microsoft.com/office/officeart/2005/8/layout/hierarchy4"/>
    <dgm:cxn modelId="{5A9A049F-0871-4483-B1C3-93C8A973E4C9}" srcId="{5B7082F2-B7F5-40EA-B210-C39DBDA3E509}" destId="{4922929A-FC2F-4590-8FBD-89E07C1F7F09}" srcOrd="0" destOrd="0" parTransId="{CD96102B-E7ED-480D-9E2B-5145D091F4CF}" sibTransId="{C23EA6E7-0B93-495A-94AF-31EDCCDD83D4}"/>
    <dgm:cxn modelId="{A6AC9A87-43D4-4345-A609-D229A99ED836}" srcId="{469724A8-31EF-4531-A6DA-121B28F11FAF}" destId="{7769F840-0529-4AB7-905E-530592D1C649}" srcOrd="0" destOrd="0" parTransId="{21E001E4-A4E0-4CC6-ACCF-2F1DED0CEEFB}" sibTransId="{144E1870-0F8D-4D29-931E-8651A32E512A}"/>
    <dgm:cxn modelId="{9F2810A6-C477-4A14-9073-97E9CB83CA4F}" srcId="{7769F840-0529-4AB7-905E-530592D1C649}" destId="{E257A53B-0462-468D-831C-BC4B36E8B206}" srcOrd="0" destOrd="0" parTransId="{18D3EB23-195B-48A1-9201-B12EE4999724}" sibTransId="{08BC072D-7212-4B4B-B40E-BDAEE1AA35BE}"/>
    <dgm:cxn modelId="{B680C7C4-CCAA-479B-B324-DA1D5931D764}" type="presOf" srcId="{7769F840-0529-4AB7-905E-530592D1C649}" destId="{5B9B980D-69BC-49DD-A663-C6D01186A1DE}" srcOrd="0" destOrd="0" presId="urn:microsoft.com/office/officeart/2005/8/layout/hierarchy4"/>
    <dgm:cxn modelId="{5277D6EF-2201-4C76-9966-C2D48610AB47}" type="presOf" srcId="{5B7082F2-B7F5-40EA-B210-C39DBDA3E509}" destId="{71F3210C-E35A-4809-8DC7-26CF7C256866}" srcOrd="0" destOrd="0" presId="urn:microsoft.com/office/officeart/2005/8/layout/hierarchy4"/>
    <dgm:cxn modelId="{D7C1D693-F71E-4027-AC76-DDE8AA0B329D}" srcId="{7769F840-0529-4AB7-905E-530592D1C649}" destId="{5B7082F2-B7F5-40EA-B210-C39DBDA3E509}" srcOrd="2" destOrd="0" parTransId="{47662BE7-5DD3-4578-ADC0-7E93350CB14B}" sibTransId="{57FF4181-07F9-4F63-9272-9FD84AB2E227}"/>
    <dgm:cxn modelId="{1307B346-C166-41C2-9C80-EC6EC978A6D1}" type="presOf" srcId="{469724A8-31EF-4531-A6DA-121B28F11FAF}" destId="{FC861790-2FC6-487D-9260-0128C2ADAF15}" srcOrd="0" destOrd="0" presId="urn:microsoft.com/office/officeart/2005/8/layout/hierarchy4"/>
    <dgm:cxn modelId="{3F53B72C-A767-4071-805C-D74DBAC46D88}" srcId="{E257A53B-0462-468D-831C-BC4B36E8B206}" destId="{AE0BDED4-31DD-44F1-8657-DFBEEEDFEACB}" srcOrd="0" destOrd="0" parTransId="{C7781F18-E0FC-4605-9737-6FC5DABED1DC}" sibTransId="{A76AC276-13DD-4E62-B018-631B236F602D}"/>
    <dgm:cxn modelId="{ED3C644D-E568-43FA-8FBE-C17A87EA3801}" srcId="{7769F840-0529-4AB7-905E-530592D1C649}" destId="{183F1B4B-18F5-4610-9D55-3B53D31A05E1}" srcOrd="1" destOrd="0" parTransId="{8A89E4E9-0A7E-4F96-AC36-90AC05D9F8C9}" sibTransId="{4EDAF0A5-A9E4-4E5C-839C-BB4C7EE9EF98}"/>
    <dgm:cxn modelId="{1B7DA448-3022-468A-A164-27A86E6E2D1E}" type="presOf" srcId="{3E6782E4-8CAD-4237-95BD-4C7B3C282952}" destId="{D32FBAB2-F8AF-4CBC-887B-384F9D35BF5E}" srcOrd="0" destOrd="0" presId="urn:microsoft.com/office/officeart/2005/8/layout/hierarchy4"/>
    <dgm:cxn modelId="{11466CBD-BD3D-43DF-B8D8-DB571342011E}" type="presOf" srcId="{E257A53B-0462-468D-831C-BC4B36E8B206}" destId="{043F8FEC-66FE-45BC-A600-6317B2EA3F4A}" srcOrd="0" destOrd="0" presId="urn:microsoft.com/office/officeart/2005/8/layout/hierarchy4"/>
    <dgm:cxn modelId="{5C4F0C05-1E06-4AE7-A463-4C4C5407AB8B}" type="presOf" srcId="{AE0BDED4-31DD-44F1-8657-DFBEEEDFEACB}" destId="{490C2A02-F0DE-489B-A5BE-D8C1DE604814}" srcOrd="0" destOrd="0" presId="urn:microsoft.com/office/officeart/2005/8/layout/hierarchy4"/>
    <dgm:cxn modelId="{B93BFAC2-85CE-4181-B3A0-A01FD6DD46ED}" srcId="{183F1B4B-18F5-4610-9D55-3B53D31A05E1}" destId="{3E6782E4-8CAD-4237-95BD-4C7B3C282952}" srcOrd="0" destOrd="0" parTransId="{0A31B3F0-02B0-4F2A-A333-0F1876348BE9}" sibTransId="{AC585D35-40C7-4E26-8AF2-0A91664177DE}"/>
    <dgm:cxn modelId="{F28413EC-28C0-4C4B-BEC2-35015868EE46}" type="presParOf" srcId="{FC861790-2FC6-487D-9260-0128C2ADAF15}" destId="{EB075B20-FE08-49AA-B1DF-C22AF4133C59}" srcOrd="0" destOrd="0" presId="urn:microsoft.com/office/officeart/2005/8/layout/hierarchy4"/>
    <dgm:cxn modelId="{3FBE744D-D0DA-431D-AC7E-DF41FA83F9CA}" type="presParOf" srcId="{EB075B20-FE08-49AA-B1DF-C22AF4133C59}" destId="{5B9B980D-69BC-49DD-A663-C6D01186A1DE}" srcOrd="0" destOrd="0" presId="urn:microsoft.com/office/officeart/2005/8/layout/hierarchy4"/>
    <dgm:cxn modelId="{663122EE-97D4-4747-B8A1-90161C7CD9D1}" type="presParOf" srcId="{EB075B20-FE08-49AA-B1DF-C22AF4133C59}" destId="{F529D57F-2D27-47AE-AF3E-803C2CA681D8}" srcOrd="1" destOrd="0" presId="urn:microsoft.com/office/officeart/2005/8/layout/hierarchy4"/>
    <dgm:cxn modelId="{97CE81FF-39B7-4191-914C-B783B8F4CF8A}" type="presParOf" srcId="{EB075B20-FE08-49AA-B1DF-C22AF4133C59}" destId="{A8E1180C-6312-4830-97D7-3622E43D47A8}" srcOrd="2" destOrd="0" presId="urn:microsoft.com/office/officeart/2005/8/layout/hierarchy4"/>
    <dgm:cxn modelId="{4991FF8F-55F2-4B71-9DDD-E641A0C9EF68}" type="presParOf" srcId="{A8E1180C-6312-4830-97D7-3622E43D47A8}" destId="{BD76BBFA-9C8C-45D6-A5C2-C4D568818AB0}" srcOrd="0" destOrd="0" presId="urn:microsoft.com/office/officeart/2005/8/layout/hierarchy4"/>
    <dgm:cxn modelId="{C0B648EC-DDEB-4535-94F1-531802BC5067}" type="presParOf" srcId="{BD76BBFA-9C8C-45D6-A5C2-C4D568818AB0}" destId="{043F8FEC-66FE-45BC-A600-6317B2EA3F4A}" srcOrd="0" destOrd="0" presId="urn:microsoft.com/office/officeart/2005/8/layout/hierarchy4"/>
    <dgm:cxn modelId="{1A0CB226-AECE-4771-86B1-2B256FB1A2A8}" type="presParOf" srcId="{BD76BBFA-9C8C-45D6-A5C2-C4D568818AB0}" destId="{E41536F4-44E1-4D8B-98F5-A9473F6193A1}" srcOrd="1" destOrd="0" presId="urn:microsoft.com/office/officeart/2005/8/layout/hierarchy4"/>
    <dgm:cxn modelId="{6D2F92B3-5902-4C81-809A-D04E6A083AB7}" type="presParOf" srcId="{BD76BBFA-9C8C-45D6-A5C2-C4D568818AB0}" destId="{8DA6DAAB-15A8-4F1B-AEA3-9C0999EBDCB0}" srcOrd="2" destOrd="0" presId="urn:microsoft.com/office/officeart/2005/8/layout/hierarchy4"/>
    <dgm:cxn modelId="{2EC1BBD6-A573-48B4-9C3C-578D84613914}" type="presParOf" srcId="{8DA6DAAB-15A8-4F1B-AEA3-9C0999EBDCB0}" destId="{787D6AD3-DDD9-49E3-A9D4-FF3F74B37514}" srcOrd="0" destOrd="0" presId="urn:microsoft.com/office/officeart/2005/8/layout/hierarchy4"/>
    <dgm:cxn modelId="{237F789E-36C2-4D99-8139-D9E9FBA7418D}" type="presParOf" srcId="{787D6AD3-DDD9-49E3-A9D4-FF3F74B37514}" destId="{490C2A02-F0DE-489B-A5BE-D8C1DE604814}" srcOrd="0" destOrd="0" presId="urn:microsoft.com/office/officeart/2005/8/layout/hierarchy4"/>
    <dgm:cxn modelId="{C3138A63-A9C6-4B42-B104-07AAED6A6A3B}" type="presParOf" srcId="{787D6AD3-DDD9-49E3-A9D4-FF3F74B37514}" destId="{4CF55BFB-07FD-461A-9D31-739D19EA61DA}" srcOrd="1" destOrd="0" presId="urn:microsoft.com/office/officeart/2005/8/layout/hierarchy4"/>
    <dgm:cxn modelId="{7AB3FA86-1520-448B-B7EF-18FC1A1E697F}" type="presParOf" srcId="{A8E1180C-6312-4830-97D7-3622E43D47A8}" destId="{EA53A302-AAE8-4663-92D0-87EA76E9DE50}" srcOrd="1" destOrd="0" presId="urn:microsoft.com/office/officeart/2005/8/layout/hierarchy4"/>
    <dgm:cxn modelId="{EF891FF8-FD67-4AA5-B19B-494A968C6F00}" type="presParOf" srcId="{A8E1180C-6312-4830-97D7-3622E43D47A8}" destId="{6A0872C9-8802-4F12-97C1-EB6848D659A6}" srcOrd="2" destOrd="0" presId="urn:microsoft.com/office/officeart/2005/8/layout/hierarchy4"/>
    <dgm:cxn modelId="{6A51A366-E420-41C1-9CA8-789CFBB9492A}" type="presParOf" srcId="{6A0872C9-8802-4F12-97C1-EB6848D659A6}" destId="{22623DB9-2760-4E15-A473-B1C882BFB1C5}" srcOrd="0" destOrd="0" presId="urn:microsoft.com/office/officeart/2005/8/layout/hierarchy4"/>
    <dgm:cxn modelId="{CCAD83F1-6942-4C27-9633-3AE12866329F}" type="presParOf" srcId="{6A0872C9-8802-4F12-97C1-EB6848D659A6}" destId="{2BF35BDA-734C-4524-AC58-A4CF7C2CA689}" srcOrd="1" destOrd="0" presId="urn:microsoft.com/office/officeart/2005/8/layout/hierarchy4"/>
    <dgm:cxn modelId="{B1B738D9-CE5A-4036-8DEC-E512EDD94BE4}" type="presParOf" srcId="{6A0872C9-8802-4F12-97C1-EB6848D659A6}" destId="{DF39FAD6-B332-4176-92B2-B77DA6D9294F}" srcOrd="2" destOrd="0" presId="urn:microsoft.com/office/officeart/2005/8/layout/hierarchy4"/>
    <dgm:cxn modelId="{116FCE76-0595-4837-8171-542EF515B7A3}" type="presParOf" srcId="{DF39FAD6-B332-4176-92B2-B77DA6D9294F}" destId="{4B5FCBB2-C762-48C6-9D18-4F7054361BE1}" srcOrd="0" destOrd="0" presId="urn:microsoft.com/office/officeart/2005/8/layout/hierarchy4"/>
    <dgm:cxn modelId="{A566B808-0D1C-41EE-907A-9129959FE681}" type="presParOf" srcId="{4B5FCBB2-C762-48C6-9D18-4F7054361BE1}" destId="{D32FBAB2-F8AF-4CBC-887B-384F9D35BF5E}" srcOrd="0" destOrd="0" presId="urn:microsoft.com/office/officeart/2005/8/layout/hierarchy4"/>
    <dgm:cxn modelId="{894C584C-6E6C-445C-A3D0-01D722B0A2C8}" type="presParOf" srcId="{4B5FCBB2-C762-48C6-9D18-4F7054361BE1}" destId="{7424CF4A-1CD2-4451-8513-C73D5E752288}" srcOrd="1" destOrd="0" presId="urn:microsoft.com/office/officeart/2005/8/layout/hierarchy4"/>
    <dgm:cxn modelId="{A81B01FF-A063-4806-A94F-BEFD1B9E45C2}" type="presParOf" srcId="{A8E1180C-6312-4830-97D7-3622E43D47A8}" destId="{122487F1-4AA5-4110-8D58-54BB6094332F}" srcOrd="3" destOrd="0" presId="urn:microsoft.com/office/officeart/2005/8/layout/hierarchy4"/>
    <dgm:cxn modelId="{36CC63CA-9ED9-4A33-B8F6-93B1FF93D71E}" type="presParOf" srcId="{A8E1180C-6312-4830-97D7-3622E43D47A8}" destId="{242ED789-7C88-4C28-A2BC-A32BAAE99017}" srcOrd="4" destOrd="0" presId="urn:microsoft.com/office/officeart/2005/8/layout/hierarchy4"/>
    <dgm:cxn modelId="{0E55C18D-2CBF-4220-A41D-923BAFA77177}" type="presParOf" srcId="{242ED789-7C88-4C28-A2BC-A32BAAE99017}" destId="{71F3210C-E35A-4809-8DC7-26CF7C256866}" srcOrd="0" destOrd="0" presId="urn:microsoft.com/office/officeart/2005/8/layout/hierarchy4"/>
    <dgm:cxn modelId="{C6425829-522C-41F8-8896-A8E309BC147A}" type="presParOf" srcId="{242ED789-7C88-4C28-A2BC-A32BAAE99017}" destId="{5380150D-4376-4E01-B20E-238F66C5EA78}" srcOrd="1" destOrd="0" presId="urn:microsoft.com/office/officeart/2005/8/layout/hierarchy4"/>
    <dgm:cxn modelId="{37F9A275-AE23-4EEA-BADA-C9C70E3E04A2}" type="presParOf" srcId="{242ED789-7C88-4C28-A2BC-A32BAAE99017}" destId="{60781541-05B7-43A1-8090-F3CC7B16277F}" srcOrd="2" destOrd="0" presId="urn:microsoft.com/office/officeart/2005/8/layout/hierarchy4"/>
    <dgm:cxn modelId="{4388AAA6-587F-4ABB-8B84-6318F28E3D3F}" type="presParOf" srcId="{60781541-05B7-43A1-8090-F3CC7B16277F}" destId="{15464298-2695-45ED-BF8B-C05896500CC3}" srcOrd="0" destOrd="0" presId="urn:microsoft.com/office/officeart/2005/8/layout/hierarchy4"/>
    <dgm:cxn modelId="{2BD3507A-4035-4DA1-BDB3-82DD24E29729}" type="presParOf" srcId="{15464298-2695-45ED-BF8B-C05896500CC3}" destId="{E85148B1-E53C-40D4-99C7-60CAF24907A3}" srcOrd="0" destOrd="0" presId="urn:microsoft.com/office/officeart/2005/8/layout/hierarchy4"/>
    <dgm:cxn modelId="{37B3C9BF-C924-46B2-8D16-F4D4191DE321}" type="presParOf" srcId="{15464298-2695-45ED-BF8B-C05896500CC3}" destId="{24E7961C-389A-4BD9-9127-4A943AB47297}"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1814" y="0"/>
            <a:ext cx="2945862" cy="495714"/>
          </a:xfrm>
          <a:prstGeom prst="rect">
            <a:avLst/>
          </a:prstGeom>
        </p:spPr>
        <p:txBody>
          <a:bodyPr vert="horz" lIns="88212" tIns="44106" rIns="88212" bIns="44106" rtlCol="1"/>
          <a:lstStyle>
            <a:lvl1pPr algn="r">
              <a:defRPr sz="1200"/>
            </a:lvl1pPr>
          </a:lstStyle>
          <a:p>
            <a:endParaRPr lang="he-IL"/>
          </a:p>
        </p:txBody>
      </p:sp>
      <p:sp>
        <p:nvSpPr>
          <p:cNvPr id="3" name="מציין מיקום של תאריך 2"/>
          <p:cNvSpPr>
            <a:spLocks noGrp="1"/>
          </p:cNvSpPr>
          <p:nvPr>
            <p:ph type="dt" sz="quarter" idx="1"/>
          </p:nvPr>
        </p:nvSpPr>
        <p:spPr>
          <a:xfrm>
            <a:off x="1521" y="0"/>
            <a:ext cx="2945862" cy="495714"/>
          </a:xfrm>
          <a:prstGeom prst="rect">
            <a:avLst/>
          </a:prstGeom>
        </p:spPr>
        <p:txBody>
          <a:bodyPr vert="horz" lIns="88212" tIns="44106" rIns="88212" bIns="44106" rtlCol="1"/>
          <a:lstStyle>
            <a:lvl1pPr algn="l">
              <a:defRPr sz="1200"/>
            </a:lvl1pPr>
          </a:lstStyle>
          <a:p>
            <a:fld id="{A892DFA4-8A5A-4AAD-B573-B3F57807DBBF}" type="datetimeFigureOut">
              <a:rPr lang="he-IL" smtClean="0"/>
              <a:pPr/>
              <a:t>ד'/אב/תשע"ו</a:t>
            </a:fld>
            <a:endParaRPr lang="he-IL"/>
          </a:p>
        </p:txBody>
      </p:sp>
      <p:sp>
        <p:nvSpPr>
          <p:cNvPr id="4" name="מציין מיקום של כותרת תחתונה 3"/>
          <p:cNvSpPr>
            <a:spLocks noGrp="1"/>
          </p:cNvSpPr>
          <p:nvPr>
            <p:ph type="ftr" sz="quarter" idx="2"/>
          </p:nvPr>
        </p:nvSpPr>
        <p:spPr>
          <a:xfrm>
            <a:off x="3851814" y="9427797"/>
            <a:ext cx="2945862" cy="495714"/>
          </a:xfrm>
          <a:prstGeom prst="rect">
            <a:avLst/>
          </a:prstGeom>
        </p:spPr>
        <p:txBody>
          <a:bodyPr vert="horz" lIns="88212" tIns="44106" rIns="88212" bIns="44106"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21" y="9427797"/>
            <a:ext cx="2945862" cy="495714"/>
          </a:xfrm>
          <a:prstGeom prst="rect">
            <a:avLst/>
          </a:prstGeom>
        </p:spPr>
        <p:txBody>
          <a:bodyPr vert="horz" lIns="88212" tIns="44106" rIns="88212" bIns="44106" rtlCol="1" anchor="b"/>
          <a:lstStyle>
            <a:lvl1pPr algn="l">
              <a:defRPr sz="1200"/>
            </a:lvl1pPr>
          </a:lstStyle>
          <a:p>
            <a:fld id="{54D77FAE-F296-4E58-B782-59D5B13BF7D5}" type="slidenum">
              <a:rPr lang="he-IL" smtClean="0"/>
              <a:pPr/>
              <a:t>‹#›</a:t>
            </a:fld>
            <a:endParaRPr lang="he-IL"/>
          </a:p>
        </p:txBody>
      </p:sp>
    </p:spTree>
    <p:extLst>
      <p:ext uri="{BB962C8B-B14F-4D97-AF65-F5344CB8AC3E}">
        <p14:creationId xmlns:p14="http://schemas.microsoft.com/office/powerpoint/2010/main" val="186773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7" y="0"/>
            <a:ext cx="2945659" cy="496253"/>
          </a:xfrm>
          <a:prstGeom prst="rect">
            <a:avLst/>
          </a:prstGeom>
        </p:spPr>
        <p:txBody>
          <a:bodyPr vert="horz" lIns="95552" tIns="47776" rIns="95552" bIns="47776" rtlCol="1"/>
          <a:lstStyle>
            <a:lvl1pPr algn="r">
              <a:defRPr sz="1300"/>
            </a:lvl1pPr>
          </a:lstStyle>
          <a:p>
            <a:endParaRPr lang="he-IL"/>
          </a:p>
        </p:txBody>
      </p:sp>
      <p:sp>
        <p:nvSpPr>
          <p:cNvPr id="3" name="מציין מיקום של תאריך 2"/>
          <p:cNvSpPr>
            <a:spLocks noGrp="1"/>
          </p:cNvSpPr>
          <p:nvPr>
            <p:ph type="dt" idx="1"/>
          </p:nvPr>
        </p:nvSpPr>
        <p:spPr>
          <a:xfrm>
            <a:off x="1575" y="0"/>
            <a:ext cx="2945659" cy="496253"/>
          </a:xfrm>
          <a:prstGeom prst="rect">
            <a:avLst/>
          </a:prstGeom>
        </p:spPr>
        <p:txBody>
          <a:bodyPr vert="horz" lIns="95552" tIns="47776" rIns="95552" bIns="47776" rtlCol="1"/>
          <a:lstStyle>
            <a:lvl1pPr algn="l">
              <a:defRPr sz="1300"/>
            </a:lvl1pPr>
          </a:lstStyle>
          <a:p>
            <a:fld id="{F3779200-798E-4D1E-B959-FCD9BB7B1A51}" type="datetimeFigureOut">
              <a:rPr lang="he-IL" smtClean="0"/>
              <a:pPr/>
              <a:t>ד'/אב/תשע"ו</a:t>
            </a:fld>
            <a:endParaRPr lang="he-IL"/>
          </a:p>
        </p:txBody>
      </p:sp>
      <p:sp>
        <p:nvSpPr>
          <p:cNvPr id="4" name="מציין מיקום של תמונת שקופית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5552" tIns="47776" rIns="95552" bIns="47776" rtlCol="1" anchor="ctr"/>
          <a:lstStyle/>
          <a:p>
            <a:endParaRPr lang="he-IL"/>
          </a:p>
        </p:txBody>
      </p:sp>
      <p:sp>
        <p:nvSpPr>
          <p:cNvPr id="5" name="מציין מיקום של הערות 4"/>
          <p:cNvSpPr>
            <a:spLocks noGrp="1"/>
          </p:cNvSpPr>
          <p:nvPr>
            <p:ph type="body" sz="quarter" idx="3"/>
          </p:nvPr>
        </p:nvSpPr>
        <p:spPr>
          <a:xfrm>
            <a:off x="679768" y="4714398"/>
            <a:ext cx="5438140" cy="4466273"/>
          </a:xfrm>
          <a:prstGeom prst="rect">
            <a:avLst/>
          </a:prstGeom>
        </p:spPr>
        <p:txBody>
          <a:bodyPr vert="horz" lIns="95552" tIns="47776" rIns="95552" bIns="47776"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52017" y="9427075"/>
            <a:ext cx="2945659" cy="496253"/>
          </a:xfrm>
          <a:prstGeom prst="rect">
            <a:avLst/>
          </a:prstGeom>
        </p:spPr>
        <p:txBody>
          <a:bodyPr vert="horz" lIns="95552" tIns="47776" rIns="95552" bIns="47776"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575" y="9427075"/>
            <a:ext cx="2945659" cy="496253"/>
          </a:xfrm>
          <a:prstGeom prst="rect">
            <a:avLst/>
          </a:prstGeom>
        </p:spPr>
        <p:txBody>
          <a:bodyPr vert="horz" lIns="95552" tIns="47776" rIns="95552" bIns="47776" rtlCol="1" anchor="b"/>
          <a:lstStyle>
            <a:lvl1pPr algn="l">
              <a:defRPr sz="1300"/>
            </a:lvl1pPr>
          </a:lstStyle>
          <a:p>
            <a:fld id="{C448D990-FAA1-4304-B264-0D4D2AF39320}" type="slidenum">
              <a:rPr lang="he-IL" smtClean="0"/>
              <a:pPr/>
              <a:t>‹#›</a:t>
            </a:fld>
            <a:endParaRPr lang="he-IL"/>
          </a:p>
        </p:txBody>
      </p:sp>
    </p:spTree>
    <p:extLst>
      <p:ext uri="{BB962C8B-B14F-4D97-AF65-F5344CB8AC3E}">
        <p14:creationId xmlns:p14="http://schemas.microsoft.com/office/powerpoint/2010/main" val="1204598348"/>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a:t>
            </a:fld>
            <a:endParaRPr lang="he-IL"/>
          </a:p>
        </p:txBody>
      </p:sp>
    </p:spTree>
    <p:extLst>
      <p:ext uri="{BB962C8B-B14F-4D97-AF65-F5344CB8AC3E}">
        <p14:creationId xmlns:p14="http://schemas.microsoft.com/office/powerpoint/2010/main" val="415354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A2FB0ADB-D690-4656-986D-90F7ABEFD2F6}" type="slidenum">
              <a:rPr lang="he-IL" smtClean="0"/>
              <a:pPr/>
              <a:t>14</a:t>
            </a:fld>
            <a:endParaRPr lang="he-IL"/>
          </a:p>
        </p:txBody>
      </p:sp>
    </p:spTree>
    <p:extLst>
      <p:ext uri="{BB962C8B-B14F-4D97-AF65-F5344CB8AC3E}">
        <p14:creationId xmlns:p14="http://schemas.microsoft.com/office/powerpoint/2010/main" val="2924395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15</a:t>
            </a:fld>
            <a:endParaRPr lang="he-IL"/>
          </a:p>
        </p:txBody>
      </p:sp>
    </p:spTree>
    <p:extLst>
      <p:ext uri="{BB962C8B-B14F-4D97-AF65-F5344CB8AC3E}">
        <p14:creationId xmlns:p14="http://schemas.microsoft.com/office/powerpoint/2010/main" val="428897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16</a:t>
            </a:fld>
            <a:endParaRPr lang="he-IL"/>
          </a:p>
        </p:txBody>
      </p:sp>
    </p:spTree>
    <p:extLst>
      <p:ext uri="{BB962C8B-B14F-4D97-AF65-F5344CB8AC3E}">
        <p14:creationId xmlns:p14="http://schemas.microsoft.com/office/powerpoint/2010/main" val="1985016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A2FB0ADB-D690-4656-986D-90F7ABEFD2F6}" type="slidenum">
              <a:rPr lang="he-IL" smtClean="0"/>
              <a:pPr/>
              <a:t>17</a:t>
            </a:fld>
            <a:endParaRPr lang="he-IL"/>
          </a:p>
        </p:txBody>
      </p:sp>
    </p:spTree>
    <p:extLst>
      <p:ext uri="{BB962C8B-B14F-4D97-AF65-F5344CB8AC3E}">
        <p14:creationId xmlns:p14="http://schemas.microsoft.com/office/powerpoint/2010/main" val="305755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הדוח על הפעילויות הינו המקביל לדוח רווח והפסד בחברות עסקיות, הדוח יערך לתקופה, בניגוד למאזן שהינו תצלום מצב ליום</a:t>
            </a:r>
          </a:p>
          <a:p>
            <a:r>
              <a:rPr lang="he-IL" sz="1200" kern="1200" baseline="0" dirty="0" smtClean="0">
                <a:solidFill>
                  <a:schemeClr val="tx1"/>
                </a:solidFill>
                <a:latin typeface="+mn-lt"/>
                <a:ea typeface="+mn-ea"/>
                <a:cs typeface="+mn-cs"/>
              </a:rPr>
              <a:t>המאזן. הדוח על הפעילויות יכלול את כל ההכנסות וההוצאות בתקופת הדיווח וכן את הסכומים ששוחררו מהגבלה זמנית עם</a:t>
            </a:r>
          </a:p>
          <a:p>
            <a:r>
              <a:rPr lang="he-IL" sz="1200" kern="1200" baseline="0" dirty="0" smtClean="0">
                <a:solidFill>
                  <a:schemeClr val="tx1"/>
                </a:solidFill>
                <a:latin typeface="+mn-lt"/>
                <a:ea typeface="+mn-ea"/>
                <a:cs typeface="+mn-cs"/>
              </a:rPr>
              <a:t>ביצוע הפעילות בגינם הוגבלו.</a:t>
            </a:r>
            <a:endParaRPr lang="he-IL" dirty="0"/>
          </a:p>
        </p:txBody>
      </p:sp>
      <p:sp>
        <p:nvSpPr>
          <p:cNvPr id="4" name="מציין מיקום של מספר שקופית 3"/>
          <p:cNvSpPr>
            <a:spLocks noGrp="1"/>
          </p:cNvSpPr>
          <p:nvPr>
            <p:ph type="sldNum" sz="quarter" idx="10"/>
          </p:nvPr>
        </p:nvSpPr>
        <p:spPr/>
        <p:txBody>
          <a:bodyPr/>
          <a:lstStyle/>
          <a:p>
            <a:fld id="{A2FB0ADB-D690-4656-986D-90F7ABEFD2F6}" type="slidenum">
              <a:rPr lang="he-IL" smtClean="0"/>
              <a:pPr/>
              <a:t>20</a:t>
            </a:fld>
            <a:endParaRPr lang="he-IL"/>
          </a:p>
        </p:txBody>
      </p:sp>
    </p:spTree>
    <p:extLst>
      <p:ext uri="{BB962C8B-B14F-4D97-AF65-F5344CB8AC3E}">
        <p14:creationId xmlns:p14="http://schemas.microsoft.com/office/powerpoint/2010/main" val="4006860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b="1" kern="1200" baseline="0" dirty="0" smtClean="0">
                <a:solidFill>
                  <a:schemeClr val="tx1"/>
                </a:solidFill>
                <a:latin typeface="+mn-lt"/>
                <a:ea typeface="+mn-ea"/>
                <a:cs typeface="+mn-cs"/>
              </a:rPr>
              <a:t>החשיבות לכך בגלל שהוצאות הנהלה וכלליות במלכ"ר צריכות להבחן בנפרד בהתאם לכללים במלכ"ר.</a:t>
            </a:r>
          </a:p>
          <a:p>
            <a:r>
              <a:rPr lang="he-IL" sz="1200" b="1" kern="1200" baseline="0" dirty="0" smtClean="0">
                <a:solidFill>
                  <a:schemeClr val="tx1"/>
                </a:solidFill>
                <a:latin typeface="+mn-lt"/>
                <a:ea typeface="+mn-ea"/>
                <a:cs typeface="+mn-cs"/>
              </a:rPr>
              <a:t>ולכן דרישות החוק לגילוי נאות לגביהם </a:t>
            </a:r>
          </a:p>
          <a:p>
            <a:r>
              <a:rPr lang="he-IL" sz="1200" b="1" kern="1200" baseline="0" dirty="0" smtClean="0">
                <a:solidFill>
                  <a:schemeClr val="tx1"/>
                </a:solidFill>
                <a:latin typeface="+mn-lt"/>
                <a:ea typeface="+mn-ea"/>
                <a:cs typeface="+mn-cs"/>
              </a:rPr>
              <a:t>(גם </a:t>
            </a:r>
            <a:r>
              <a:rPr lang="he-IL" sz="1200" b="1" kern="1200" baseline="0" dirty="0" err="1" smtClean="0">
                <a:solidFill>
                  <a:schemeClr val="tx1"/>
                </a:solidFill>
                <a:latin typeface="+mn-lt"/>
                <a:ea typeface="+mn-ea"/>
                <a:cs typeface="+mn-cs"/>
              </a:rPr>
              <a:t>בבנית</a:t>
            </a:r>
            <a:r>
              <a:rPr lang="he-IL" sz="1200" b="1" kern="1200" baseline="0" dirty="0" smtClean="0">
                <a:solidFill>
                  <a:schemeClr val="tx1"/>
                </a:solidFill>
                <a:latin typeface="+mn-lt"/>
                <a:ea typeface="+mn-ea"/>
                <a:cs typeface="+mn-cs"/>
              </a:rPr>
              <a:t> התקציב יש לשים לב כי הן מופרדות)</a:t>
            </a:r>
          </a:p>
          <a:p>
            <a:endParaRPr lang="he-IL" sz="1200" b="1" kern="1200" baseline="0" dirty="0" smtClean="0">
              <a:solidFill>
                <a:schemeClr val="tx1"/>
              </a:solidFill>
              <a:latin typeface="+mn-lt"/>
              <a:ea typeface="+mn-ea"/>
              <a:cs typeface="+mn-cs"/>
            </a:endParaRPr>
          </a:p>
          <a:p>
            <a:r>
              <a:rPr lang="he-IL" sz="1200" b="1" kern="1200" baseline="0" dirty="0" smtClean="0">
                <a:solidFill>
                  <a:schemeClr val="tx1"/>
                </a:solidFill>
                <a:latin typeface="+mn-lt"/>
                <a:ea typeface="+mn-ea"/>
                <a:cs typeface="+mn-cs"/>
              </a:rPr>
              <a:t>בדוח על הפעילויות יש להקפיד על הפרדה בין הוצאות שהוצאו לפעילות לבין הוצאות הנהלה וכלליות.</a:t>
            </a:r>
          </a:p>
          <a:p>
            <a:r>
              <a:rPr lang="he-IL" sz="1200" kern="1200" baseline="0" dirty="0" smtClean="0">
                <a:solidFill>
                  <a:schemeClr val="tx1"/>
                </a:solidFill>
                <a:latin typeface="+mn-lt"/>
                <a:ea typeface="+mn-ea"/>
                <a:cs typeface="+mn-cs"/>
              </a:rPr>
              <a:t>בהוראות החשב הכללי פורט איזה סוגי הוצאות יכללו במסגרת סעיף הוצאות הנהלה וכלליות. )אינו מחייב את הדיווח בדוחות</a:t>
            </a:r>
          </a:p>
          <a:p>
            <a:r>
              <a:rPr lang="he-IL" sz="1200" kern="1200" baseline="0" dirty="0" smtClean="0">
                <a:solidFill>
                  <a:schemeClr val="tx1"/>
                </a:solidFill>
                <a:latin typeface="+mn-lt"/>
                <a:ea typeface="+mn-ea"/>
                <a:cs typeface="+mn-cs"/>
              </a:rPr>
              <a:t>הכספיים ובמקרה של מיון שונה </a:t>
            </a:r>
            <a:r>
              <a:rPr lang="he-IL" sz="1200" kern="1200" baseline="0" dirty="0" err="1" smtClean="0">
                <a:solidFill>
                  <a:schemeClr val="tx1"/>
                </a:solidFill>
                <a:latin typeface="+mn-lt"/>
                <a:ea typeface="+mn-ea"/>
                <a:cs typeface="+mn-cs"/>
              </a:rPr>
              <a:t>תערך</a:t>
            </a:r>
            <a:r>
              <a:rPr lang="he-IL" sz="1200" kern="1200" baseline="0" dirty="0" smtClean="0">
                <a:solidFill>
                  <a:schemeClr val="tx1"/>
                </a:solidFill>
                <a:latin typeface="+mn-lt"/>
                <a:ea typeface="+mn-ea"/>
                <a:cs typeface="+mn-cs"/>
              </a:rPr>
              <a:t> התאמה לצורך קבלת תמיכות(.</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22</a:t>
            </a:fld>
            <a:endParaRPr lang="he-IL"/>
          </a:p>
        </p:txBody>
      </p:sp>
    </p:spTree>
    <p:extLst>
      <p:ext uri="{BB962C8B-B14F-4D97-AF65-F5344CB8AC3E}">
        <p14:creationId xmlns:p14="http://schemas.microsoft.com/office/powerpoint/2010/main" val="4062997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b="1" dirty="0" smtClean="0"/>
              <a:t>הגבלה בעלת אופי זמני</a:t>
            </a:r>
            <a:r>
              <a:rPr lang="he-IL" dirty="0" smtClean="0"/>
              <a:t>- התניות שפוקעות עם קרות אירוע מסוים או עם חלוף הזמן, או שניתן לקיימן או להסירן באמצעות נקיטת פעולות כלשהן בהתאם לאותן התניות.</a:t>
            </a:r>
            <a:r>
              <a:rPr lang="en-US" dirty="0" smtClean="0"/>
              <a:t> </a:t>
            </a:r>
          </a:p>
          <a:p>
            <a:r>
              <a:rPr lang="he-IL" b="1" dirty="0" smtClean="0"/>
              <a:t>הגבלה בעלת אופי קבוע</a:t>
            </a:r>
            <a:r>
              <a:rPr lang="he-IL" dirty="0" smtClean="0"/>
              <a:t>- התניות של תורמים שאינן פוקעות עם חלוף הזמן, ושלא ניתן לקיימן או להסירן באמצעות נקיטת פעולות כלשהן בהתאם לאותן התניות. הגבלה זו מאפשרת שימוש בפירות התרומה בלבד.</a:t>
            </a:r>
            <a:r>
              <a:rPr lang="en-US" dirty="0" smtClean="0"/>
              <a:t> </a:t>
            </a:r>
            <a:endParaRPr lang="he-IL" dirty="0" smtClean="0"/>
          </a:p>
          <a:p>
            <a:pPr marL="0" indent="0" eaLnBrk="1" hangingPunct="1"/>
            <a:r>
              <a:rPr lang="he-IL" b="1" dirty="0" smtClean="0"/>
              <a:t>נכסים   נטו  שלא  קיימת  לגביהם הגבלה</a:t>
            </a:r>
            <a:r>
              <a:rPr lang="he-IL" dirty="0" smtClean="0"/>
              <a:t>  - אותו חלק של הנכסים נטו של מלכ"ר שלא מוטלת על השימוש בו כל הגבלה קבועה או זמנית שנקבעה על ידי תורמים.</a:t>
            </a:r>
            <a:r>
              <a:rPr lang="en-US" dirty="0" smtClean="0"/>
              <a:t> </a:t>
            </a:r>
            <a:endParaRPr lang="he-IL" dirty="0" smtClean="0"/>
          </a:p>
          <a:p>
            <a:pPr marL="0" indent="0" eaLnBrk="1" hangingPunct="1"/>
            <a:endParaRPr lang="he-IL" dirty="0" smtClean="0"/>
          </a:p>
          <a:p>
            <a:pPr marL="0" indent="0" eaLnBrk="1" hangingPunct="1"/>
            <a:r>
              <a:rPr lang="he-IL" b="1" dirty="0" smtClean="0"/>
              <a:t>נכסים נטו שקיימת לגביהם הגבלה- </a:t>
            </a:r>
            <a:r>
              <a:rPr lang="he-IL" dirty="0" smtClean="0"/>
              <a:t>אותו חלק של הנכסים נטו של מלכ"ר הנובע מתרומות שהתקבלו או מזרימה פנימה אחרת של נכסים, אשר השימוש בו על-ידי המלכ"ר הוגבל על ידי התניות של תורמים.</a:t>
            </a:r>
            <a:r>
              <a:rPr lang="en-US" dirty="0" smtClean="0"/>
              <a:t> </a:t>
            </a:r>
            <a:endParaRPr lang="he-IL" dirty="0" smtClean="0"/>
          </a:p>
          <a:p>
            <a:pPr marL="0" indent="0" eaLnBrk="1" hangingPunct="1"/>
            <a:endParaRPr lang="he-IL" dirty="0" smtClean="0"/>
          </a:p>
          <a:p>
            <a:pPr marL="0" indent="0" eaLnBrk="1" hangingPunct="1"/>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r>
              <a:rPr lang="he-IL" sz="1200" b="1" dirty="0" smtClean="0">
                <a:solidFill>
                  <a:srgbClr val="002060"/>
                </a:solidFill>
              </a:rPr>
              <a:t>חברות עתירות רכוש קבוע (כמו מוסדות השכלה גבוהה שמשקיעות את כל </a:t>
            </a:r>
            <a:r>
              <a:rPr lang="he-IL" sz="1200" b="1" dirty="0" err="1" smtClean="0">
                <a:solidFill>
                  <a:srgbClr val="002060"/>
                </a:solidFill>
              </a:rPr>
              <a:t>התזמ"ז</a:t>
            </a:r>
            <a:r>
              <a:rPr lang="he-IL" sz="1200" b="1" dirty="0" smtClean="0">
                <a:solidFill>
                  <a:srgbClr val="002060"/>
                </a:solidFill>
              </a:rPr>
              <a:t> השוטף מתוך הרווח ברכוש קבוע כדי לא להציג נכסים נטו בגרעון לא</a:t>
            </a:r>
            <a:r>
              <a:rPr lang="he-IL" sz="1200" b="1" baseline="0" dirty="0" smtClean="0">
                <a:solidFill>
                  <a:srgbClr val="002060"/>
                </a:solidFill>
              </a:rPr>
              <a:t> מבצעות את הפיצול)</a:t>
            </a:r>
            <a:endParaRPr lang="he-IL" sz="1200" b="1" dirty="0" smtClean="0">
              <a:solidFill>
                <a:srgbClr val="002060"/>
              </a:solidFill>
            </a:endParaRPr>
          </a:p>
          <a:p>
            <a:pPr marL="342900" indent="-342900">
              <a:lnSpc>
                <a:spcPct val="90000"/>
              </a:lnSpc>
              <a:spcBef>
                <a:spcPct val="20000"/>
              </a:spcBef>
            </a:pPr>
            <a:r>
              <a:rPr lang="he-IL" sz="1200" b="1" u="sng" dirty="0" smtClean="0">
                <a:solidFill>
                  <a:srgbClr val="FF0000"/>
                </a:solidFill>
              </a:rPr>
              <a:t>הבחנה</a:t>
            </a:r>
            <a:r>
              <a:rPr lang="he-IL" sz="1200" b="1" u="sng" baseline="0" dirty="0" smtClean="0">
                <a:solidFill>
                  <a:srgbClr val="FF0000"/>
                </a:solidFill>
              </a:rPr>
              <a:t> חשובה</a:t>
            </a:r>
            <a:r>
              <a:rPr lang="he-IL" sz="1200" baseline="0" dirty="0" smtClean="0">
                <a:solidFill>
                  <a:schemeClr val="tx1"/>
                </a:solidFill>
              </a:rPr>
              <a:t>:</a:t>
            </a:r>
            <a:endParaRPr lang="he-IL" sz="1200" dirty="0" smtClean="0">
              <a:solidFill>
                <a:schemeClr val="tx1"/>
              </a:solidFill>
            </a:endParaRPr>
          </a:p>
          <a:p>
            <a:pPr marL="342900" indent="-342900">
              <a:lnSpc>
                <a:spcPct val="90000"/>
              </a:lnSpc>
              <a:spcBef>
                <a:spcPct val="20000"/>
              </a:spcBef>
            </a:pPr>
            <a:r>
              <a:rPr lang="he-IL" sz="1200" dirty="0" smtClean="0">
                <a:solidFill>
                  <a:schemeClr val="tx1"/>
                </a:solidFill>
              </a:rPr>
              <a:t>במסגרת הנכסים נטו לשימוש לפעילויות - </a:t>
            </a:r>
            <a:r>
              <a:rPr lang="he-IL" sz="1200" b="1" dirty="0" smtClean="0">
                <a:solidFill>
                  <a:schemeClr val="tx1"/>
                </a:solidFill>
              </a:rPr>
              <a:t>שיועדו</a:t>
            </a:r>
            <a:r>
              <a:rPr lang="he-IL" sz="1200" dirty="0" smtClean="0">
                <a:solidFill>
                  <a:schemeClr val="tx1"/>
                </a:solidFill>
              </a:rPr>
              <a:t> על ידי  מוסדות המלכ"ר יוצגו סכומים שהמלכ"ר החליט לייעד למטרה מסוימת כגון רכישת ציוד וכדומה.</a:t>
            </a:r>
          </a:p>
          <a:p>
            <a:pPr marL="0" indent="0" eaLnBrk="1" hangingPunct="1">
              <a:lnSpc>
                <a:spcPct val="90000"/>
              </a:lnSpc>
            </a:pPr>
            <a:r>
              <a:rPr lang="he-IL" sz="1200" dirty="0" smtClean="0"/>
              <a:t>שמירת ערך נכסים נטו שקיימת לגביהם הגבלה הינה שמירה על הערך הנאות של התרומה שנתקבלה, בתוספת או לא בתוספת של תשואה, </a:t>
            </a:r>
            <a:r>
              <a:rPr lang="he-IL" sz="1200" b="1" dirty="0" smtClean="0"/>
              <a:t>בהתאם להתניות התורם</a:t>
            </a:r>
            <a:r>
              <a:rPr lang="he-IL" sz="1200" dirty="0" smtClean="0"/>
              <a:t>.</a:t>
            </a:r>
          </a:p>
          <a:p>
            <a:pPr marL="0" indent="0" eaLnBrk="1" hangingPunct="1">
              <a:lnSpc>
                <a:spcPct val="90000"/>
              </a:lnSpc>
            </a:pPr>
            <a:endParaRPr lang="he-IL" sz="1200" dirty="0" smtClean="0"/>
          </a:p>
          <a:p>
            <a:pPr marL="0" indent="0" eaLnBrk="1" hangingPunct="1">
              <a:lnSpc>
                <a:spcPct val="90000"/>
              </a:lnSpc>
            </a:pPr>
            <a:r>
              <a:rPr lang="he-IL" sz="1200" dirty="0" smtClean="0"/>
              <a:t>שמירת הערך הריאלי של תרומות יכולה להיעשות בהצמדה למדד המחירים לצרכן, בהצמדה לשער חליפין או בשילוב של בסיסי הצמדה שונים, </a:t>
            </a:r>
            <a:r>
              <a:rPr lang="he-IL" sz="1200" dirty="0" err="1" smtClean="0"/>
              <a:t>הכל</a:t>
            </a:r>
            <a:r>
              <a:rPr lang="he-IL" sz="1200" dirty="0" smtClean="0"/>
              <a:t> בהתאם להתניית התורמים או הוראות החוק.</a:t>
            </a:r>
          </a:p>
          <a:p>
            <a:pPr marL="0" indent="0" eaLnBrk="1" hangingPunct="1">
              <a:lnSpc>
                <a:spcPct val="90000"/>
              </a:lnSpc>
            </a:pPr>
            <a:endParaRPr lang="he-IL" sz="1200" dirty="0" smtClean="0"/>
          </a:p>
          <a:p>
            <a:pPr marL="0" indent="0" eaLnBrk="1" hangingPunct="1">
              <a:lnSpc>
                <a:spcPct val="90000"/>
              </a:lnSpc>
            </a:pPr>
            <a:r>
              <a:rPr lang="he-IL" sz="1200" dirty="0" smtClean="0"/>
              <a:t>סכומים המייצגים שמירת ערך, יוצגו כתוספת לנכסים נטו שקיימת לגביהם הגבלה. </a:t>
            </a:r>
            <a:endParaRPr lang="he-IL" sz="1100" dirty="0" smtClean="0"/>
          </a:p>
          <a:p>
            <a:pPr marL="342900" indent="-342900">
              <a:lnSpc>
                <a:spcPct val="90000"/>
              </a:lnSpc>
              <a:spcBef>
                <a:spcPct val="20000"/>
              </a:spcBef>
            </a:pPr>
            <a:endParaRPr lang="en-US" dirty="0" smtClean="0"/>
          </a:p>
          <a:p>
            <a:pPr eaLnBrk="1" hangingPunct="1">
              <a:defRPr/>
            </a:pPr>
            <a:endParaRPr lang="en-US"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23</a:t>
            </a:fld>
            <a:endParaRPr lang="he-IL"/>
          </a:p>
        </p:txBody>
      </p:sp>
    </p:spTree>
    <p:extLst>
      <p:ext uri="{BB962C8B-B14F-4D97-AF65-F5344CB8AC3E}">
        <p14:creationId xmlns:p14="http://schemas.microsoft.com/office/powerpoint/2010/main" val="2922538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AD56A0C-F736-4105-96E3-15555585EDEB}" type="slidenum">
              <a:rPr lang="he-IL" smtClean="0"/>
              <a:pPr/>
              <a:t>25</a:t>
            </a:fld>
            <a:endParaRPr lang="he-IL"/>
          </a:p>
        </p:txBody>
      </p:sp>
    </p:spTree>
    <p:extLst>
      <p:ext uri="{BB962C8B-B14F-4D97-AF65-F5344CB8AC3E}">
        <p14:creationId xmlns:p14="http://schemas.microsoft.com/office/powerpoint/2010/main" val="18749311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EAD56A0C-F736-4105-96E3-15555585EDEB}" type="slidenum">
              <a:rPr lang="he-IL" smtClean="0"/>
              <a:pPr/>
              <a:t>26</a:t>
            </a:fld>
            <a:endParaRPr lang="he-IL"/>
          </a:p>
        </p:txBody>
      </p:sp>
    </p:spTree>
    <p:extLst>
      <p:ext uri="{BB962C8B-B14F-4D97-AF65-F5344CB8AC3E}">
        <p14:creationId xmlns:p14="http://schemas.microsoft.com/office/powerpoint/2010/main" val="15167362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27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183626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גילוי דעת 69 של לשכת רואי חשבון בישראל (1997)</a:t>
            </a:r>
          </a:p>
          <a:p>
            <a:pPr marL="457200" indent="-4572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תקן חשבונאות מס 5 של המוסד  הישראלי לתקינה חשבונאית  (1999)– הרחבת גילוי דעת  69</a:t>
            </a:r>
          </a:p>
          <a:p>
            <a:pPr marL="457200" indent="-4572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r>
              <a:rPr lang="he-IL" sz="1200" b="1" dirty="0" smtClean="0">
                <a:solidFill>
                  <a:schemeClr val="accent1">
                    <a:lumMod val="75000"/>
                  </a:schemeClr>
                </a:solidFill>
                <a:latin typeface="Tahoma" pitchFamily="34" charset="0"/>
                <a:cs typeface="Tahoma" pitchFamily="34" charset="0"/>
              </a:rPr>
              <a:t>בהתאם לסעיף 36 לחוק העמותות, תש"ם 1980 על ועד העמותה להכין אחת לשנה מאזן ודין וחשבון על הכנסות העמותה והוצאותיה בכל שנת מס. </a:t>
            </a:r>
          </a:p>
          <a:p>
            <a:r>
              <a:rPr lang="he-IL" sz="1200" b="1" dirty="0" smtClean="0">
                <a:solidFill>
                  <a:schemeClr val="accent1">
                    <a:lumMod val="75000"/>
                  </a:schemeClr>
                </a:solidFill>
                <a:latin typeface="Tahoma" pitchFamily="34" charset="0"/>
                <a:cs typeface="Tahoma" pitchFamily="34" charset="0"/>
              </a:rPr>
              <a:t>בנוסף לחובת הדיווח כאמור בחוק, רשם העמותות קבע כי הדוח הכספי יערך לפי כללי חשבונאות מקובלים החלים על כלל הגופים המדווחים, הן עסקיים והן </a:t>
            </a:r>
            <a:r>
              <a:rPr lang="he-IL" sz="1200" b="1" dirty="0" err="1" smtClean="0">
                <a:solidFill>
                  <a:schemeClr val="accent1">
                    <a:lumMod val="75000"/>
                  </a:schemeClr>
                </a:solidFill>
                <a:latin typeface="Tahoma" pitchFamily="34" charset="0"/>
                <a:cs typeface="Tahoma" pitchFamily="34" charset="0"/>
              </a:rPr>
              <a:t>אלכ"רים</a:t>
            </a:r>
            <a:r>
              <a:rPr lang="he-IL" sz="1200" b="1" dirty="0" smtClean="0">
                <a:solidFill>
                  <a:schemeClr val="accent1">
                    <a:lumMod val="75000"/>
                  </a:schemeClr>
                </a:solidFill>
                <a:latin typeface="Tahoma" pitchFamily="34" charset="0"/>
                <a:cs typeface="Tahoma" pitchFamily="34" charset="0"/>
              </a:rPr>
              <a:t>.</a:t>
            </a:r>
          </a:p>
          <a:p>
            <a:endParaRPr lang="he-IL" sz="1200" b="1" dirty="0" smtClean="0">
              <a:solidFill>
                <a:schemeClr val="accent1">
                  <a:lumMod val="75000"/>
                </a:schemeClr>
              </a:solidFill>
              <a:latin typeface="Tahoma" pitchFamily="34" charset="0"/>
              <a:cs typeface="Tahoma" pitchFamily="34" charset="0"/>
            </a:endParaRP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עמותות קטנות יכולות לדווח על בסיס מזומנים (עד 1.3 מיליון שח מחזור על בסיס רב שנתי)</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עמותות מעל 750 א' שח חייבות לנהל הנה"ח כפולה</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גילוי דעת 69 ותקן 5 חל על כל העמותות גדולות וקטנות </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כל הכללים החשבונאיים חלים על </a:t>
            </a:r>
            <a:r>
              <a:rPr lang="he-IL" sz="1200" b="1" kern="1200" dirty="0" err="1" smtClean="0">
                <a:solidFill>
                  <a:schemeClr val="tx2"/>
                </a:solidFill>
                <a:latin typeface="Trebuchet MS" pitchFamily="34" charset="0"/>
                <a:ea typeface="+mn-ea"/>
                <a:cs typeface="+mn-cs"/>
              </a:rPr>
              <a:t>האלכ"רים</a:t>
            </a:r>
            <a:r>
              <a:rPr lang="he-IL" sz="1200" b="1" kern="1200" dirty="0" smtClean="0">
                <a:solidFill>
                  <a:schemeClr val="tx2"/>
                </a:solidFill>
                <a:latin typeface="Trebuchet MS" pitchFamily="34" charset="0"/>
                <a:ea typeface="+mn-ea"/>
                <a:cs typeface="+mn-cs"/>
              </a:rPr>
              <a:t> אלא אם צוין כלל ספציפי </a:t>
            </a:r>
            <a:r>
              <a:rPr lang="he-IL" sz="1200" b="1" kern="1200" dirty="0" err="1" smtClean="0">
                <a:solidFill>
                  <a:schemeClr val="tx2"/>
                </a:solidFill>
                <a:latin typeface="Trebuchet MS" pitchFamily="34" charset="0"/>
                <a:ea typeface="+mn-ea"/>
                <a:cs typeface="+mn-cs"/>
              </a:rPr>
              <a:t>בג"ד</a:t>
            </a:r>
            <a:r>
              <a:rPr lang="he-IL" sz="1200" b="1" kern="1200" dirty="0" smtClean="0">
                <a:solidFill>
                  <a:schemeClr val="tx2"/>
                </a:solidFill>
                <a:latin typeface="Trebuchet MS" pitchFamily="34" charset="0"/>
                <a:ea typeface="+mn-ea"/>
                <a:cs typeface="+mn-cs"/>
              </a:rPr>
              <a:t> 69 +תקן 5</a:t>
            </a:r>
          </a:p>
          <a:p>
            <a:pPr algn="just">
              <a:lnSpc>
                <a:spcPct val="150000"/>
              </a:lnSpc>
              <a:spcBef>
                <a:spcPct val="20000"/>
              </a:spcBef>
              <a:buSzPct val="130000"/>
              <a:buFont typeface="Arial" pitchFamily="34" charset="0"/>
              <a:buNone/>
            </a:pPr>
            <a:r>
              <a:rPr lang="he-IL" sz="1200" b="1" kern="1200" dirty="0" smtClean="0">
                <a:solidFill>
                  <a:schemeClr val="tx2"/>
                </a:solidFill>
                <a:latin typeface="Trebuchet MS" pitchFamily="34" charset="0"/>
                <a:ea typeface="+mn-ea"/>
                <a:cs typeface="+mn-cs"/>
              </a:rPr>
              <a:t>לדוגמא, כחלק מיישום מדיניות חשבונאית, </a:t>
            </a:r>
            <a:r>
              <a:rPr lang="he-IL" sz="1200" b="1" kern="1200" dirty="0" err="1" smtClean="0">
                <a:solidFill>
                  <a:schemeClr val="tx2"/>
                </a:solidFill>
                <a:latin typeface="Trebuchet MS" pitchFamily="34" charset="0"/>
                <a:ea typeface="+mn-ea"/>
                <a:cs typeface="+mn-cs"/>
              </a:rPr>
              <a:t>לאלכ"ר</a:t>
            </a:r>
            <a:r>
              <a:rPr lang="he-IL" sz="1200" b="1" kern="1200" dirty="0" smtClean="0">
                <a:solidFill>
                  <a:schemeClr val="tx2"/>
                </a:solidFill>
                <a:latin typeface="Trebuchet MS" pitchFamily="34" charset="0"/>
                <a:ea typeface="+mn-ea"/>
                <a:cs typeface="+mn-cs"/>
              </a:rPr>
              <a:t> עם תאגיד בת חובה לערוך דוחות כספיים מאוחדים.</a:t>
            </a:r>
          </a:p>
          <a:p>
            <a:endParaRPr lang="he-IL" sz="1200" b="1" dirty="0" smtClean="0">
              <a:solidFill>
                <a:schemeClr val="accent1">
                  <a:lumMod val="75000"/>
                </a:schemeClr>
              </a:solidFill>
              <a:latin typeface="Tahoma" pitchFamily="34" charset="0"/>
              <a:cs typeface="Tahoma" pitchFamily="34" charset="0"/>
            </a:endParaRPr>
          </a:p>
          <a:p>
            <a:pPr marL="457200" indent="-4572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5</a:t>
            </a:fld>
            <a:endParaRPr lang="he-IL"/>
          </a:p>
        </p:txBody>
      </p:sp>
    </p:spTree>
    <p:extLst>
      <p:ext uri="{BB962C8B-B14F-4D97-AF65-F5344CB8AC3E}">
        <p14:creationId xmlns:p14="http://schemas.microsoft.com/office/powerpoint/2010/main" val="12299826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הסוגיות</a:t>
            </a:r>
            <a:r>
              <a:rPr lang="he-IL" baseline="0" dirty="0" smtClean="0"/>
              <a:t> המובאות כאן, הינן הדברים העיקרים.</a:t>
            </a:r>
          </a:p>
          <a:p>
            <a:r>
              <a:rPr lang="he-IL" baseline="0" dirty="0" smtClean="0"/>
              <a:t>אמנם מדובר על סוגיה חשבונאית, אבל יש להבין שמדובר למעשה על סוגיות שקיימות במלכ"ר </a:t>
            </a:r>
            <a:r>
              <a:rPr lang="he-IL" baseline="0" dirty="0" err="1" smtClean="0"/>
              <a:t>מהיותו</a:t>
            </a:r>
            <a:r>
              <a:rPr lang="he-IL" baseline="0" dirty="0" smtClean="0"/>
              <a:t> גוף שמנוהל ללא כוונת רווח, ולכן למעשה ניתן לראות על ידי החשבונאות מה הסוגיות הנפוצות במלכ"ר.</a:t>
            </a:r>
          </a:p>
          <a:p>
            <a:r>
              <a:rPr lang="he-IL" baseline="0" dirty="0" smtClean="0"/>
              <a:t>כמו כן, החשיבות של הסוגיות ואופן ההנחיה ברישום שלהם, להבין כיצד גופי פיקוח מסתכלים על הדברים.</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28</a:t>
            </a:fld>
            <a:endParaRPr lang="he-IL"/>
          </a:p>
        </p:txBody>
      </p:sp>
    </p:spTree>
    <p:extLst>
      <p:ext uri="{BB962C8B-B14F-4D97-AF65-F5344CB8AC3E}">
        <p14:creationId xmlns:p14="http://schemas.microsoft.com/office/powerpoint/2010/main" val="3232474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solidFill>
                  <a:schemeClr val="tx1"/>
                </a:solidFill>
              </a:rPr>
              <a:t>סעיף 6 לחוק הנאמנות "כספי נאמנות שאינם דורשים לצרכיה השוטפים חייב הנאמן להחזיק או להשקיע כיעיל לשמירת הקרן ולעשיית פירות; שר המשפטים רשאי לקבוע בתקנות דרכים שבהן ניתן להשקיע כספי נאמנות, והנאמן אינו נושא באחריות , אם השקיע אותם בהתאם לתקנות אלו".</a:t>
            </a:r>
          </a:p>
          <a:p>
            <a:pPr marL="0" marR="0" indent="0" algn="r" defTabSz="914400" rtl="1" eaLnBrk="1" fontAlgn="auto" latinLnBrk="0" hangingPunct="1">
              <a:lnSpc>
                <a:spcPct val="100000"/>
              </a:lnSpc>
              <a:spcBef>
                <a:spcPts val="0"/>
              </a:spcBef>
              <a:spcAft>
                <a:spcPts val="0"/>
              </a:spcAft>
              <a:buClrTx/>
              <a:buSzTx/>
              <a:buFontTx/>
              <a:buNone/>
              <a:tabLst/>
              <a:defRPr/>
            </a:pPr>
            <a:r>
              <a:rPr lang="he-IL" sz="1200" dirty="0" smtClean="0">
                <a:solidFill>
                  <a:schemeClr val="tx1"/>
                </a:solidFill>
              </a:rPr>
              <a:t>תשומת לב מה היו דרישות התורם בעת התרומה, יש מצב שהוא לא קובע</a:t>
            </a:r>
            <a:r>
              <a:rPr lang="he-IL" sz="1200" baseline="0" dirty="0" smtClean="0">
                <a:solidFill>
                  <a:schemeClr val="tx1"/>
                </a:solidFill>
              </a:rPr>
              <a:t> שום תנאי ואז לא תהיה בעיה לעומת מצב בו הוא רוצה הצמדה לדולר או הצמדה למדד, כדאי בהתאם להפקיד את הכסף בהתאם לתנאים של התורם.</a:t>
            </a:r>
            <a:endParaRPr lang="he-IL" sz="1200" dirty="0" smtClean="0">
              <a:solidFill>
                <a:schemeClr val="tx1"/>
              </a:solidFill>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29</a:t>
            </a:fld>
            <a:endParaRPr lang="he-IL"/>
          </a:p>
        </p:txBody>
      </p:sp>
    </p:spTree>
    <p:extLst>
      <p:ext uri="{BB962C8B-B14F-4D97-AF65-F5344CB8AC3E}">
        <p14:creationId xmlns:p14="http://schemas.microsoft.com/office/powerpoint/2010/main" val="687484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indent="0" eaLnBrk="1" hangingPunct="1"/>
            <a:r>
              <a:rPr lang="he-IL" sz="1200" u="sng" dirty="0" smtClean="0"/>
              <a:t>קבלת התרומה ב- 31.12.10</a:t>
            </a:r>
          </a:p>
          <a:p>
            <a:pPr marL="0" indent="0" eaLnBrk="1" hangingPunct="1"/>
            <a:r>
              <a:rPr lang="he-IL" sz="1200" dirty="0" smtClean="0"/>
              <a:t>ח' - מזומן   200,000 </a:t>
            </a:r>
          </a:p>
          <a:p>
            <a:pPr marL="0" indent="0" eaLnBrk="1" hangingPunct="1"/>
            <a:r>
              <a:rPr lang="he-IL" sz="1200" dirty="0" smtClean="0"/>
              <a:t>  ז' - נכסים נטו שקיימת לגביהם הגבלה בעלת אופי זמני  200,000</a:t>
            </a:r>
          </a:p>
          <a:p>
            <a:pPr marL="0" indent="0" eaLnBrk="1" hangingPunct="1"/>
            <a:endParaRPr lang="he-IL" sz="1200" dirty="0" smtClean="0"/>
          </a:p>
          <a:p>
            <a:pPr marL="0" indent="0" eaLnBrk="1" hangingPunct="1"/>
            <a:r>
              <a:rPr lang="he-IL" sz="1200" u="sng" dirty="0" smtClean="0"/>
              <a:t>הפקדת הכסף בפיקדון ב- 1.1.11</a:t>
            </a:r>
          </a:p>
          <a:p>
            <a:pPr marL="0" indent="0" eaLnBrk="1" hangingPunct="1"/>
            <a:r>
              <a:rPr lang="he-IL" sz="1200" dirty="0" smtClean="0"/>
              <a:t>ח' - פיקדון 200,000</a:t>
            </a:r>
          </a:p>
          <a:p>
            <a:pPr marL="0" indent="0" eaLnBrk="1" hangingPunct="1"/>
            <a:r>
              <a:rPr lang="he-IL" sz="1200" dirty="0" smtClean="0"/>
              <a:t>      ז' </a:t>
            </a:r>
            <a:r>
              <a:rPr lang="he-IL" sz="1200" dirty="0" err="1" smtClean="0"/>
              <a:t>– מ</a:t>
            </a:r>
            <a:r>
              <a:rPr lang="he-IL" sz="1200" dirty="0" smtClean="0"/>
              <a:t>זומן 200,000</a:t>
            </a:r>
          </a:p>
          <a:p>
            <a:pPr marL="342900" indent="-342900">
              <a:spcBef>
                <a:spcPct val="20000"/>
              </a:spcBef>
            </a:pPr>
            <a:r>
              <a:rPr lang="he-IL" sz="1200" u="sng" dirty="0" smtClean="0">
                <a:solidFill>
                  <a:schemeClr val="tx1"/>
                </a:solidFill>
              </a:rPr>
              <a:t>שערוך תרומה ב- 31.12.11</a:t>
            </a:r>
          </a:p>
          <a:p>
            <a:pPr marL="342900" indent="-342900">
              <a:spcBef>
                <a:spcPct val="20000"/>
              </a:spcBef>
            </a:pPr>
            <a:r>
              <a:rPr lang="he-IL" sz="1200" dirty="0" smtClean="0">
                <a:solidFill>
                  <a:schemeClr val="tx1"/>
                </a:solidFill>
              </a:rPr>
              <a:t>ח' - פיקדון   10,000                               = </a:t>
            </a:r>
            <a:r>
              <a:rPr lang="he-IL" sz="1200" b="1" dirty="0" smtClean="0">
                <a:solidFill>
                  <a:schemeClr val="tx1"/>
                </a:solidFill>
              </a:rPr>
              <a:t>5%</a:t>
            </a:r>
            <a:r>
              <a:rPr lang="he-IL" sz="1200" dirty="0" smtClean="0">
                <a:solidFill>
                  <a:schemeClr val="tx1"/>
                </a:solidFill>
              </a:rPr>
              <a:t> * 200,000</a:t>
            </a:r>
          </a:p>
          <a:p>
            <a:pPr marL="342900" indent="-342900">
              <a:spcBef>
                <a:spcPct val="20000"/>
              </a:spcBef>
            </a:pPr>
            <a:r>
              <a:rPr lang="he-IL" sz="1200" dirty="0" smtClean="0">
                <a:solidFill>
                  <a:schemeClr val="tx1"/>
                </a:solidFill>
              </a:rPr>
              <a:t>   ז' - נכסים נטו שקיימת לגביהם הגבלה בעלת אופי זמני  10,000</a:t>
            </a:r>
          </a:p>
          <a:p>
            <a:pPr marL="342900" indent="-342900">
              <a:spcBef>
                <a:spcPct val="20000"/>
              </a:spcBef>
            </a:pPr>
            <a:endParaRPr lang="he-IL" sz="1200" dirty="0" smtClean="0">
              <a:solidFill>
                <a:schemeClr val="tx1"/>
              </a:solidFill>
            </a:endParaRPr>
          </a:p>
          <a:p>
            <a:pPr marL="342900" indent="-342900">
              <a:spcBef>
                <a:spcPct val="20000"/>
              </a:spcBef>
            </a:pPr>
            <a:r>
              <a:rPr lang="he-IL" sz="1200" u="sng" dirty="0" smtClean="0">
                <a:solidFill>
                  <a:schemeClr val="tx1"/>
                </a:solidFill>
              </a:rPr>
              <a:t>שמירת ערך ב- 31.12.11</a:t>
            </a:r>
          </a:p>
          <a:p>
            <a:pPr marL="342900" indent="-342900">
              <a:spcBef>
                <a:spcPct val="20000"/>
              </a:spcBef>
            </a:pPr>
            <a:r>
              <a:rPr lang="he-IL" sz="1200" dirty="0" smtClean="0">
                <a:solidFill>
                  <a:schemeClr val="tx1"/>
                </a:solidFill>
              </a:rPr>
              <a:t>ח' </a:t>
            </a:r>
            <a:r>
              <a:rPr lang="he-IL" sz="1200" dirty="0" err="1" smtClean="0">
                <a:solidFill>
                  <a:schemeClr val="tx1"/>
                </a:solidFill>
              </a:rPr>
              <a:t>– הוצאות</a:t>
            </a:r>
            <a:r>
              <a:rPr lang="he-IL" sz="1200" dirty="0" smtClean="0">
                <a:solidFill>
                  <a:schemeClr val="tx1"/>
                </a:solidFill>
              </a:rPr>
              <a:t> מימון     6,000                           = 10,000 - 16,000 </a:t>
            </a:r>
            <a:endParaRPr lang="en-US" sz="1200" dirty="0" smtClean="0">
              <a:solidFill>
                <a:schemeClr val="tx1"/>
              </a:solidFill>
            </a:endParaRPr>
          </a:p>
          <a:p>
            <a:pPr marL="342900" indent="-342900">
              <a:spcBef>
                <a:spcPct val="20000"/>
              </a:spcBef>
            </a:pPr>
            <a:r>
              <a:rPr lang="he-IL" sz="1200" dirty="0" smtClean="0">
                <a:solidFill>
                  <a:schemeClr val="tx1"/>
                </a:solidFill>
              </a:rPr>
              <a:t>     ז' - נכסים נטו שקיימת לגביהם הגבלה בעלת אופי זמני  6,000</a:t>
            </a:r>
          </a:p>
          <a:p>
            <a:endParaRPr lang="he-IL" dirty="0" smtClean="0"/>
          </a:p>
          <a:p>
            <a:pPr marL="0" marR="0" indent="0" algn="r" defTabSz="914400" rtl="1" eaLnBrk="1" fontAlgn="auto" latinLnBrk="0" hangingPunct="1">
              <a:lnSpc>
                <a:spcPct val="100000"/>
              </a:lnSpc>
              <a:spcBef>
                <a:spcPts val="0"/>
              </a:spcBef>
              <a:spcAft>
                <a:spcPts val="0"/>
              </a:spcAft>
              <a:buClrTx/>
              <a:buSzTx/>
              <a:buFontTx/>
              <a:buNone/>
              <a:tabLst/>
              <a:defRPr/>
            </a:pP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30</a:t>
            </a:fld>
            <a:endParaRPr lang="he-IL"/>
          </a:p>
        </p:txBody>
      </p:sp>
    </p:spTree>
    <p:extLst>
      <p:ext uri="{BB962C8B-B14F-4D97-AF65-F5344CB8AC3E}">
        <p14:creationId xmlns:p14="http://schemas.microsoft.com/office/powerpoint/2010/main" val="21675746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31</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20123908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476250" indent="-476250" eaLnBrk="1" hangingPunct="1">
              <a:lnSpc>
                <a:spcPct val="90000"/>
              </a:lnSpc>
            </a:pPr>
            <a:r>
              <a:rPr lang="he-IL" u="sng" dirty="0" smtClean="0"/>
              <a:t>הפקודה:</a:t>
            </a:r>
          </a:p>
          <a:p>
            <a:pPr marL="476250" indent="-476250" eaLnBrk="1" hangingPunct="1">
              <a:lnSpc>
                <a:spcPct val="90000"/>
              </a:lnSpc>
            </a:pPr>
            <a:r>
              <a:rPr lang="he-IL" u="sng" baseline="0" dirty="0" smtClean="0"/>
              <a:t>  </a:t>
            </a:r>
            <a:r>
              <a:rPr lang="he-IL" u="sng" dirty="0" smtClean="0"/>
              <a:t>תרומה ב- 1.6.10 מאורן</a:t>
            </a:r>
          </a:p>
          <a:p>
            <a:pPr marL="476250" indent="-476250" eaLnBrk="1" hangingPunct="1">
              <a:lnSpc>
                <a:spcPct val="90000"/>
              </a:lnSpc>
            </a:pPr>
            <a:r>
              <a:rPr lang="he-IL" dirty="0" smtClean="0"/>
              <a:t>    ח' - מזומן 50,000</a:t>
            </a:r>
          </a:p>
          <a:p>
            <a:pPr marL="476250" indent="-476250" eaLnBrk="1" hangingPunct="1">
              <a:lnSpc>
                <a:spcPct val="90000"/>
              </a:lnSpc>
            </a:pPr>
            <a:r>
              <a:rPr lang="he-IL" dirty="0" smtClean="0"/>
              <a:t>           ז' </a:t>
            </a:r>
            <a:r>
              <a:rPr lang="he-IL" dirty="0" err="1" smtClean="0"/>
              <a:t>– נכסים</a:t>
            </a:r>
            <a:r>
              <a:rPr lang="he-IL" dirty="0" smtClean="0"/>
              <a:t> נטו שקיימת לגביהם הגבלה בעלת אופי 		זמני 50,000</a:t>
            </a:r>
          </a:p>
          <a:p>
            <a:r>
              <a:rPr lang="he-IL" dirty="0" smtClean="0"/>
              <a:t> </a:t>
            </a:r>
          </a:p>
          <a:p>
            <a:endParaRPr lang="he-IL" dirty="0" smtClean="0"/>
          </a:p>
          <a:p>
            <a:pPr marL="0" indent="0" eaLnBrk="1" hangingPunct="1">
              <a:lnSpc>
                <a:spcPct val="90000"/>
              </a:lnSpc>
            </a:pPr>
            <a:r>
              <a:rPr lang="he-IL" sz="1200" dirty="0" smtClean="0"/>
              <a:t>.  </a:t>
            </a:r>
            <a:r>
              <a:rPr lang="he-IL" sz="1200" u="sng" dirty="0" smtClean="0"/>
              <a:t>מקרה שני </a:t>
            </a:r>
          </a:p>
          <a:p>
            <a:pPr marL="0" indent="0" eaLnBrk="1" hangingPunct="1">
              <a:lnSpc>
                <a:spcPct val="90000"/>
              </a:lnSpc>
            </a:pPr>
            <a:r>
              <a:rPr lang="he-IL" sz="1200" dirty="0" smtClean="0"/>
              <a:t>    ח' - חייבים 60,000</a:t>
            </a:r>
          </a:p>
          <a:p>
            <a:pPr marL="0" indent="0" eaLnBrk="1" hangingPunct="1">
              <a:lnSpc>
                <a:spcPct val="90000"/>
              </a:lnSpc>
            </a:pPr>
            <a:r>
              <a:rPr lang="he-IL" sz="1200" dirty="0" smtClean="0"/>
              <a:t>           ז' - הכנסות מתרומות 60,000</a:t>
            </a:r>
          </a:p>
          <a:p>
            <a:pPr marL="0" indent="0" eaLnBrk="1" hangingPunct="1">
              <a:lnSpc>
                <a:spcPct val="90000"/>
              </a:lnSpc>
            </a:pPr>
            <a:endParaRPr lang="he-IL" sz="1200" dirty="0" smtClean="0"/>
          </a:p>
          <a:p>
            <a:pPr marL="0" indent="0" eaLnBrk="1" hangingPunct="1">
              <a:lnSpc>
                <a:spcPct val="90000"/>
              </a:lnSpc>
            </a:pPr>
            <a:r>
              <a:rPr lang="he-IL" sz="1200" dirty="0" smtClean="0"/>
              <a:t>ב. מידה והתרומה מתקבלת ב- 1.4.11 לא נרשום פקודת יומן.</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32</a:t>
            </a:fld>
            <a:endParaRPr lang="he-IL"/>
          </a:p>
        </p:txBody>
      </p:sp>
    </p:spTree>
    <p:extLst>
      <p:ext uri="{BB962C8B-B14F-4D97-AF65-F5344CB8AC3E}">
        <p14:creationId xmlns:p14="http://schemas.microsoft.com/office/powerpoint/2010/main" val="1397102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33</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r>
              <a:rPr lang="he-IL" sz="1200" u="sng" dirty="0" smtClean="0"/>
              <a:t>ב- 1.7.10</a:t>
            </a:r>
            <a:endParaRPr lang="he-IL" sz="1200" dirty="0" smtClean="0"/>
          </a:p>
          <a:p>
            <a:pPr marL="0" indent="0" eaLnBrk="1" hangingPunct="1"/>
            <a:r>
              <a:rPr lang="he-IL" sz="1200" dirty="0" smtClean="0"/>
              <a:t>אין רישום פקודת יומן.</a:t>
            </a:r>
          </a:p>
          <a:p>
            <a:pPr marL="0" indent="0" eaLnBrk="1" hangingPunct="1"/>
            <a:endParaRPr lang="he-IL" sz="1200" dirty="0" smtClean="0"/>
          </a:p>
          <a:p>
            <a:pPr marL="0" indent="0" eaLnBrk="1" hangingPunct="1"/>
            <a:r>
              <a:rPr lang="he-IL" sz="1200" u="sng" dirty="0" smtClean="0"/>
              <a:t>ב- 30.1.11</a:t>
            </a:r>
          </a:p>
          <a:p>
            <a:pPr marL="0" indent="0" eaLnBrk="1" hangingPunct="1"/>
            <a:r>
              <a:rPr lang="he-IL" sz="1200" dirty="0" smtClean="0"/>
              <a:t>ח' - חייבים   70,000 = 2 * 35,000</a:t>
            </a:r>
          </a:p>
          <a:p>
            <a:pPr marL="0" indent="0" eaLnBrk="1" hangingPunct="1"/>
            <a:r>
              <a:rPr lang="he-IL" sz="1200" dirty="0" smtClean="0"/>
              <a:t>    ז' </a:t>
            </a:r>
            <a:r>
              <a:rPr lang="he-IL" sz="1200" dirty="0" err="1" smtClean="0"/>
              <a:t>– נכסים</a:t>
            </a:r>
            <a:r>
              <a:rPr lang="he-IL" sz="1200" dirty="0" smtClean="0"/>
              <a:t> נטו שקיימת לגביהם הגבלה בעלת אופי זמני   70,000</a:t>
            </a:r>
          </a:p>
          <a:p>
            <a:pPr marL="228536" indent="-228536"/>
            <a:endParaRPr lang="en-US" dirty="0" smtClean="0"/>
          </a:p>
        </p:txBody>
      </p:sp>
    </p:spTree>
    <p:extLst>
      <p:ext uri="{BB962C8B-B14F-4D97-AF65-F5344CB8AC3E}">
        <p14:creationId xmlns:p14="http://schemas.microsoft.com/office/powerpoint/2010/main" val="19028595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34</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b="1" u="sng" dirty="0" smtClean="0"/>
              <a:t>שנת 2010 </a:t>
            </a:r>
          </a:p>
          <a:p>
            <a:pPr marL="0" indent="0" eaLnBrk="1" hangingPunct="1">
              <a:lnSpc>
                <a:spcPct val="90000"/>
              </a:lnSpc>
            </a:pPr>
            <a:r>
              <a:rPr lang="he-IL" sz="1200" dirty="0" smtClean="0"/>
              <a:t>לא עמדנו בתנאי ההקבלה לכן לא יינתן לה ביטוי בדוחות הכספיים.</a:t>
            </a:r>
          </a:p>
          <a:p>
            <a:pPr marL="0" indent="0" eaLnBrk="1" hangingPunct="1">
              <a:lnSpc>
                <a:spcPct val="90000"/>
              </a:lnSpc>
            </a:pPr>
            <a:endParaRPr lang="he-IL" sz="1200" u="sng" dirty="0" smtClean="0"/>
          </a:p>
          <a:p>
            <a:pPr marL="0" indent="0" eaLnBrk="1" hangingPunct="1">
              <a:lnSpc>
                <a:spcPct val="90000"/>
              </a:lnSpc>
            </a:pPr>
            <a:r>
              <a:rPr lang="he-IL" sz="1200" b="1" u="sng" dirty="0" smtClean="0"/>
              <a:t>שנת 2011</a:t>
            </a:r>
          </a:p>
          <a:p>
            <a:pPr marL="0" indent="0" eaLnBrk="1" hangingPunct="1">
              <a:lnSpc>
                <a:spcPct val="90000"/>
              </a:lnSpc>
            </a:pPr>
            <a:r>
              <a:rPr lang="he-IL" sz="1200" u="sng" dirty="0" smtClean="0"/>
              <a:t>מועד היעוד הפנימי ב- 15.1.11</a:t>
            </a:r>
          </a:p>
          <a:p>
            <a:pPr marL="0" indent="0" eaLnBrk="1" hangingPunct="1">
              <a:lnSpc>
                <a:spcPct val="90000"/>
              </a:lnSpc>
            </a:pPr>
            <a:r>
              <a:rPr lang="he-IL" sz="1200" dirty="0" smtClean="0"/>
              <a:t>ח' - חייבים   50,000</a:t>
            </a:r>
          </a:p>
          <a:p>
            <a:pPr marL="0" indent="0" eaLnBrk="1" hangingPunct="1">
              <a:lnSpc>
                <a:spcPct val="90000"/>
              </a:lnSpc>
            </a:pPr>
            <a:r>
              <a:rPr lang="he-IL" sz="1200" dirty="0" smtClean="0"/>
              <a:t>   ז' - נכסים נטו שקיימת לגביהם הגבלה בעלת אופי זמני  50,000</a:t>
            </a:r>
          </a:p>
          <a:p>
            <a:pPr marL="0" indent="0" eaLnBrk="1" hangingPunct="1">
              <a:lnSpc>
                <a:spcPct val="90000"/>
              </a:lnSpc>
            </a:pPr>
            <a:endParaRPr lang="he-IL" sz="1200" dirty="0" smtClean="0"/>
          </a:p>
          <a:p>
            <a:pPr marL="0" indent="0" eaLnBrk="1" hangingPunct="1">
              <a:lnSpc>
                <a:spcPct val="90000"/>
              </a:lnSpc>
            </a:pPr>
            <a:r>
              <a:rPr lang="he-IL" sz="1200" dirty="0" smtClean="0"/>
              <a:t>ח' - נכסים נטו לשימוש לפעילויות  50,000 </a:t>
            </a:r>
          </a:p>
          <a:p>
            <a:pPr marL="0" indent="0" eaLnBrk="1" hangingPunct="1">
              <a:lnSpc>
                <a:spcPct val="90000"/>
              </a:lnSpc>
            </a:pPr>
            <a:r>
              <a:rPr lang="he-IL" sz="1200" dirty="0" smtClean="0"/>
              <a:t>   ז' - </a:t>
            </a:r>
            <a:r>
              <a:rPr lang="he-IL" sz="1200" b="1" dirty="0" smtClean="0"/>
              <a:t>נכסים נטו שקיימת לגביהם הגבלה בעלת אופי זמני</a:t>
            </a:r>
            <a:r>
              <a:rPr lang="he-IL" sz="1200" dirty="0" smtClean="0"/>
              <a:t>  50,000</a:t>
            </a:r>
          </a:p>
          <a:p>
            <a:pPr marL="0" indent="0" eaLnBrk="1" hangingPunct="1">
              <a:lnSpc>
                <a:spcPct val="90000"/>
              </a:lnSpc>
            </a:pPr>
            <a:endParaRPr lang="he-IL" sz="1200" dirty="0" smtClean="0"/>
          </a:p>
          <a:p>
            <a:pPr marL="0" indent="0" eaLnBrk="1" hangingPunct="1"/>
            <a:r>
              <a:rPr lang="he-IL" sz="1200" u="sng" dirty="0" smtClean="0"/>
              <a:t>רישום קבלת הסכום מאורי ב- 15.3.11</a:t>
            </a:r>
          </a:p>
          <a:p>
            <a:pPr marL="0" indent="0" eaLnBrk="1" hangingPunct="1"/>
            <a:r>
              <a:rPr lang="he-IL" sz="1200" dirty="0" smtClean="0"/>
              <a:t>ח' - מזומן   50,000</a:t>
            </a:r>
          </a:p>
          <a:p>
            <a:pPr marL="0" indent="0" eaLnBrk="1" hangingPunct="1"/>
            <a:r>
              <a:rPr lang="he-IL" sz="1200" dirty="0" smtClean="0"/>
              <a:t>   ז' - חייבים  50,000</a:t>
            </a:r>
          </a:p>
          <a:p>
            <a:pPr marL="0" indent="0" eaLnBrk="1" hangingPunct="1"/>
            <a:endParaRPr lang="he-IL" sz="1200" dirty="0" smtClean="0"/>
          </a:p>
          <a:p>
            <a:pPr marL="0" indent="0" eaLnBrk="1" hangingPunct="1"/>
            <a:r>
              <a:rPr lang="he-IL" sz="1200" dirty="0" smtClean="0"/>
              <a:t>מפה ואילך</a:t>
            </a:r>
            <a:r>
              <a:rPr lang="he-IL" sz="1200" baseline="0" dirty="0" smtClean="0"/>
              <a:t> כמו בכל חברה פרט העברת נכסים נטו של כיסוי פחת..</a:t>
            </a:r>
            <a:endParaRPr lang="he-IL" sz="1200" dirty="0" smtClean="0"/>
          </a:p>
          <a:p>
            <a:pPr marL="0" indent="0" eaLnBrk="1" hangingPunct="1"/>
            <a:r>
              <a:rPr lang="he-IL" sz="1200" u="sng" dirty="0" smtClean="0"/>
              <a:t>רישום רכישת המבנה ב- 30.6.11</a:t>
            </a:r>
            <a:endParaRPr lang="he-IL" sz="1200" dirty="0" smtClean="0"/>
          </a:p>
          <a:p>
            <a:pPr marL="0" indent="0" eaLnBrk="1" hangingPunct="1"/>
            <a:r>
              <a:rPr lang="he-IL" sz="1200" dirty="0" smtClean="0"/>
              <a:t>ח' - מבנה   100,000 </a:t>
            </a:r>
          </a:p>
          <a:p>
            <a:pPr marL="0" indent="0" eaLnBrk="1" hangingPunct="1"/>
            <a:r>
              <a:rPr lang="he-IL" sz="1200" dirty="0" smtClean="0"/>
              <a:t>   ז' - מזומן  100,000</a:t>
            </a:r>
          </a:p>
          <a:p>
            <a:pPr marL="0" indent="0" eaLnBrk="1" hangingPunct="1"/>
            <a:endParaRPr lang="he-IL" sz="1200" dirty="0" smtClean="0"/>
          </a:p>
          <a:p>
            <a:pPr marL="0" indent="0" eaLnBrk="1" hangingPunct="1"/>
            <a:r>
              <a:rPr lang="he-IL" sz="1200" dirty="0" smtClean="0"/>
              <a:t>ח' - נכסים נטו שקיימת לגביהם הגבלה בעלת אופי זמני  100,000 </a:t>
            </a:r>
          </a:p>
          <a:p>
            <a:pPr marL="0" indent="0" eaLnBrk="1" hangingPunct="1"/>
            <a:r>
              <a:rPr lang="he-IL" sz="1200" dirty="0" smtClean="0"/>
              <a:t>       ז' - נכסים נטו ששימשו לרכוש קבוע  100,000 </a:t>
            </a:r>
          </a:p>
          <a:p>
            <a:pPr marL="0" indent="0" eaLnBrk="1" hangingPunct="1">
              <a:lnSpc>
                <a:spcPct val="90000"/>
              </a:lnSpc>
            </a:pPr>
            <a:endParaRPr lang="he-IL" sz="1200" dirty="0" smtClean="0"/>
          </a:p>
        </p:txBody>
      </p:sp>
    </p:spTree>
    <p:extLst>
      <p:ext uri="{BB962C8B-B14F-4D97-AF65-F5344CB8AC3E}">
        <p14:creationId xmlns:p14="http://schemas.microsoft.com/office/powerpoint/2010/main" val="2950044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35</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dirty="0" smtClean="0"/>
              <a:t>אם מדובר על עמותה</a:t>
            </a:r>
            <a:r>
              <a:rPr lang="he-IL" baseline="0" dirty="0" smtClean="0"/>
              <a:t> חדשה בשנתיים הראשונות מותר לתת את הסכום כהלוואה וכינתן האישור התקין , תוסב לתרומה.</a:t>
            </a:r>
            <a:endParaRPr lang="en-US" dirty="0" smtClean="0"/>
          </a:p>
        </p:txBody>
      </p:sp>
    </p:spTree>
    <p:extLst>
      <p:ext uri="{BB962C8B-B14F-4D97-AF65-F5344CB8AC3E}">
        <p14:creationId xmlns:p14="http://schemas.microsoft.com/office/powerpoint/2010/main" val="4091402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36</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u="sng" dirty="0" smtClean="0"/>
              <a:t>רישום קבלת המכונית ב- 1.1.11</a:t>
            </a:r>
            <a:endParaRPr lang="he-IL" sz="1200" dirty="0" smtClean="0"/>
          </a:p>
          <a:p>
            <a:pPr marL="0" indent="0" eaLnBrk="1" hangingPunct="1">
              <a:lnSpc>
                <a:spcPct val="90000"/>
              </a:lnSpc>
            </a:pPr>
            <a:r>
              <a:rPr lang="he-IL" sz="1200" dirty="0" smtClean="0"/>
              <a:t>ח' - מכונית   100,000</a:t>
            </a:r>
          </a:p>
          <a:p>
            <a:pPr marL="0" indent="0" eaLnBrk="1" hangingPunct="1">
              <a:lnSpc>
                <a:spcPct val="90000"/>
              </a:lnSpc>
            </a:pPr>
            <a:r>
              <a:rPr lang="he-IL" sz="1200" dirty="0" smtClean="0"/>
              <a:t>        ז' - התחייבות לצד ג'   100,000</a:t>
            </a:r>
          </a:p>
          <a:p>
            <a:pPr marL="0" indent="0" eaLnBrk="1" hangingPunct="1">
              <a:lnSpc>
                <a:spcPct val="90000"/>
              </a:lnSpc>
            </a:pPr>
            <a:r>
              <a:rPr lang="he-IL" sz="1200" u="sng" dirty="0" smtClean="0"/>
              <a:t>הנחה</a:t>
            </a:r>
            <a:r>
              <a:rPr lang="he-IL" sz="1200" dirty="0" smtClean="0"/>
              <a:t>:</a:t>
            </a:r>
          </a:p>
          <a:p>
            <a:pPr marL="0" indent="0" eaLnBrk="1" hangingPunct="1">
              <a:lnSpc>
                <a:spcPct val="90000"/>
              </a:lnSpc>
            </a:pPr>
            <a:r>
              <a:rPr lang="he-IL" sz="1200" dirty="0" smtClean="0"/>
              <a:t>המכונית לא שימשה את עמותת אור בחודש ינואר ולכן לא נרשמו בגינה הוצאות פחת.</a:t>
            </a:r>
          </a:p>
          <a:p>
            <a:pPr marL="0" indent="0" eaLnBrk="1" hangingPunct="1">
              <a:lnSpc>
                <a:spcPct val="90000"/>
              </a:lnSpc>
            </a:pPr>
            <a:endParaRPr lang="he-IL" sz="1200" dirty="0" smtClean="0"/>
          </a:p>
          <a:p>
            <a:pPr marL="0" indent="0" eaLnBrk="1" hangingPunct="1">
              <a:lnSpc>
                <a:spcPct val="90000"/>
              </a:lnSpc>
            </a:pPr>
            <a:r>
              <a:rPr lang="he-IL" sz="1200" u="sng" dirty="0" smtClean="0"/>
              <a:t>רישום העברת המכונית ב- 1.11.11</a:t>
            </a:r>
          </a:p>
          <a:p>
            <a:pPr marL="0" indent="0" eaLnBrk="1" hangingPunct="1">
              <a:lnSpc>
                <a:spcPct val="90000"/>
              </a:lnSpc>
            </a:pPr>
            <a:r>
              <a:rPr lang="he-IL" sz="1200" dirty="0" smtClean="0"/>
              <a:t>ח' - התחייבות לצד ג'   100,000</a:t>
            </a:r>
          </a:p>
          <a:p>
            <a:pPr marL="0" indent="0" eaLnBrk="1" hangingPunct="1">
              <a:lnSpc>
                <a:spcPct val="90000"/>
              </a:lnSpc>
            </a:pPr>
            <a:r>
              <a:rPr lang="he-IL" sz="1200" dirty="0" smtClean="0"/>
              <a:t>        ז' - מכונית   100,000</a:t>
            </a:r>
          </a:p>
          <a:p>
            <a:pPr marL="0" indent="0" eaLnBrk="1" hangingPunct="1">
              <a:lnSpc>
                <a:spcPct val="90000"/>
              </a:lnSpc>
            </a:pPr>
            <a:r>
              <a:rPr lang="he-IL" sz="1200" dirty="0" smtClean="0"/>
              <a:t>במידה ורוצים לציין העברה זו גם בדוח על הפעילויות, יש לרשום ב-1.1.11:</a:t>
            </a:r>
          </a:p>
          <a:p>
            <a:pPr marL="0" indent="0" eaLnBrk="1" hangingPunct="1">
              <a:lnSpc>
                <a:spcPct val="90000"/>
              </a:lnSpc>
            </a:pPr>
            <a:endParaRPr lang="he-IL" sz="1200" dirty="0" smtClean="0"/>
          </a:p>
          <a:p>
            <a:pPr marL="0" indent="0" eaLnBrk="1" hangingPunct="1">
              <a:lnSpc>
                <a:spcPct val="90000"/>
              </a:lnSpc>
            </a:pPr>
            <a:r>
              <a:rPr lang="he-IL" sz="1200" dirty="0" smtClean="0"/>
              <a:t>ח' </a:t>
            </a:r>
            <a:r>
              <a:rPr lang="he-IL" sz="1200" dirty="0" err="1" smtClean="0"/>
              <a:t>– תרומות</a:t>
            </a:r>
            <a:r>
              <a:rPr lang="he-IL" sz="1200" dirty="0" smtClean="0"/>
              <a:t> שהתקבלו עבור אחרים   100,000</a:t>
            </a:r>
          </a:p>
          <a:p>
            <a:pPr marL="0" indent="0" eaLnBrk="1" hangingPunct="1">
              <a:lnSpc>
                <a:spcPct val="90000"/>
              </a:lnSpc>
            </a:pPr>
            <a:r>
              <a:rPr lang="he-IL" sz="1200" dirty="0" smtClean="0"/>
              <a:t>        ז' - הכנסות מתרומות   100,000</a:t>
            </a:r>
          </a:p>
          <a:p>
            <a:pPr marL="0" indent="0" eaLnBrk="1" hangingPunct="1">
              <a:lnSpc>
                <a:spcPct val="90000"/>
              </a:lnSpc>
            </a:pPr>
            <a:endParaRPr lang="he-IL" sz="1200" dirty="0" smtClean="0"/>
          </a:p>
          <a:p>
            <a:pPr marL="0" indent="0" eaLnBrk="1" hangingPunct="1">
              <a:lnSpc>
                <a:spcPct val="90000"/>
              </a:lnSpc>
            </a:pPr>
            <a:r>
              <a:rPr lang="he-IL" sz="1200" u="sng" dirty="0" smtClean="0"/>
              <a:t>בדוח על הפעילויות</a:t>
            </a:r>
          </a:p>
          <a:p>
            <a:pPr marL="0" indent="0" eaLnBrk="1" hangingPunct="1">
              <a:lnSpc>
                <a:spcPct val="90000"/>
              </a:lnSpc>
            </a:pPr>
            <a:r>
              <a:rPr lang="he-IL" sz="1200" dirty="0" smtClean="0"/>
              <a:t>הכנסות מתרומות                                                   100,000</a:t>
            </a:r>
          </a:p>
          <a:p>
            <a:pPr marL="0" indent="0" eaLnBrk="1" hangingPunct="1">
              <a:lnSpc>
                <a:spcPct val="90000"/>
              </a:lnSpc>
            </a:pPr>
            <a:r>
              <a:rPr lang="he-IL" sz="1200" dirty="0" smtClean="0"/>
              <a:t>בניכוי: תרומות שהתקבלו עבור אחרים 	         </a:t>
            </a:r>
            <a:r>
              <a:rPr lang="he-IL" sz="1200" u="sng" dirty="0" smtClean="0"/>
              <a:t>(100,000)</a:t>
            </a:r>
            <a:r>
              <a:rPr lang="he-IL" sz="1200" dirty="0" smtClean="0"/>
              <a:t>  </a:t>
            </a:r>
          </a:p>
          <a:p>
            <a:pPr marL="0" indent="0" eaLnBrk="1" hangingPunct="1">
              <a:lnSpc>
                <a:spcPct val="90000"/>
              </a:lnSpc>
            </a:pPr>
            <a:r>
              <a:rPr lang="he-IL" sz="1200" dirty="0" smtClean="0"/>
              <a:t>תרומות נטו			</a:t>
            </a:r>
          </a:p>
          <a:p>
            <a:pPr marL="0" indent="0" eaLnBrk="1" hangingPunct="1">
              <a:lnSpc>
                <a:spcPct val="90000"/>
              </a:lnSpc>
            </a:pPr>
            <a:endParaRPr lang="he-IL" sz="1200" dirty="0" smtClean="0"/>
          </a:p>
          <a:p>
            <a:pPr marL="0" indent="0" eaLnBrk="1" hangingPunct="1">
              <a:lnSpc>
                <a:spcPct val="90000"/>
              </a:lnSpc>
            </a:pPr>
            <a:r>
              <a:rPr lang="he-IL" sz="1200" dirty="0" smtClean="0"/>
              <a:t>כך שיש אפשרות לרשום תרומות גם בדוח</a:t>
            </a:r>
            <a:r>
              <a:rPr lang="he-IL" sz="1200" baseline="0" dirty="0" smtClean="0"/>
              <a:t> פעילות , בהתאם לשווים ההוגן במידה וזו מדיניות המלכ"ר. כפי שיופיע בהמשך</a:t>
            </a:r>
            <a:r>
              <a:rPr lang="he-IL" sz="1200" dirty="0" smtClean="0"/>
              <a:t>			     -	</a:t>
            </a:r>
            <a:endParaRPr lang="en-US" dirty="0" smtClean="0"/>
          </a:p>
        </p:txBody>
      </p:sp>
    </p:spTree>
    <p:extLst>
      <p:ext uri="{BB962C8B-B14F-4D97-AF65-F5344CB8AC3E}">
        <p14:creationId xmlns:p14="http://schemas.microsoft.com/office/powerpoint/2010/main" val="12424470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dirty="0" smtClean="0"/>
              <a:t>דוגמא למצב בו </a:t>
            </a:r>
            <a:r>
              <a:rPr lang="he-IL" sz="1200" baseline="0" dirty="0" smtClean="0"/>
              <a:t> מתקבל כסף לשם העברה </a:t>
            </a:r>
            <a:endParaRPr lang="he-IL" sz="1200" dirty="0" smtClean="0"/>
          </a:p>
        </p:txBody>
      </p:sp>
    </p:spTree>
    <p:extLst>
      <p:ext uri="{BB962C8B-B14F-4D97-AF65-F5344CB8AC3E}">
        <p14:creationId xmlns:p14="http://schemas.microsoft.com/office/powerpoint/2010/main" val="3240719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6</a:t>
            </a:fld>
            <a:endParaRPr lang="he-IL"/>
          </a:p>
        </p:txBody>
      </p:sp>
    </p:spTree>
    <p:extLst>
      <p:ext uri="{BB962C8B-B14F-4D97-AF65-F5344CB8AC3E}">
        <p14:creationId xmlns:p14="http://schemas.microsoft.com/office/powerpoint/2010/main" val="525796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38</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381000" indent="-381000" eaLnBrk="1" hangingPunct="1"/>
            <a:r>
              <a:rPr lang="he-IL" sz="1200" dirty="0" smtClean="0"/>
              <a:t>חשוב: אסור</a:t>
            </a:r>
            <a:r>
              <a:rPr lang="he-IL" sz="1200" baseline="0" dirty="0" smtClean="0"/>
              <a:t> לרשום את  הסכומים של שווי התמורה ביותר </a:t>
            </a:r>
            <a:r>
              <a:rPr lang="he-IL" sz="1200" baseline="0" smtClean="0"/>
              <a:t>משכר מינימום!</a:t>
            </a:r>
            <a:endParaRPr lang="he-IL" sz="1200" dirty="0" smtClean="0"/>
          </a:p>
          <a:p>
            <a:pPr marL="381000" indent="-381000" eaLnBrk="1" hangingPunct="1"/>
            <a:endParaRPr lang="he-IL" sz="1200" dirty="0" smtClean="0"/>
          </a:p>
          <a:p>
            <a:pPr marL="381000" indent="-381000" eaLnBrk="1" hangingPunct="1"/>
            <a:r>
              <a:rPr lang="he-IL" sz="1200" dirty="0" smtClean="0"/>
              <a:t>בדוחות הכספיים יינתן תיאור של השירותים שהתקבלו כתרומה </a:t>
            </a:r>
          </a:p>
          <a:p>
            <a:pPr marL="381000" indent="-381000" eaLnBrk="1" hangingPunct="1"/>
            <a:r>
              <a:rPr lang="he-IL" sz="1200" dirty="0" smtClean="0"/>
              <a:t>    בתקופת החשבון, וכן תיאור מסגרת הפעילות שבמסגרתה ניתן השירות.  	</a:t>
            </a:r>
          </a:p>
          <a:p>
            <a:pPr marL="381000" indent="-381000" eaLnBrk="1" hangingPunct="1"/>
            <a:endParaRPr lang="he-IL" sz="1200" dirty="0" smtClean="0"/>
          </a:p>
          <a:p>
            <a:pPr marL="381000" indent="-381000" eaLnBrk="1" hangingPunct="1"/>
            <a:r>
              <a:rPr lang="he-IL" sz="1200" dirty="0" smtClean="0"/>
              <a:t>2. במידה והמלכ"ר </a:t>
            </a:r>
            <a:r>
              <a:rPr lang="he-IL" sz="1200" b="1" dirty="0" smtClean="0"/>
              <a:t>בחר שלא לכלול</a:t>
            </a:r>
            <a:r>
              <a:rPr lang="he-IL" sz="1200" dirty="0" smtClean="0"/>
              <a:t> בדוחות הכספיים שירותים</a:t>
            </a:r>
            <a:r>
              <a:rPr lang="he-IL" sz="1200" baseline="0" dirty="0" smtClean="0"/>
              <a:t> </a:t>
            </a:r>
            <a:r>
              <a:rPr lang="he-IL" sz="1200" dirty="0" smtClean="0"/>
              <a:t>שהתקבלו ללא תמורה, עליו לציין זאת בביאורים.  </a:t>
            </a:r>
            <a:endParaRPr lang="en-US" sz="1200" dirty="0" smtClean="0"/>
          </a:p>
          <a:p>
            <a:pPr marL="0" indent="0" eaLnBrk="1" hangingPunct="1"/>
            <a:r>
              <a:rPr lang="he-IL" sz="1200" dirty="0" smtClean="0"/>
              <a:t>בשנת 2011 קיבלה עמותת  "לנצח" שירותי ראיית חשבון ועריכת דין בחינם. במידה ולא הייתה מקבלת שירותים אלו הייתה נאלצת לשכור אותם. השירותים הם בעלי ערך כספי מהותי כולל ביחס להיקף פעילות המלכ"ר.</a:t>
            </a:r>
          </a:p>
          <a:p>
            <a:pPr marL="0" indent="0" eaLnBrk="1" hangingPunct="1"/>
            <a:r>
              <a:rPr lang="he-IL" sz="1200" dirty="0" smtClean="0"/>
              <a:t>להלן מידע בדבר השכר המקובל במשק:</a:t>
            </a:r>
          </a:p>
          <a:p>
            <a:pPr marL="0" indent="0" eaLnBrk="1" hangingPunct="1"/>
            <a:r>
              <a:rPr lang="he-IL" sz="1200" dirty="0" smtClean="0"/>
              <a:t>שירותי ראיית חשבון     85,000</a:t>
            </a:r>
          </a:p>
          <a:p>
            <a:pPr marL="0" indent="0" eaLnBrk="1" hangingPunct="1"/>
            <a:r>
              <a:rPr lang="he-IL" sz="1200" dirty="0" smtClean="0"/>
              <a:t>שירותי עריכת דין          70,000</a:t>
            </a:r>
          </a:p>
          <a:p>
            <a:pPr marL="0" indent="0" eaLnBrk="1" hangingPunct="1"/>
            <a:endParaRPr lang="he-IL" sz="1200" dirty="0" smtClean="0"/>
          </a:p>
          <a:p>
            <a:pPr marL="0" indent="0" eaLnBrk="1" hangingPunct="1"/>
            <a:r>
              <a:rPr lang="he-IL" sz="1200" dirty="0" smtClean="0"/>
              <a:t>רשום פקודות יומן בגין שנת 2011.</a:t>
            </a:r>
            <a:endParaRPr lang="en-US" sz="1200" dirty="0" smtClean="0"/>
          </a:p>
          <a:p>
            <a:pPr marL="0" indent="0" eaLnBrk="1" hangingPunct="1"/>
            <a:endParaRPr lang="he-IL" sz="1200" u="sng" dirty="0" smtClean="0"/>
          </a:p>
          <a:p>
            <a:pPr marL="0" indent="0" eaLnBrk="1" hangingPunct="1"/>
            <a:r>
              <a:rPr lang="he-IL" sz="1200" u="sng" dirty="0" smtClean="0"/>
              <a:t>פקודה בגין קבלת השירותים ב- 31.12.11</a:t>
            </a:r>
          </a:p>
          <a:p>
            <a:pPr marL="0" indent="0" eaLnBrk="1" hangingPunct="1"/>
            <a:r>
              <a:rPr lang="he-IL" sz="1200" dirty="0" smtClean="0"/>
              <a:t>ח' - הוצאות שכר טרחה   85,000</a:t>
            </a:r>
          </a:p>
          <a:p>
            <a:pPr marL="0" indent="0" eaLnBrk="1" hangingPunct="1"/>
            <a:r>
              <a:rPr lang="he-IL" sz="1200" dirty="0" smtClean="0"/>
              <a:t>ח' - הוצאות משפטיות   70,000</a:t>
            </a:r>
          </a:p>
          <a:p>
            <a:pPr marL="0" indent="0" eaLnBrk="1" hangingPunct="1"/>
            <a:r>
              <a:rPr lang="he-IL" sz="1200" dirty="0" smtClean="0"/>
              <a:t>        ז' - תרומה   155,000</a:t>
            </a:r>
          </a:p>
          <a:p>
            <a:pPr marL="228536" indent="-228536"/>
            <a:endParaRPr lang="en-US" dirty="0" smtClean="0"/>
          </a:p>
        </p:txBody>
      </p:sp>
    </p:spTree>
    <p:extLst>
      <p:ext uri="{BB962C8B-B14F-4D97-AF65-F5344CB8AC3E}">
        <p14:creationId xmlns:p14="http://schemas.microsoft.com/office/powerpoint/2010/main" val="4091267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39</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228536" indent="-228536"/>
            <a:endParaRPr lang="en-US" dirty="0" smtClean="0"/>
          </a:p>
        </p:txBody>
      </p:sp>
    </p:spTree>
    <p:extLst>
      <p:ext uri="{BB962C8B-B14F-4D97-AF65-F5344CB8AC3E}">
        <p14:creationId xmlns:p14="http://schemas.microsoft.com/office/powerpoint/2010/main" val="42839442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E556579A-42FF-4D93-B838-A46DF1FD9E64}" type="slidenum">
              <a:rPr lang="he-IL" smtClean="0"/>
              <a:pPr/>
              <a:t>40</a:t>
            </a:fld>
            <a:endParaRPr lang="en-US" smtClean="0"/>
          </a:p>
        </p:txBody>
      </p:sp>
      <p:sp>
        <p:nvSpPr>
          <p:cNvPr id="57347" name="Rectangle 2"/>
          <p:cNvSpPr>
            <a:spLocks noGrp="1" noRot="1" noChangeAspect="1" noChangeArrowheads="1" noTextEdit="1"/>
          </p:cNvSpPr>
          <p:nvPr>
            <p:ph type="sldImg"/>
          </p:nvPr>
        </p:nvSpPr>
        <p:spPr>
          <a:xfrm>
            <a:off x="917575" y="742950"/>
            <a:ext cx="4962525" cy="3722688"/>
          </a:xfrm>
          <a:ln/>
        </p:spPr>
      </p:sp>
      <p:sp>
        <p:nvSpPr>
          <p:cNvPr id="57348" name="Rectangle 3"/>
          <p:cNvSpPr>
            <a:spLocks noGrp="1" noChangeArrowheads="1"/>
          </p:cNvSpPr>
          <p:nvPr>
            <p:ph type="body" idx="1"/>
          </p:nvPr>
        </p:nvSpPr>
        <p:spPr>
          <a:xfrm>
            <a:off x="906463" y="4714956"/>
            <a:ext cx="4984750" cy="4465796"/>
          </a:xfrm>
          <a:noFill/>
          <a:ln/>
        </p:spPr>
        <p:txBody>
          <a:bodyPr/>
          <a:lstStyle/>
          <a:p>
            <a:pPr eaLnBrk="1" hangingPunct="1"/>
            <a:r>
              <a:rPr lang="he-IL" dirty="0" smtClean="0"/>
              <a:t>בד"כ</a:t>
            </a:r>
            <a:r>
              <a:rPr lang="he-IL" baseline="0" dirty="0" smtClean="0"/>
              <a:t> הגופים המתקצבים רוצים לראות עמידה ביעד התקציב, זאת אומרת ביצוע השוואה בין המצב בפועל לבין התקציב .</a:t>
            </a:r>
          </a:p>
          <a:p>
            <a:pPr eaLnBrk="1" hangingPunct="1"/>
            <a:r>
              <a:rPr lang="he-IL" baseline="0" dirty="0" err="1" smtClean="0"/>
              <a:t>ההשואה</a:t>
            </a:r>
            <a:r>
              <a:rPr lang="he-IL" baseline="0" dirty="0" smtClean="0"/>
              <a:t> הכי נוחה היא בין הדוחות לבין התקציב.. </a:t>
            </a:r>
          </a:p>
          <a:p>
            <a:pPr eaLnBrk="1" hangingPunct="1"/>
            <a:r>
              <a:rPr lang="he-IL" baseline="0" dirty="0" smtClean="0"/>
              <a:t>ניתן לשלוח לגופים המתקצבים בכל דרך שיבחרו , ישנן גופים שכוללים זאת בדוחות שלהם, התקן של העמותות כאמור מאפשר זאת</a:t>
            </a:r>
            <a:endParaRPr lang="en-US" dirty="0" smtClean="0"/>
          </a:p>
        </p:txBody>
      </p:sp>
    </p:spTree>
    <p:extLst>
      <p:ext uri="{BB962C8B-B14F-4D97-AF65-F5344CB8AC3E}">
        <p14:creationId xmlns:p14="http://schemas.microsoft.com/office/powerpoint/2010/main" val="349361908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אם אמרנו שנשווה לדוחות הכספיים יכולה להיות בעיה לבצע זאת, היות וכאמור כפי שמפורט פה יש שוני בין </a:t>
            </a:r>
            <a:r>
              <a:rPr lang="he-IL" dirty="0" err="1" smtClean="0"/>
              <a:t>השנייים</a:t>
            </a:r>
            <a:r>
              <a:rPr lang="he-IL" dirty="0" smtClean="0"/>
              <a:t>.</a:t>
            </a:r>
          </a:p>
          <a:p>
            <a:endParaRPr lang="he-IL" dirty="0" smtClean="0"/>
          </a:p>
          <a:p>
            <a:r>
              <a:rPr lang="he-IL" dirty="0" smtClean="0"/>
              <a:t>יש לשים לב כי כאשר</a:t>
            </a:r>
            <a:r>
              <a:rPr lang="he-IL" baseline="0" dirty="0" smtClean="0"/>
              <a:t> מיישמים תקציב צריך שיהיה קל להשוות אותו לנתון בדוחות הכספיים</a:t>
            </a:r>
          </a:p>
          <a:p>
            <a:r>
              <a:rPr lang="he-IL" baseline="0" dirty="0" smtClean="0"/>
              <a:t>אחרת מה שקורה פעמים רבות , שההנהלה ראתה תקציב מסוים ולפתע בדוח הכספי הוצאות הנלה וכלליות היו אחרות. וזאת החשיבות של לדעת זאת בחשבון. כדי שההנהלה למשל לא תהיה מופתעת לפתע כי הדוחות הכספיים נראים אחרת ממה שחשבה, למרות שלמעשה עמדו ביעדי </a:t>
            </a:r>
            <a:r>
              <a:rPr lang="he-IL" baseline="0" dirty="0" err="1" smtClean="0"/>
              <a:t>התקציב.ב</a:t>
            </a:r>
            <a:endParaRPr lang="he-IL" baseline="0" dirty="0" smtClean="0"/>
          </a:p>
          <a:p>
            <a:endParaRPr lang="he-IL" baseline="0" dirty="0" smtClean="0"/>
          </a:p>
          <a:p>
            <a:r>
              <a:rPr lang="he-IL" baseline="0" dirty="0" smtClean="0"/>
              <a:t>כמו כן חשוב לזכור שבתקציב לוקחים בחשבון רכישות רכוש קבוע  , מה שלא קיים בדוח רווח והפסד. וכדאי להיות ערוכים עם זה מראש לדעת מה צפוי להיות בדוח הכספי</a:t>
            </a:r>
          </a:p>
          <a:p>
            <a:endParaRPr lang="he-IL" baseline="0" dirty="0" smtClean="0"/>
          </a:p>
          <a:p>
            <a:r>
              <a:rPr lang="he-IL" baseline="0" dirty="0" smtClean="0"/>
              <a:t>פעמים רבות מכנים תקציב לקרן מסוימת ולמעשה יש עוד הוצאות כלליות שלא הועמסו והתוצאה שונה בפועל בדוחות הכספיים צריכים לראות את ההבדלים ולהיות ערוכים מראש כי גם אמורים לאמות באמות מידה </a:t>
            </a:r>
          </a:p>
          <a:p>
            <a:endParaRPr lang="he-IL" baseline="0" dirty="0" smtClean="0"/>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41</a:t>
            </a:fld>
            <a:endParaRPr lang="he-IL"/>
          </a:p>
        </p:txBody>
      </p:sp>
    </p:spTree>
    <p:extLst>
      <p:ext uri="{BB962C8B-B14F-4D97-AF65-F5344CB8AC3E}">
        <p14:creationId xmlns:p14="http://schemas.microsoft.com/office/powerpoint/2010/main" val="3682794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u="none" dirty="0" smtClean="0">
                <a:solidFill>
                  <a:schemeClr val="accent3">
                    <a:lumMod val="50000"/>
                  </a:schemeClr>
                </a:solidFill>
                <a:effectLst>
                  <a:outerShdw blurRad="38100" dist="38100" dir="2700000" algn="tl">
                    <a:srgbClr val="C0C0C0"/>
                  </a:outerShdw>
                </a:effectLst>
              </a:rPr>
              <a:t>הרעיון-</a:t>
            </a:r>
            <a:r>
              <a:rPr lang="he-IL" u="none" baseline="0" dirty="0" smtClean="0">
                <a:solidFill>
                  <a:schemeClr val="accent3">
                    <a:lumMod val="50000"/>
                  </a:schemeClr>
                </a:solidFill>
                <a:effectLst>
                  <a:outerShdw blurRad="38100" dist="38100" dir="2700000" algn="tl">
                    <a:srgbClr val="C0C0C0"/>
                  </a:outerShdw>
                </a:effectLst>
              </a:rPr>
              <a:t> תקציב בעמותה לא רק מהווה מפה כלכלית כמו בחברה רגילה </a:t>
            </a:r>
          </a:p>
          <a:p>
            <a:r>
              <a:rPr lang="he-IL" u="none" baseline="0" dirty="0" smtClean="0">
                <a:solidFill>
                  <a:schemeClr val="accent3">
                    <a:lumMod val="50000"/>
                  </a:schemeClr>
                </a:solidFill>
                <a:effectLst>
                  <a:outerShdw blurRad="38100" dist="38100" dir="2700000" algn="tl">
                    <a:srgbClr val="C0C0C0"/>
                  </a:outerShdw>
                </a:effectLst>
              </a:rPr>
              <a:t>אלא, יש חובה למלכ"ר להכין תקציב!</a:t>
            </a:r>
          </a:p>
          <a:p>
            <a:r>
              <a:rPr lang="he-IL" u="none" baseline="0" dirty="0" smtClean="0">
                <a:solidFill>
                  <a:schemeClr val="accent3">
                    <a:lumMod val="50000"/>
                  </a:schemeClr>
                </a:solidFill>
                <a:effectLst>
                  <a:outerShdw blurRad="38100" dist="38100" dir="2700000" algn="tl">
                    <a:srgbClr val="C0C0C0"/>
                  </a:outerShdw>
                </a:effectLst>
              </a:rPr>
              <a:t>אבל יתרה מכך, אם לא יוכן תקציב, הרי שלא יקבלו את התמיכה הרצויה, למשל בקשת הקצבה ממשרד החינוך מחייבת און ליין גם צירוף תקציב. </a:t>
            </a:r>
            <a:endParaRPr lang="he-IL" u="none"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42</a:t>
            </a:fld>
            <a:endParaRPr lang="he-IL"/>
          </a:p>
        </p:txBody>
      </p:sp>
    </p:spTree>
    <p:extLst>
      <p:ext uri="{BB962C8B-B14F-4D97-AF65-F5344CB8AC3E}">
        <p14:creationId xmlns:p14="http://schemas.microsoft.com/office/powerpoint/2010/main" val="4117240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sz="1200" kern="1200" baseline="0" dirty="0" smtClean="0">
                <a:solidFill>
                  <a:schemeClr val="tx1"/>
                </a:solidFill>
                <a:latin typeface="+mn-lt"/>
                <a:ea typeface="+mn-ea"/>
                <a:cs typeface="+mn-cs"/>
              </a:rPr>
              <a:t>התרומה הכלכלית של תכניות אלה צפויה לכסות את הגירעון שנובע מההוצאות</a:t>
            </a:r>
          </a:p>
          <a:p>
            <a:r>
              <a:rPr lang="he-IL" sz="1200" kern="1200" baseline="0" dirty="0" smtClean="0">
                <a:solidFill>
                  <a:schemeClr val="tx1"/>
                </a:solidFill>
                <a:latin typeface="+mn-lt"/>
                <a:ea typeface="+mn-ea"/>
                <a:cs typeface="+mn-cs"/>
              </a:rPr>
              <a:t>הקבועות של הארגון ( -1,761,398 ש"ח) ובנוסף לכך להבטיח את עודף ההכנסות המתוכנן</a:t>
            </a:r>
          </a:p>
          <a:p>
            <a:r>
              <a:rPr lang="he-IL" sz="1200" kern="1200" baseline="0" dirty="0" smtClean="0">
                <a:solidFill>
                  <a:schemeClr val="tx1"/>
                </a:solidFill>
                <a:latin typeface="+mn-lt"/>
                <a:ea typeface="+mn-ea"/>
                <a:cs typeface="+mn-cs"/>
              </a:rPr>
              <a:t>של הארגון ( 604,392 </a:t>
            </a:r>
            <a:r>
              <a:rPr lang="he-IL" sz="1200" kern="1200" baseline="0" dirty="0" err="1" smtClean="0">
                <a:solidFill>
                  <a:schemeClr val="tx1"/>
                </a:solidFill>
                <a:latin typeface="+mn-lt"/>
                <a:ea typeface="+mn-ea"/>
                <a:cs typeface="+mn-cs"/>
              </a:rPr>
              <a:t>ש”ח</a:t>
            </a:r>
            <a:r>
              <a:rPr lang="he-IL" sz="1200" kern="1200" baseline="0" dirty="0" smtClean="0">
                <a:solidFill>
                  <a:schemeClr val="tx1"/>
                </a:solidFill>
                <a:latin typeface="+mn-lt"/>
                <a:ea typeface="+mn-ea"/>
                <a:cs typeface="+mn-cs"/>
              </a:rPr>
              <a:t>). </a:t>
            </a:r>
          </a:p>
          <a:p>
            <a:r>
              <a:rPr lang="he-IL" sz="1200" kern="1200" baseline="0" dirty="0" smtClean="0">
                <a:solidFill>
                  <a:schemeClr val="tx1"/>
                </a:solidFill>
                <a:latin typeface="+mn-lt"/>
                <a:ea typeface="+mn-ea"/>
                <a:cs typeface="+mn-cs"/>
              </a:rPr>
              <a:t>בנוסף לכך המפה הכלכלית ממחישה שלתכניות ד' ו-ה' יש תרומה כלכלית שלילית, קרי: הן תכניות מסובסדות. סגירתן של תכניות אלה תגדיל את</a:t>
            </a:r>
          </a:p>
          <a:p>
            <a:r>
              <a:rPr lang="he-IL" sz="1200" kern="1200" baseline="0" dirty="0" smtClean="0">
                <a:solidFill>
                  <a:schemeClr val="tx1"/>
                </a:solidFill>
                <a:latin typeface="+mn-lt"/>
                <a:ea typeface="+mn-ea"/>
                <a:cs typeface="+mn-cs"/>
              </a:rPr>
              <a:t>עודף ההכנסות של הארגון. </a:t>
            </a:r>
          </a:p>
          <a:p>
            <a:r>
              <a:rPr lang="he-IL" sz="1200" kern="1200" baseline="0" dirty="0" smtClean="0">
                <a:solidFill>
                  <a:schemeClr val="tx1"/>
                </a:solidFill>
                <a:latin typeface="+mn-lt"/>
                <a:ea typeface="+mn-ea"/>
                <a:cs typeface="+mn-cs"/>
              </a:rPr>
              <a:t>לפיכך התרומה הכלכלית של התכניות המסבסדות </a:t>
            </a:r>
            <a:r>
              <a:rPr lang="he-IL" sz="1200" kern="1200" baseline="0" dirty="0" err="1" smtClean="0">
                <a:solidFill>
                  <a:schemeClr val="tx1"/>
                </a:solidFill>
                <a:latin typeface="+mn-lt"/>
                <a:ea typeface="+mn-ea"/>
                <a:cs typeface="+mn-cs"/>
              </a:rPr>
              <a:t>צריכהלכסות</a:t>
            </a:r>
            <a:r>
              <a:rPr lang="he-IL" sz="1200" kern="1200" baseline="0" dirty="0" smtClean="0">
                <a:solidFill>
                  <a:schemeClr val="tx1"/>
                </a:solidFill>
                <a:latin typeface="+mn-lt"/>
                <a:ea typeface="+mn-ea"/>
                <a:cs typeface="+mn-cs"/>
              </a:rPr>
              <a:t> גם הגירעון של התכניות המסובסדות. </a:t>
            </a:r>
          </a:p>
          <a:p>
            <a:r>
              <a:rPr lang="he-IL" sz="1200" kern="1200" baseline="0" dirty="0" smtClean="0">
                <a:solidFill>
                  <a:schemeClr val="tx1"/>
                </a:solidFill>
                <a:latin typeface="+mn-lt"/>
                <a:ea typeface="+mn-ea"/>
                <a:cs typeface="+mn-cs"/>
              </a:rPr>
              <a:t>למעשה המפה הכלכלית שמה תג מחיר על התכניות המסובסדות בכך שהיא ממחישה להנהלת הארגון מהו המחיר שהיא משלמת</a:t>
            </a:r>
          </a:p>
          <a:p>
            <a:r>
              <a:rPr lang="he-IL" sz="1200" kern="1200" baseline="0" dirty="0" smtClean="0">
                <a:solidFill>
                  <a:schemeClr val="tx1"/>
                </a:solidFill>
                <a:latin typeface="+mn-lt"/>
                <a:ea typeface="+mn-ea"/>
                <a:cs typeface="+mn-cs"/>
              </a:rPr>
              <a:t>תמורת המשך סבסודן.</a:t>
            </a:r>
            <a:endParaRPr lang="en-US" sz="1200" kern="1200" dirty="0" smtClean="0">
              <a:solidFill>
                <a:schemeClr val="tx1"/>
              </a:solidFill>
              <a:latin typeface="+mn-lt"/>
              <a:ea typeface="+mn-ea"/>
              <a:cs typeface="+mn-cs"/>
            </a:endParaRP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43</a:t>
            </a:fld>
            <a:endParaRPr lang="he-IL"/>
          </a:p>
        </p:txBody>
      </p:sp>
    </p:spTree>
    <p:extLst>
      <p:ext uri="{BB962C8B-B14F-4D97-AF65-F5344CB8AC3E}">
        <p14:creationId xmlns:p14="http://schemas.microsoft.com/office/powerpoint/2010/main" val="1536812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u="none" dirty="0" smtClean="0">
                <a:solidFill>
                  <a:schemeClr val="accent3">
                    <a:lumMod val="50000"/>
                  </a:schemeClr>
                </a:solidFill>
                <a:effectLst>
                  <a:outerShdw blurRad="38100" dist="38100" dir="2700000" algn="tl">
                    <a:srgbClr val="C0C0C0"/>
                  </a:outerShdw>
                </a:effectLst>
              </a:rPr>
              <a:t>הרעיון-</a:t>
            </a:r>
            <a:r>
              <a:rPr lang="he-IL" u="none" baseline="0" dirty="0" smtClean="0">
                <a:solidFill>
                  <a:schemeClr val="accent3">
                    <a:lumMod val="50000"/>
                  </a:schemeClr>
                </a:solidFill>
                <a:effectLst>
                  <a:outerShdw blurRad="38100" dist="38100" dir="2700000" algn="tl">
                    <a:srgbClr val="C0C0C0"/>
                  </a:outerShdw>
                </a:effectLst>
              </a:rPr>
              <a:t> תקציב בעמותה לא רק מהווה מפה כלכלית כמו בחברה רגילה </a:t>
            </a:r>
          </a:p>
          <a:p>
            <a:r>
              <a:rPr lang="he-IL" u="none" baseline="0" dirty="0" smtClean="0">
                <a:solidFill>
                  <a:schemeClr val="accent3">
                    <a:lumMod val="50000"/>
                  </a:schemeClr>
                </a:solidFill>
                <a:effectLst>
                  <a:outerShdw blurRad="38100" dist="38100" dir="2700000" algn="tl">
                    <a:srgbClr val="C0C0C0"/>
                  </a:outerShdw>
                </a:effectLst>
              </a:rPr>
              <a:t>אלא, יש חובה למלכ"ר להכין תקציב!</a:t>
            </a:r>
          </a:p>
          <a:p>
            <a:r>
              <a:rPr lang="he-IL" u="none" baseline="0" dirty="0" smtClean="0">
                <a:solidFill>
                  <a:schemeClr val="accent3">
                    <a:lumMod val="50000"/>
                  </a:schemeClr>
                </a:solidFill>
                <a:effectLst>
                  <a:outerShdw blurRad="38100" dist="38100" dir="2700000" algn="tl">
                    <a:srgbClr val="C0C0C0"/>
                  </a:outerShdw>
                </a:effectLst>
              </a:rPr>
              <a:t>אבל יתרה מכך, אם לא יוכן תקציב, הרי שלא יקבלו את התמיכה הרצויה, למשל בקשת הקצבה ממשרד החינוך מחייבת און ליין גם צירוף תקציב. </a:t>
            </a:r>
            <a:endParaRPr lang="he-IL" u="none"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44</a:t>
            </a:fld>
            <a:endParaRPr lang="he-IL"/>
          </a:p>
        </p:txBody>
      </p:sp>
    </p:spTree>
    <p:extLst>
      <p:ext uri="{BB962C8B-B14F-4D97-AF65-F5344CB8AC3E}">
        <p14:creationId xmlns:p14="http://schemas.microsoft.com/office/powerpoint/2010/main" val="16346793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u="none" dirty="0" smtClean="0">
                <a:solidFill>
                  <a:schemeClr val="accent3">
                    <a:lumMod val="50000"/>
                  </a:schemeClr>
                </a:solidFill>
                <a:effectLst>
                  <a:outerShdw blurRad="38100" dist="38100" dir="2700000" algn="tl">
                    <a:srgbClr val="C0C0C0"/>
                  </a:outerShdw>
                </a:effectLst>
              </a:rPr>
              <a:t>הרעיון-</a:t>
            </a:r>
            <a:r>
              <a:rPr lang="he-IL" u="none" baseline="0" dirty="0" smtClean="0">
                <a:solidFill>
                  <a:schemeClr val="accent3">
                    <a:lumMod val="50000"/>
                  </a:schemeClr>
                </a:solidFill>
                <a:effectLst>
                  <a:outerShdw blurRad="38100" dist="38100" dir="2700000" algn="tl">
                    <a:srgbClr val="C0C0C0"/>
                  </a:outerShdw>
                </a:effectLst>
              </a:rPr>
              <a:t> תקציב בעמותה לא רק מהווה מפה כלכלית כמו בחברה רגילה </a:t>
            </a:r>
          </a:p>
          <a:p>
            <a:r>
              <a:rPr lang="he-IL" u="none" baseline="0" dirty="0" smtClean="0">
                <a:solidFill>
                  <a:schemeClr val="accent3">
                    <a:lumMod val="50000"/>
                  </a:schemeClr>
                </a:solidFill>
                <a:effectLst>
                  <a:outerShdw blurRad="38100" dist="38100" dir="2700000" algn="tl">
                    <a:srgbClr val="C0C0C0"/>
                  </a:outerShdw>
                </a:effectLst>
              </a:rPr>
              <a:t>אלא, יש חובה למלכ"ר להכין תקציב!</a:t>
            </a:r>
          </a:p>
          <a:p>
            <a:r>
              <a:rPr lang="he-IL" u="none" baseline="0" dirty="0" smtClean="0">
                <a:solidFill>
                  <a:schemeClr val="accent3">
                    <a:lumMod val="50000"/>
                  </a:schemeClr>
                </a:solidFill>
                <a:effectLst>
                  <a:outerShdw blurRad="38100" dist="38100" dir="2700000" algn="tl">
                    <a:srgbClr val="C0C0C0"/>
                  </a:outerShdw>
                </a:effectLst>
              </a:rPr>
              <a:t>אבל יתרה מכך, אם לא יוכן תקציב, הרי שלא יקבלו את התמיכה הרצויה, למשל בקשת הקצבה ממשרד החינוך מחייבת און ליין גם צירוף תקציב. </a:t>
            </a:r>
            <a:endParaRPr lang="he-IL" u="none"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45</a:t>
            </a:fld>
            <a:endParaRPr lang="he-IL"/>
          </a:p>
        </p:txBody>
      </p:sp>
    </p:spTree>
    <p:extLst>
      <p:ext uri="{BB962C8B-B14F-4D97-AF65-F5344CB8AC3E}">
        <p14:creationId xmlns:p14="http://schemas.microsoft.com/office/powerpoint/2010/main" val="2246916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smtClean="0">
                <a:solidFill>
                  <a:schemeClr val="tx1"/>
                </a:solidFill>
              </a:rPr>
              <a:t>ניתוח</a:t>
            </a:r>
            <a:r>
              <a:rPr lang="he-IL" sz="1200" b="0" baseline="0" dirty="0" smtClean="0">
                <a:solidFill>
                  <a:schemeClr val="tx1"/>
                </a:solidFill>
              </a:rPr>
              <a:t>  סטיות- </a:t>
            </a:r>
            <a:r>
              <a:rPr lang="he-IL" sz="1200" b="0" dirty="0" smtClean="0">
                <a:solidFill>
                  <a:schemeClr val="tx1"/>
                </a:solidFill>
              </a:rPr>
              <a:t>צעדים ננקטים על-ידי ההנהלה הבכירה כדי להבטיח </a:t>
            </a:r>
            <a:r>
              <a:rPr lang="he-IL" sz="1200" b="0" dirty="0" err="1" smtClean="0">
                <a:solidFill>
                  <a:schemeClr val="tx1"/>
                </a:solidFill>
              </a:rPr>
              <a:t>שהשונויות</a:t>
            </a:r>
            <a:r>
              <a:rPr lang="he-IL" sz="1200" b="0" dirty="0" smtClean="0">
                <a:solidFill>
                  <a:schemeClr val="tx1"/>
                </a:solidFill>
              </a:rPr>
              <a:t> מנותחות ומדווחות, וכי הפעולות המתקנות מתוכננות, מיושמות ומצליחות.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dirty="0" smtClean="0">
              <a:solidFill>
                <a:schemeClr val="tx1"/>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smtClean="0">
                <a:solidFill>
                  <a:schemeClr val="tx1"/>
                </a:solidFill>
              </a:rPr>
              <a:t>מבוצע ומיועד לאנשים </a:t>
            </a:r>
            <a:r>
              <a:rPr lang="he-IL" sz="1200" b="0" dirty="0" err="1" smtClean="0">
                <a:solidFill>
                  <a:schemeClr val="tx1"/>
                </a:solidFill>
              </a:rPr>
              <a:t>הרלבנטים</a:t>
            </a:r>
            <a:r>
              <a:rPr lang="he-IL" sz="1200" b="0" dirty="0" smtClean="0">
                <a:solidFill>
                  <a:schemeClr val="tx1"/>
                </a:solidFill>
              </a:rPr>
              <a:t> -מידע הבקרה מגיע לאנשים הנכונים האחראים לתוצאות אשר ינתחו את </a:t>
            </a:r>
            <a:r>
              <a:rPr lang="he-IL" sz="1200" b="0" dirty="0" err="1" smtClean="0">
                <a:solidFill>
                  <a:schemeClr val="tx1"/>
                </a:solidFill>
              </a:rPr>
              <a:t>השונויות</a:t>
            </a:r>
            <a:r>
              <a:rPr lang="he-IL" sz="1200" b="0" dirty="0" smtClean="0">
                <a:solidFill>
                  <a:schemeClr val="tx1"/>
                </a:solidFill>
              </a:rPr>
              <a:t> ויכולים לנקוט בפעולה. (ולא נשאר אצל חשב החברה וזהו)</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0" dirty="0" smtClean="0">
              <a:solidFill>
                <a:schemeClr val="tx1"/>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200" b="0" dirty="0" smtClean="0">
                <a:solidFill>
                  <a:schemeClr val="tx1"/>
                </a:solidFill>
              </a:rPr>
              <a:t>ריאלי עם יעדים סבירים -התקציב הוא מציאותי - היעדים אינם גבוהים מדי להשגה או נמוכים מדי ולפיכך חסרי משמעות</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b="1" dirty="0" smtClean="0">
              <a:solidFill>
                <a:schemeClr val="tx1"/>
              </a:solidFill>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200" dirty="0" smtClean="0">
              <a:solidFill>
                <a:schemeClr val="tx1"/>
              </a:solidFill>
            </a:endParaRPr>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46</a:t>
            </a:fld>
            <a:endParaRPr lang="he-IL"/>
          </a:p>
        </p:txBody>
      </p:sp>
    </p:spTree>
    <p:extLst>
      <p:ext uri="{BB962C8B-B14F-4D97-AF65-F5344CB8AC3E}">
        <p14:creationId xmlns:p14="http://schemas.microsoft.com/office/powerpoint/2010/main" val="31950073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47</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r>
              <a:rPr lang="he-IL" sz="1200" kern="1200" dirty="0" smtClean="0">
                <a:solidFill>
                  <a:schemeClr val="tx1"/>
                </a:solidFill>
                <a:effectLst/>
                <a:latin typeface="+mn-lt"/>
                <a:ea typeface="+mn-ea"/>
                <a:cs typeface="+mn-cs"/>
              </a:rPr>
              <a:t>גם</a:t>
            </a:r>
            <a:r>
              <a:rPr lang="he-IL" sz="1200" kern="1200" baseline="0" dirty="0" smtClean="0">
                <a:solidFill>
                  <a:schemeClr val="tx1"/>
                </a:solidFill>
                <a:effectLst/>
                <a:latin typeface="+mn-lt"/>
                <a:ea typeface="+mn-ea"/>
                <a:cs typeface="+mn-cs"/>
              </a:rPr>
              <a:t> אם מסתמכים על מקור הכנסה  אחד יש חשיבות לניהול תזרים מזומנים כדי לראות שלא נתקעים ללא </a:t>
            </a:r>
            <a:r>
              <a:rPr lang="he-IL" sz="1200" kern="1200" baseline="0" dirty="0" err="1" smtClean="0">
                <a:solidFill>
                  <a:schemeClr val="tx1"/>
                </a:solidFill>
                <a:effectLst/>
                <a:latin typeface="+mn-lt"/>
                <a:ea typeface="+mn-ea"/>
                <a:cs typeface="+mn-cs"/>
              </a:rPr>
              <a:t>הכנסה.ב</a:t>
            </a:r>
            <a:endParaRPr lang="he-IL" sz="1200" kern="1200" baseline="0" dirty="0" smtClean="0">
              <a:solidFill>
                <a:schemeClr val="tx1"/>
              </a:solidFill>
              <a:effectLst/>
              <a:latin typeface="+mn-lt"/>
              <a:ea typeface="+mn-ea"/>
              <a:cs typeface="+mn-cs"/>
            </a:endParaRPr>
          </a:p>
          <a:p>
            <a:pPr marL="0" indent="0" eaLnBrk="1" hangingPunct="1">
              <a:lnSpc>
                <a:spcPct val="90000"/>
              </a:lnSpc>
            </a:pPr>
            <a:r>
              <a:rPr lang="he-IL" sz="1200" kern="1200" baseline="0" dirty="0" smtClean="0">
                <a:solidFill>
                  <a:schemeClr val="tx1"/>
                </a:solidFill>
                <a:effectLst/>
                <a:latin typeface="+mn-lt"/>
                <a:ea typeface="+mn-ea"/>
                <a:cs typeface="+mn-cs"/>
              </a:rPr>
              <a:t>החשיבות </a:t>
            </a:r>
            <a:r>
              <a:rPr lang="he-IL" sz="1200" kern="1200" baseline="0" dirty="0" err="1" smtClean="0">
                <a:solidFill>
                  <a:schemeClr val="tx1"/>
                </a:solidFill>
                <a:effectLst/>
                <a:latin typeface="+mn-lt"/>
                <a:ea typeface="+mn-ea"/>
                <a:cs typeface="+mn-cs"/>
              </a:rPr>
              <a:t>במלכר</a:t>
            </a:r>
            <a:r>
              <a:rPr lang="he-IL" sz="1200" kern="1200" baseline="0" dirty="0" smtClean="0">
                <a:solidFill>
                  <a:schemeClr val="tx1"/>
                </a:solidFill>
                <a:effectLst/>
                <a:latin typeface="+mn-lt"/>
                <a:ea typeface="+mn-ea"/>
                <a:cs typeface="+mn-cs"/>
              </a:rPr>
              <a:t> </a:t>
            </a:r>
            <a:r>
              <a:rPr lang="he-IL" sz="1200" kern="1200" baseline="0" dirty="0" err="1" smtClean="0">
                <a:solidFill>
                  <a:schemeClr val="tx1"/>
                </a:solidFill>
                <a:effectLst/>
                <a:latin typeface="+mn-lt"/>
                <a:ea typeface="+mn-ea"/>
                <a:cs typeface="+mn-cs"/>
              </a:rPr>
              <a:t>לנהול</a:t>
            </a:r>
            <a:r>
              <a:rPr lang="he-IL" sz="1200" kern="1200" baseline="0" dirty="0" smtClean="0">
                <a:solidFill>
                  <a:schemeClr val="tx1"/>
                </a:solidFill>
                <a:effectLst/>
                <a:latin typeface="+mn-lt"/>
                <a:ea typeface="+mn-ea"/>
                <a:cs typeface="+mn-cs"/>
              </a:rPr>
              <a:t> הכספים רבה כי מדובר על כספים של אחרים.</a:t>
            </a:r>
          </a:p>
          <a:p>
            <a:pPr marL="0" indent="0" eaLnBrk="1" hangingPunct="1">
              <a:lnSpc>
                <a:spcPct val="90000"/>
              </a:lnSpc>
            </a:pPr>
            <a:endParaRPr lang="he-IL" sz="1200" kern="1200" dirty="0" smtClean="0">
              <a:solidFill>
                <a:schemeClr val="tx1"/>
              </a:solidFill>
              <a:effectLst/>
              <a:latin typeface="+mn-lt"/>
              <a:ea typeface="+mn-ea"/>
              <a:cs typeface="+mn-cs"/>
            </a:endParaRPr>
          </a:p>
          <a:p>
            <a:pPr marL="0" indent="0" eaLnBrk="1" hangingPunct="1">
              <a:lnSpc>
                <a:spcPct val="90000"/>
              </a:lnSpc>
            </a:pPr>
            <a:endParaRPr lang="he-IL" sz="1200" kern="1200" dirty="0" smtClean="0">
              <a:solidFill>
                <a:schemeClr val="tx1"/>
              </a:solidFill>
              <a:effectLst/>
              <a:latin typeface="+mn-lt"/>
              <a:ea typeface="+mn-ea"/>
              <a:cs typeface="+mn-cs"/>
            </a:endParaRPr>
          </a:p>
          <a:p>
            <a:pPr marL="0" indent="0" eaLnBrk="1" hangingPunct="1">
              <a:lnSpc>
                <a:spcPct val="90000"/>
              </a:lnSpc>
            </a:pPr>
            <a:r>
              <a:rPr lang="he-IL" sz="1200" kern="1200" dirty="0" smtClean="0">
                <a:solidFill>
                  <a:schemeClr val="tx1"/>
                </a:solidFill>
                <a:effectLst/>
                <a:latin typeface="+mn-lt"/>
                <a:ea typeface="+mn-ea"/>
                <a:cs typeface="+mn-cs"/>
              </a:rPr>
              <a:t>ניתן לומר כי מודול תזרים מזומנים טוב חוסך עבודה מיותרת בארגון, משפר את הוודאות והבקרה הפנימית, מונע סיכונים עסקיים ומסייע לארגון לשמור על יחסים עסקיים תקינים עם הבנק. במקרים רבים זהו ההבדל בין עסק חי ומשגשג לבין עסק שלא מצליח לשרוד.</a:t>
            </a:r>
          </a:p>
          <a:p>
            <a:pPr marL="0" marR="0" indent="0" algn="r" defTabSz="914400" rtl="1" eaLnBrk="1" fontAlgn="auto" latinLnBrk="0" hangingPunct="1">
              <a:lnSpc>
                <a:spcPct val="9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ככלל, תמיד עדיף יהיה לעדכן את הבנק מבעוד מועד על בעיות </a:t>
            </a:r>
            <a:r>
              <a:rPr lang="he-IL" sz="1200" kern="1200" dirty="0" err="1" smtClean="0">
                <a:solidFill>
                  <a:schemeClr val="tx1"/>
                </a:solidFill>
                <a:effectLst/>
                <a:latin typeface="+mn-lt"/>
                <a:ea typeface="+mn-ea"/>
                <a:cs typeface="+mn-cs"/>
              </a:rPr>
              <a:t>תזרימיות</a:t>
            </a:r>
            <a:r>
              <a:rPr lang="he-IL" sz="1200" kern="1200" dirty="0" smtClean="0">
                <a:solidFill>
                  <a:schemeClr val="tx1"/>
                </a:solidFill>
                <a:effectLst/>
                <a:latin typeface="+mn-lt"/>
                <a:ea typeface="+mn-ea"/>
                <a:cs typeface="+mn-cs"/>
              </a:rPr>
              <a:t>, על הסיבות להן וחשוב יותר על מועד פתרונן </a:t>
            </a:r>
            <a:r>
              <a:rPr lang="he-IL" sz="1200" kern="1200" dirty="0" err="1" smtClean="0">
                <a:solidFill>
                  <a:schemeClr val="tx1"/>
                </a:solidFill>
                <a:effectLst/>
                <a:latin typeface="+mn-lt"/>
                <a:ea typeface="+mn-ea"/>
                <a:cs typeface="+mn-cs"/>
              </a:rPr>
              <a:t>הצפוי.יש</a:t>
            </a:r>
            <a:r>
              <a:rPr lang="he-IL" sz="1200" kern="1200" dirty="0" smtClean="0">
                <a:solidFill>
                  <a:schemeClr val="tx1"/>
                </a:solidFill>
                <a:effectLst/>
                <a:latin typeface="+mn-lt"/>
                <a:ea typeface="+mn-ea"/>
                <a:cs typeface="+mn-cs"/>
              </a:rPr>
              <a:t> לזכור כי גם עסקים רווחיים עלולים להיכנס לקשיי תזרים שיסכנו את קיומם. כך למשל, עסק הנותן אשראי של 90 יום ללקוחותיו ומקבל אשראי של 60 יום מספקיו ובנוסף משלם משכורות לעובדיו בחודש העוקב, הינו עסק הנדרש למימון בנקאי של ההון החוזר שלו וצפוי לסבול מבעית הון חוזר. עסק כזה שיצליח להגדיל את מכירותיו, יזדקק לתוספת אשראי למימון ההון החוזר, שמן הסתם יגדל. ניתן לצפות כי ככל שיגדלו המכירות, העסק יכנס לקשיים </a:t>
            </a:r>
            <a:r>
              <a:rPr lang="he-IL" sz="1200" kern="1200" dirty="0" err="1" smtClean="0">
                <a:solidFill>
                  <a:schemeClr val="tx1"/>
                </a:solidFill>
                <a:effectLst/>
                <a:latin typeface="+mn-lt"/>
                <a:ea typeface="+mn-ea"/>
                <a:cs typeface="+mn-cs"/>
              </a:rPr>
              <a:t>תזרימים</a:t>
            </a:r>
            <a:r>
              <a:rPr lang="he-IL" sz="1200" kern="1200" dirty="0" smtClean="0">
                <a:solidFill>
                  <a:schemeClr val="tx1"/>
                </a:solidFill>
                <a:effectLst/>
                <a:latin typeface="+mn-lt"/>
                <a:ea typeface="+mn-ea"/>
                <a:cs typeface="+mn-cs"/>
              </a:rPr>
              <a:t> גדולים יותר ולמחנק אשראי ואם לא ידאג למקורות מימון הולמים, הוא אף עשוי לקרוס. לכן, קיימת חשיבות לניהול תחזיות תזרימי מזומנים, </a:t>
            </a:r>
            <a:endParaRPr lang="he-IL" sz="1200" dirty="0" smtClean="0"/>
          </a:p>
        </p:txBody>
      </p:sp>
    </p:spTree>
    <p:extLst>
      <p:ext uri="{BB962C8B-B14F-4D97-AF65-F5344CB8AC3E}">
        <p14:creationId xmlns:p14="http://schemas.microsoft.com/office/powerpoint/2010/main" val="2048412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sz="1200" b="1" dirty="0" smtClean="0">
                <a:solidFill>
                  <a:schemeClr val="accent1">
                    <a:lumMod val="75000"/>
                  </a:schemeClr>
                </a:solidFill>
                <a:latin typeface="Tahoma" pitchFamily="34" charset="0"/>
                <a:cs typeface="Tahoma" pitchFamily="34" charset="0"/>
              </a:rPr>
              <a:t>לכן חשוב</a:t>
            </a:r>
            <a:r>
              <a:rPr lang="he-IL" sz="1200" b="1" baseline="0" dirty="0" smtClean="0">
                <a:solidFill>
                  <a:schemeClr val="accent1">
                    <a:lumMod val="75000"/>
                  </a:schemeClr>
                </a:solidFill>
                <a:latin typeface="Tahoma" pitchFamily="34" charset="0"/>
                <a:cs typeface="Tahoma" pitchFamily="34" charset="0"/>
              </a:rPr>
              <a:t> לדעת בדיוק מה הם הכללים, גם אם נעזרים ברואה חשבון .</a:t>
            </a:r>
          </a:p>
          <a:p>
            <a:pPr marL="228600" indent="-228600">
              <a:buAutoNum type="arabicPeriod"/>
            </a:pPr>
            <a:r>
              <a:rPr lang="he-IL" sz="1200" b="1" baseline="0" dirty="0" smtClean="0">
                <a:solidFill>
                  <a:schemeClr val="accent1">
                    <a:lumMod val="75000"/>
                  </a:schemeClr>
                </a:solidFill>
                <a:latin typeface="Tahoma" pitchFamily="34" charset="0"/>
                <a:cs typeface="Tahoma" pitchFamily="34" charset="0"/>
              </a:rPr>
              <a:t>יש עמותות שללא רואה חשבון ואז וודאי שצריך </a:t>
            </a:r>
          </a:p>
          <a:p>
            <a:pPr marL="228600" indent="-228600">
              <a:buAutoNum type="arabicPeriod"/>
            </a:pPr>
            <a:r>
              <a:rPr lang="he-IL" sz="1200" b="1" baseline="0" dirty="0" smtClean="0">
                <a:solidFill>
                  <a:schemeClr val="accent1">
                    <a:lumMod val="75000"/>
                  </a:schemeClr>
                </a:solidFill>
                <a:latin typeface="Tahoma" pitchFamily="34" charset="0"/>
                <a:cs typeface="Tahoma" pitchFamily="34" charset="0"/>
              </a:rPr>
              <a:t>גם אם יש רואה חשבון אין זה פוטר מאחריות (ואי ידיעת החוק אינה פוטרת את החוק)</a:t>
            </a:r>
          </a:p>
          <a:p>
            <a:pPr marL="228600" indent="-228600">
              <a:buAutoNum type="arabicPeriod"/>
            </a:pPr>
            <a:endParaRPr lang="he-IL" sz="1200" b="1" dirty="0" smtClean="0">
              <a:solidFill>
                <a:schemeClr val="accent1">
                  <a:lumMod val="75000"/>
                </a:schemeClr>
              </a:solidFill>
              <a:latin typeface="Tahoma" pitchFamily="34" charset="0"/>
              <a:cs typeface="Tahoma" pitchFamily="34" charset="0"/>
            </a:endParaRPr>
          </a:p>
          <a:p>
            <a:endParaRPr lang="he-IL" sz="1200" b="1" dirty="0" smtClean="0">
              <a:solidFill>
                <a:schemeClr val="accent1">
                  <a:lumMod val="75000"/>
                </a:schemeClr>
              </a:solidFill>
              <a:latin typeface="Tahoma" pitchFamily="34" charset="0"/>
              <a:cs typeface="Tahoma" pitchFamily="34" charset="0"/>
            </a:endParaRPr>
          </a:p>
          <a:p>
            <a:endParaRPr lang="he-IL" sz="1200" b="1" dirty="0" smtClean="0">
              <a:solidFill>
                <a:schemeClr val="accent1">
                  <a:lumMod val="75000"/>
                </a:schemeClr>
              </a:solidFill>
              <a:latin typeface="Tahoma" pitchFamily="34" charset="0"/>
              <a:cs typeface="Tahoma" pitchFamily="34" charset="0"/>
            </a:endParaRPr>
          </a:p>
          <a:p>
            <a:r>
              <a:rPr lang="he-IL" sz="1200" b="1" dirty="0" smtClean="0">
                <a:solidFill>
                  <a:schemeClr val="accent1">
                    <a:lumMod val="75000"/>
                  </a:schemeClr>
                </a:solidFill>
                <a:latin typeface="Tahoma" pitchFamily="34" charset="0"/>
                <a:cs typeface="Tahoma" pitchFamily="34" charset="0"/>
              </a:rPr>
              <a:t>בהתאם לסעיף 15,ג לחוק, עמותה שמחזורה השנתי </a:t>
            </a:r>
            <a:r>
              <a:rPr lang="he-IL" sz="1200" b="1" dirty="0" smtClean="0">
                <a:solidFill>
                  <a:srgbClr val="FF0000"/>
                </a:solidFill>
                <a:latin typeface="Tahoma" pitchFamily="34" charset="0"/>
                <a:cs typeface="Tahoma" pitchFamily="34" charset="0"/>
              </a:rPr>
              <a:t>עולה על כמיליון ש"ח </a:t>
            </a:r>
            <a:r>
              <a:rPr lang="he-IL" sz="1200" b="1" dirty="0" smtClean="0">
                <a:solidFill>
                  <a:schemeClr val="accent1">
                    <a:lumMod val="75000"/>
                  </a:schemeClr>
                </a:solidFill>
                <a:latin typeface="Tahoma" pitchFamily="34" charset="0"/>
                <a:cs typeface="Tahoma" pitchFamily="34" charset="0"/>
              </a:rPr>
              <a:t>) חייבת למנות רואה חשבון מבקר.</a:t>
            </a:r>
          </a:p>
          <a:p>
            <a:r>
              <a:rPr lang="he-IL" sz="1200" b="1" dirty="0" smtClean="0">
                <a:solidFill>
                  <a:schemeClr val="accent1">
                    <a:lumMod val="75000"/>
                  </a:schemeClr>
                </a:solidFill>
                <a:latin typeface="Tahoma" pitchFamily="34" charset="0"/>
                <a:cs typeface="Tahoma" pitchFamily="34" charset="0"/>
              </a:rPr>
              <a:t> תפקידו של רואה החשבון המבקר הינו לחוות את דעתו באיזו מידה הדוחות הכספיים משקפים באופן נאות את מצבה הכספי של העמותה לתאריך הדוח ואת תוצאות הפעילות ותזרימי המזומנים לתקופה המבוקרת.</a:t>
            </a:r>
          </a:p>
          <a:p>
            <a:r>
              <a:rPr lang="he-IL" sz="1200" b="1" dirty="0" smtClean="0">
                <a:solidFill>
                  <a:schemeClr val="accent1">
                    <a:lumMod val="75000"/>
                  </a:schemeClr>
                </a:solidFill>
                <a:latin typeface="Tahoma" pitchFamily="34" charset="0"/>
                <a:cs typeface="Tahoma" pitchFamily="34" charset="0"/>
              </a:rPr>
              <a:t>יש להדגיש כי קיומה של ביקורת חיצונית אינה משחררת את ועד העמותה ונושאי המשרה בה מאחריותם לדוחות הכספיים ולנאותות שלהם.</a:t>
            </a:r>
          </a:p>
          <a:p>
            <a:r>
              <a:rPr lang="he-IL" sz="1200" b="1" dirty="0" smtClean="0">
                <a:solidFill>
                  <a:schemeClr val="accent1">
                    <a:lumMod val="75000"/>
                  </a:schemeClr>
                </a:solidFill>
                <a:latin typeface="Tahoma" pitchFamily="34" charset="0"/>
                <a:cs typeface="Tahoma" pitchFamily="34" charset="0"/>
              </a:rPr>
              <a:t>האחריות על עריכת הדוחות הכספיים הינם על ועד העמותה. לכן, גם אם ועד העמותה מטיל את הכנת הדוח על גורם אחר, האחריות לתקינות הדוח ולעמידתו בדרישות החוק, לרבות מתן גילוי נאות בדוחות הכספיים ובחירת מדיניות חשבונאית נאותה על מנת שהדוחות הכספיים ישקפו באופן נאות בהתאם לכללי חשבונאות מקובלים, הינה של ועד העמותה</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7</a:t>
            </a:fld>
            <a:endParaRPr lang="he-IL"/>
          </a:p>
        </p:txBody>
      </p:sp>
    </p:spTree>
    <p:extLst>
      <p:ext uri="{BB962C8B-B14F-4D97-AF65-F5344CB8AC3E}">
        <p14:creationId xmlns:p14="http://schemas.microsoft.com/office/powerpoint/2010/main" val="952100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pPr rtl="1"/>
            <a:r>
              <a:rPr lang="he-IL" sz="1200" kern="1200" dirty="0" smtClean="0">
                <a:solidFill>
                  <a:schemeClr val="tx1"/>
                </a:solidFill>
                <a:effectLst/>
                <a:latin typeface="+mn-lt"/>
                <a:ea typeface="+mn-ea"/>
                <a:cs typeface="+mn-cs"/>
              </a:rPr>
              <a:t>שלב 1 - המצב בבנק ובקופות המזומן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הדבר הנזיל ביותר הוא הכסף המזומן. לצורך כך חשוב לדעת תמיד מה היתרה בחשבון הבנק (כולל חסכונות </a:t>
            </a:r>
            <a:r>
              <a:rPr lang="he-IL" sz="1200" kern="1200" dirty="0" err="1" smtClean="0">
                <a:solidFill>
                  <a:schemeClr val="tx1"/>
                </a:solidFill>
                <a:effectLst/>
                <a:latin typeface="+mn-lt"/>
                <a:ea typeface="+mn-ea"/>
                <a:cs typeface="+mn-cs"/>
              </a:rPr>
              <a:t>ופקדונות</a:t>
            </a:r>
            <a:r>
              <a:rPr lang="he-IL" sz="1200" kern="1200" dirty="0" smtClean="0">
                <a:solidFill>
                  <a:schemeClr val="tx1"/>
                </a:solidFill>
                <a:effectLst/>
                <a:latin typeface="+mn-lt"/>
                <a:ea typeface="+mn-ea"/>
                <a:cs typeface="+mn-cs"/>
              </a:rPr>
              <a:t> נזילים), ומהן היתרות בקופות המזומן השונות ברחבי הארגון. בדרך כלל זו בדיקה שלוקחת כמה דקות.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שלב 2 - הערכת הכנסות צפויות ותזמונן</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יש להפריד בין הכנסות קבועות וצפויות, לבין הכנסות חד פעמיות. דוגמה להכנסה קבועה היא פעילות שבגינה משלמים המשתתפים ומתרחשת נניח אחת לשבוע. או דמי שכירות מחוזי שכירות שהעמותה משכירה לאחרים. דוגמה להכנסה חד פעמית היא כמובן תרומה חד פעמית.</a:t>
            </a:r>
          </a:p>
          <a:p>
            <a:pPr rtl="1"/>
            <a:r>
              <a:rPr lang="he-IL" sz="1200" kern="1200" dirty="0" smtClean="0">
                <a:solidFill>
                  <a:schemeClr val="tx1"/>
                </a:solidFill>
                <a:effectLst/>
                <a:latin typeface="+mn-lt"/>
                <a:ea typeface="+mn-ea"/>
                <a:cs typeface="+mn-cs"/>
              </a:rPr>
              <a:t>לקחת תזמון הכי חשוב!!!!</a:t>
            </a:r>
            <a:r>
              <a:rPr lang="en-US" sz="1200" kern="1200" dirty="0" smtClean="0">
                <a:solidFill>
                  <a:schemeClr val="tx1"/>
                </a:solidFill>
                <a:effectLst/>
                <a:latin typeface="+mn-lt"/>
                <a:ea typeface="+mn-ea"/>
                <a:cs typeface="+mn-cs"/>
              </a:rPr>
              <a:t> </a:t>
            </a:r>
            <a:r>
              <a:rPr lang="he-IL" sz="1200" kern="1200" dirty="0" smtClean="0">
                <a:solidFill>
                  <a:schemeClr val="tx1"/>
                </a:solidFill>
                <a:effectLst/>
                <a:latin typeface="+mn-lt"/>
                <a:ea typeface="+mn-ea"/>
                <a:cs typeface="+mn-cs"/>
              </a:rPr>
              <a:t>כי לא יודעים.</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יש להכין גיליון נתונים לפי תאריכים, ובו צפי ההכנסות הקבועות והמשתנות לפי תאריכיהן. יש לשים לב להבדיל בין התחייבות לתשלום - למשל: צ'ק, חיוב כרטיס אשראי, והתחייבות בעל פה או בכתב לתרומה או מענק, לבין העברת כספים בפועל. העברה בפועל כלומר - העברת שטרות, העברה בנקאית, או סליקה בפועל של כרטיס אשראי והעברת הסכום לבנק. כרטיסי אשראי בדרך כלל דורשים חודש המתנה עד שהכסף </a:t>
            </a:r>
            <a:r>
              <a:rPr lang="he-IL" sz="1200" kern="1200" dirty="0" err="1" smtClean="0">
                <a:solidFill>
                  <a:schemeClr val="tx1"/>
                </a:solidFill>
                <a:effectLst/>
                <a:latin typeface="+mn-lt"/>
                <a:ea typeface="+mn-ea"/>
                <a:cs typeface="+mn-cs"/>
              </a:rPr>
              <a:t>שחוייב</a:t>
            </a:r>
            <a:r>
              <a:rPr lang="he-IL" sz="1200" kern="1200" dirty="0" smtClean="0">
                <a:solidFill>
                  <a:schemeClr val="tx1"/>
                </a:solidFill>
                <a:effectLst/>
                <a:latin typeface="+mn-lt"/>
                <a:ea typeface="+mn-ea"/>
                <a:cs typeface="+mn-cs"/>
              </a:rPr>
              <a:t> נסלק בפועל לבנק.</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שלב 3 - הוצאות מתוכננות</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במידה ואנו צופים רכישות של רכוש קבוע או ביצוע השקעות לצורך הרחבת פעילות או במטרה לשמור על כשירותו של הציוד הקיים, יהיה עלינו לכלול את סכומי ההשקעה בתחזית תזרים המזומנים. לצורך כך נעריך כבר בשלב זה את עלויות ההשקעה הצפויות על פי המחירים הקיימים בשוק ונכלול את התשלומים לרכישת הציוד על פי תנאי האשראי המקובלים אצל הספקים. כך למשל, אם אנו יודעים כבר בשלב זה כי יהיה עלינו להחליף בעוד חודשיים מכונה המשמשת בייצור וזאת עקב בלאי מוגבר, נכלול כבר עכשיו בתחזית תזרים המזומנים את התשלום עבור רכישת המכונה, כמובן, תוך ציון אירוע הרכישה בתאריך הצפוי.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כמובן שברגע הזה אפשר לראות את החשיבות הגדולה של תנאי האשראי שנותנים לנו הספקים. ספק שמאפשר אשראי נרחב יותר, יאפשר לנו לדחות את התשלום בפועל למועד מאוחר יותר, בו ייתכן והכנסות נוספות ייכנסו לחשבון העמותה. </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שלב 4 - תכנון ומחקר תזרימי</a:t>
            </a:r>
            <a:endParaRPr lang="en-US" sz="1200" kern="1200" dirty="0" smtClean="0">
              <a:solidFill>
                <a:schemeClr val="tx1"/>
              </a:solidFill>
              <a:effectLst/>
              <a:latin typeface="+mn-lt"/>
              <a:ea typeface="+mn-ea"/>
              <a:cs typeface="+mn-cs"/>
            </a:endParaRPr>
          </a:p>
          <a:p>
            <a:pPr rtl="1"/>
            <a:r>
              <a:rPr lang="he-IL" sz="1200" kern="1200" dirty="0" smtClean="0">
                <a:solidFill>
                  <a:schemeClr val="tx1"/>
                </a:solidFill>
                <a:effectLst/>
                <a:latin typeface="+mn-lt"/>
                <a:ea typeface="+mn-ea"/>
                <a:cs typeface="+mn-cs"/>
              </a:rPr>
              <a:t>דוגמה לתוכנית </a:t>
            </a:r>
            <a:r>
              <a:rPr lang="he-IL" sz="1200" kern="1200" dirty="0" err="1" smtClean="0">
                <a:solidFill>
                  <a:schemeClr val="tx1"/>
                </a:solidFill>
                <a:effectLst/>
                <a:latin typeface="+mn-lt"/>
                <a:ea typeface="+mn-ea"/>
                <a:cs typeface="+mn-cs"/>
              </a:rPr>
              <a:t>תזרימית</a:t>
            </a:r>
            <a:r>
              <a:rPr lang="he-I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endParaRPr lang="he-IL" sz="1200" kern="1200" dirty="0" smtClean="0">
              <a:solidFill>
                <a:schemeClr val="tx1"/>
              </a:solidFill>
              <a:effectLst/>
              <a:latin typeface="+mn-lt"/>
              <a:ea typeface="+mn-ea"/>
              <a:cs typeface="+mn-cs"/>
            </a:endParaRPr>
          </a:p>
          <a:p>
            <a:pPr marL="0" marR="0" indent="0" algn="r" defTabSz="914400" rtl="1" eaLnBrk="1" fontAlgn="auto" latinLnBrk="0" hangingPunct="1">
              <a:lnSpc>
                <a:spcPct val="100000"/>
              </a:lnSpc>
              <a:spcBef>
                <a:spcPts val="0"/>
              </a:spcBef>
              <a:spcAft>
                <a:spcPts val="0"/>
              </a:spcAft>
              <a:buClrTx/>
              <a:buSzTx/>
              <a:buFontTx/>
              <a:buNone/>
              <a:tabLst/>
              <a:defRPr/>
            </a:pPr>
            <a:r>
              <a:rPr lang="he-IL" sz="1200" kern="1200" dirty="0" smtClean="0">
                <a:solidFill>
                  <a:schemeClr val="tx1"/>
                </a:solidFill>
                <a:effectLst/>
                <a:latin typeface="+mn-lt"/>
                <a:ea typeface="+mn-ea"/>
                <a:cs typeface="+mn-cs"/>
              </a:rPr>
              <a:t>בעולם העמותות, ישנם מספר אילוצים שחובה להתייחס אליהם.</a:t>
            </a:r>
            <a:br>
              <a:rPr lang="he-IL"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 אסור </a:t>
            </a:r>
            <a:r>
              <a:rPr lang="he-IL" sz="1200" kern="1200" dirty="0" err="1" smtClean="0">
                <a:solidFill>
                  <a:schemeClr val="tx1"/>
                </a:solidFill>
                <a:effectLst/>
                <a:latin typeface="+mn-lt"/>
                <a:ea typeface="+mn-ea"/>
                <a:cs typeface="+mn-cs"/>
              </a:rPr>
              <a:t>להכנס</a:t>
            </a:r>
            <a:r>
              <a:rPr lang="he-IL" sz="1200" kern="1200" dirty="0" smtClean="0">
                <a:solidFill>
                  <a:schemeClr val="tx1"/>
                </a:solidFill>
                <a:effectLst/>
                <a:latin typeface="+mn-lt"/>
                <a:ea typeface="+mn-ea"/>
                <a:cs typeface="+mn-cs"/>
              </a:rPr>
              <a:t> למינוס בבנק.</a:t>
            </a:r>
            <a:br>
              <a:rPr lang="he-IL"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 אסור לקחת הלוואות. מותר לקחת הלוואות חברתיות, שהן תרומות שמותנות בכישלון הפרויקט (כלומר, אם הפרויקט מצליח, התרומה תוחזר לתורם; אם הפרויקט נכשל, התרומה מוחלטת).</a:t>
            </a:r>
            <a:br>
              <a:rPr lang="he-IL"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 אסור לעכב משכורות לעובדים (בכל זאת אנחנו חברתיים, נכון?)</a:t>
            </a:r>
            <a:br>
              <a:rPr lang="he-IL" sz="1200" kern="1200" dirty="0" smtClean="0">
                <a:solidFill>
                  <a:schemeClr val="tx1"/>
                </a:solidFill>
                <a:effectLst/>
                <a:latin typeface="+mn-lt"/>
                <a:ea typeface="+mn-ea"/>
                <a:cs typeface="+mn-cs"/>
              </a:rPr>
            </a:br>
            <a:r>
              <a:rPr lang="he-IL" sz="1200" kern="1200" dirty="0" smtClean="0">
                <a:solidFill>
                  <a:schemeClr val="tx1"/>
                </a:solidFill>
                <a:effectLst/>
                <a:latin typeface="+mn-lt"/>
                <a:ea typeface="+mn-ea"/>
                <a:cs typeface="+mn-cs"/>
              </a:rPr>
              <a:t>- מעט מאוד הכנסות קבועות מובטחות.</a:t>
            </a:r>
            <a:endParaRPr lang="en-US" sz="1200" kern="1200" dirty="0" smtClean="0">
              <a:solidFill>
                <a:schemeClr val="tx1"/>
              </a:solidFill>
              <a:effectLst/>
              <a:latin typeface="+mn-lt"/>
              <a:ea typeface="+mn-ea"/>
              <a:cs typeface="+mn-cs"/>
            </a:endParaRPr>
          </a:p>
          <a:p>
            <a:pPr eaLnBrk="1" hangingPunct="1">
              <a:defRPr/>
            </a:pPr>
            <a:endParaRPr lang="en-US"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48</a:t>
            </a:fld>
            <a:endParaRPr lang="he-IL"/>
          </a:p>
        </p:txBody>
      </p:sp>
    </p:spTree>
    <p:extLst>
      <p:ext uri="{BB962C8B-B14F-4D97-AF65-F5344CB8AC3E}">
        <p14:creationId xmlns:p14="http://schemas.microsoft.com/office/powerpoint/2010/main" val="2880286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דורש חשיבה מחוץ לקופסא</a:t>
            </a:r>
            <a:endParaRPr lang="he-IL" dirty="0"/>
          </a:p>
        </p:txBody>
      </p:sp>
      <p:sp>
        <p:nvSpPr>
          <p:cNvPr id="4" name="מציין מיקום של מספר שקופית 3"/>
          <p:cNvSpPr>
            <a:spLocks noGrp="1"/>
          </p:cNvSpPr>
          <p:nvPr>
            <p:ph type="sldNum" sz="quarter" idx="10"/>
          </p:nvPr>
        </p:nvSpPr>
        <p:spPr/>
        <p:txBody>
          <a:bodyPr/>
          <a:lstStyle/>
          <a:p>
            <a:fld id="{E1E78D04-54EB-47D0-A233-9D661CE77F11}" type="slidenum">
              <a:rPr lang="he-IL" smtClean="0"/>
              <a:pPr/>
              <a:t>49</a:t>
            </a:fld>
            <a:endParaRPr lang="he-IL"/>
          </a:p>
        </p:txBody>
      </p:sp>
    </p:spTree>
    <p:extLst>
      <p:ext uri="{BB962C8B-B14F-4D97-AF65-F5344CB8AC3E}">
        <p14:creationId xmlns:p14="http://schemas.microsoft.com/office/powerpoint/2010/main" val="12988383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2D72D2B0-52CC-464E-B7E9-A9FDB8076EF5}" type="slidenum">
              <a:rPr lang="he-IL"/>
              <a:pPr/>
              <a:t>50</a:t>
            </a:fld>
            <a:endParaRPr lang="en-US"/>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xfrm>
            <a:off x="906357" y="4714399"/>
            <a:ext cx="4984962" cy="4466273"/>
          </a:xfrm>
          <a:noFill/>
          <a:ln/>
        </p:spPr>
        <p:txBody>
          <a:bodyPr/>
          <a:lstStyle/>
          <a:p>
            <a:pPr eaLnBrk="1" hangingPunct="1"/>
            <a:r>
              <a:rPr lang="he-IL" dirty="0" smtClean="0"/>
              <a:t>פעולות עצמיות-</a:t>
            </a:r>
            <a:r>
              <a:rPr lang="he-IL" baseline="0" dirty="0" smtClean="0"/>
              <a:t> כמו השכרת מבנה נכסים .</a:t>
            </a:r>
            <a:endParaRPr lang="en-US" dirty="0" smtClean="0"/>
          </a:p>
        </p:txBody>
      </p:sp>
    </p:spTree>
    <p:extLst>
      <p:ext uri="{BB962C8B-B14F-4D97-AF65-F5344CB8AC3E}">
        <p14:creationId xmlns:p14="http://schemas.microsoft.com/office/powerpoint/2010/main" val="7760861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776F2949-198D-4791-986A-38593E34E017}" type="slidenum">
              <a:rPr lang="he-IL"/>
              <a:pPr/>
              <a:t>52</a:t>
            </a:fld>
            <a:endParaRPr lang="en-US"/>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xfrm>
            <a:off x="906357" y="4714400"/>
            <a:ext cx="4984962" cy="4466273"/>
          </a:xfrm>
          <a:noFill/>
          <a:ln/>
        </p:spPr>
        <p:txBody>
          <a:bodyPr/>
          <a:lstStyle/>
          <a:p>
            <a:pPr eaLnBrk="1" hangingPunct="1"/>
            <a:endParaRPr lang="en-US" smtClean="0"/>
          </a:p>
        </p:txBody>
      </p:sp>
    </p:spTree>
    <p:extLst>
      <p:ext uri="{BB962C8B-B14F-4D97-AF65-F5344CB8AC3E}">
        <p14:creationId xmlns:p14="http://schemas.microsoft.com/office/powerpoint/2010/main" val="4470278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8100BB74-FB28-45B5-A7B3-E1BE234DAFC5}" type="slidenum">
              <a:rPr lang="he-IL"/>
              <a:pPr/>
              <a:t>53</a:t>
            </a:fld>
            <a:endParaRPr lang="en-US"/>
          </a:p>
        </p:txBody>
      </p:sp>
      <p:sp>
        <p:nvSpPr>
          <p:cNvPr id="163843" name="Rectangle 2"/>
          <p:cNvSpPr>
            <a:spLocks noGrp="1" noRot="1" noChangeAspect="1" noChangeArrowheads="1" noTextEdit="1"/>
          </p:cNvSpPr>
          <p:nvPr>
            <p:ph type="sldImg"/>
          </p:nvPr>
        </p:nvSpPr>
        <p:spPr>
          <a:ln/>
        </p:spPr>
      </p:sp>
      <p:sp>
        <p:nvSpPr>
          <p:cNvPr id="163844" name="Rectangle 3"/>
          <p:cNvSpPr>
            <a:spLocks noGrp="1" noChangeArrowheads="1"/>
          </p:cNvSpPr>
          <p:nvPr>
            <p:ph type="body" idx="1"/>
          </p:nvPr>
        </p:nvSpPr>
        <p:spPr>
          <a:xfrm>
            <a:off x="906357" y="4714399"/>
            <a:ext cx="4984962" cy="4466273"/>
          </a:xfrm>
          <a:noFill/>
          <a:ln/>
        </p:spPr>
        <p:txBody>
          <a:bodyPr/>
          <a:lstStyle/>
          <a:p>
            <a:pPr eaLnBrk="1" hangingPunct="1"/>
            <a:endParaRPr lang="en-US" smtClean="0"/>
          </a:p>
        </p:txBody>
      </p:sp>
    </p:spTree>
    <p:extLst>
      <p:ext uri="{BB962C8B-B14F-4D97-AF65-F5344CB8AC3E}">
        <p14:creationId xmlns:p14="http://schemas.microsoft.com/office/powerpoint/2010/main" val="22745319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639A79E1-B239-4761-9810-5C0A0065110A}" type="slidenum">
              <a:rPr lang="he-IL"/>
              <a:pPr/>
              <a:t>55</a:t>
            </a:fld>
            <a:endParaRPr lang="en-US"/>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xfrm>
            <a:off x="906357" y="4714400"/>
            <a:ext cx="4984962" cy="4466273"/>
          </a:xfrm>
          <a:noFill/>
          <a:ln/>
        </p:spPr>
        <p:txBody>
          <a:bodyPr/>
          <a:lstStyle/>
          <a:p>
            <a:pPr eaLnBrk="1" hangingPunct="1"/>
            <a:endParaRPr lang="en-US" smtClean="0"/>
          </a:p>
        </p:txBody>
      </p:sp>
    </p:spTree>
    <p:extLst>
      <p:ext uri="{BB962C8B-B14F-4D97-AF65-F5344CB8AC3E}">
        <p14:creationId xmlns:p14="http://schemas.microsoft.com/office/powerpoint/2010/main" val="11853520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58</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endParaRPr lang="he-IL" sz="1200" dirty="0" smtClean="0"/>
          </a:p>
        </p:txBody>
      </p:sp>
    </p:spTree>
    <p:extLst>
      <p:ext uri="{BB962C8B-B14F-4D97-AF65-F5344CB8AC3E}">
        <p14:creationId xmlns:p14="http://schemas.microsoft.com/office/powerpoint/2010/main" val="16843194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fontScale="47500" lnSpcReduction="20000"/>
          </a:bodyPr>
          <a:lstStyle/>
          <a:p>
            <a:r>
              <a:rPr lang="he-IL" baseline="0" dirty="0" smtClean="0"/>
              <a:t>הון חוזר- נכסים שוטפים חלקי התחייבויות שוטפות.</a:t>
            </a:r>
          </a:p>
          <a:p>
            <a:r>
              <a:rPr lang="he-IL" baseline="0" dirty="0" smtClean="0"/>
              <a:t>אם הוא שלילי  יכול להעיד על קשיים במימון חובות. אם הוא גבוה מדי מעיד על  בעיות בגביה או עודפי מזומן שלא מושקעים ביעילות, טוב שיהיה חיובי</a:t>
            </a:r>
            <a:endParaRPr lang="he-IL" dirty="0" smtClean="0"/>
          </a:p>
          <a:p>
            <a:r>
              <a:rPr lang="he-IL" baseline="0" dirty="0" smtClean="0"/>
              <a:t> יחס מהיר- החישוב נכסים מהירים חלקי התחייבויות שוטפות (להוריד לקוחות )</a:t>
            </a:r>
          </a:p>
          <a:p>
            <a:r>
              <a:rPr lang="he-IL" baseline="0" dirty="0" smtClean="0"/>
              <a:t>רמת נזילות מיידית- רק מזומנים ושווי מזומן חלקי התחייבויות שוטפות, במקרה זה מעיד על בעיית של עסק חי. </a:t>
            </a:r>
          </a:p>
          <a:p>
            <a:r>
              <a:rPr lang="he-IL" baseline="0" dirty="0" smtClean="0"/>
              <a:t>דבר שרלבנטי מאוד גם ובעיקר אצל מלכ"ר.</a:t>
            </a:r>
          </a:p>
          <a:p>
            <a:endParaRPr lang="he-IL" baseline="0" dirty="0" smtClean="0"/>
          </a:p>
          <a:p>
            <a:pPr rtl="1"/>
            <a:r>
              <a:rPr lang="he-IL" sz="1200" b="1" u="sng" kern="1200" dirty="0" smtClean="0">
                <a:solidFill>
                  <a:schemeClr val="tx1"/>
                </a:solidFill>
                <a:latin typeface="+mn-lt"/>
                <a:ea typeface="+mn-ea"/>
                <a:cs typeface="+mn-cs"/>
              </a:rPr>
              <a:t>4 קבוצות עיקריות של יחסים פיננסיים:</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kern="1200" dirty="0" smtClean="0">
                <a:solidFill>
                  <a:schemeClr val="tx1"/>
                </a:solidFill>
                <a:latin typeface="+mn-lt"/>
                <a:ea typeface="+mn-ea"/>
                <a:cs typeface="+mn-cs"/>
              </a:rPr>
              <a:t>יחסי נזילות- מטרתם לסייע בהערכת יכולת החברה לפרוע את התחייבויותיה לזמן הקצר</a:t>
            </a:r>
            <a:endParaRPr lang="en-US" sz="1200" kern="1200" dirty="0" smtClean="0">
              <a:solidFill>
                <a:schemeClr val="tx1"/>
              </a:solidFill>
              <a:latin typeface="+mn-lt"/>
              <a:ea typeface="+mn-ea"/>
              <a:cs typeface="+mn-cs"/>
            </a:endParaRPr>
          </a:p>
          <a:p>
            <a:pPr lvl="0" rtl="1"/>
            <a:r>
              <a:rPr lang="he-IL" sz="1200" kern="1200" dirty="0" smtClean="0">
                <a:solidFill>
                  <a:schemeClr val="tx1"/>
                </a:solidFill>
                <a:latin typeface="+mn-lt"/>
                <a:ea typeface="+mn-ea"/>
                <a:cs typeface="+mn-cs"/>
              </a:rPr>
              <a:t>יחסי רווחיות- מטרתם לסייע בהערכת מידת  ההצלחה של החברה להגדיל ככל האפשר את התשואה על השקעת בעלי החברה </a:t>
            </a:r>
            <a:endParaRPr lang="en-US" sz="1200" kern="1200" dirty="0" smtClean="0">
              <a:solidFill>
                <a:schemeClr val="tx1"/>
              </a:solidFill>
              <a:latin typeface="+mn-lt"/>
              <a:ea typeface="+mn-ea"/>
              <a:cs typeface="+mn-cs"/>
            </a:endParaRPr>
          </a:p>
          <a:p>
            <a:pPr lvl="0" rtl="1"/>
            <a:r>
              <a:rPr lang="he-IL" sz="1200" kern="1200" dirty="0" smtClean="0">
                <a:solidFill>
                  <a:schemeClr val="tx1"/>
                </a:solidFill>
                <a:latin typeface="+mn-lt"/>
                <a:ea typeface="+mn-ea"/>
                <a:cs typeface="+mn-cs"/>
              </a:rPr>
              <a:t>יחסי מבנה ההון- מטרתם לבדוק את האיתנות הפיננסית של החברה ולסייע בערכת יכולת החברה לפרוע את התחייבויותיה לזמן הארוך</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4)יחסי היעלות התפעולית- -מטרתם לסייע בערכת מידת היעילות היחסית שבה החברה                 מנהלת את יחסיה השונים,הן בטווח הקצר והן בטווח הארוך.</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נזילות-</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1) יחס שוטף-</a:t>
            </a:r>
            <a:r>
              <a:rPr lang="he-IL" sz="1200" kern="1200" dirty="0" smtClean="0">
                <a:solidFill>
                  <a:schemeClr val="tx1"/>
                </a:solidFill>
                <a:latin typeface="+mn-lt"/>
                <a:ea typeface="+mn-ea"/>
                <a:cs typeface="+mn-cs"/>
              </a:rPr>
              <a:t> סה"כ נכסים שוטפים חלקי סה"כ התחייבויות שוטפות. יחס זה עוזר לנו להביו את כושר יכולת החברה לפרוע התחייבויות לטווח הקצר, אם  לדוגמה היחס הוא 0.5 זה מראה לנו שבשנה הקרובה אנחנו צריכים לשלם לספקים פי 2 ממה שאנחנו צריכים לקבל מהלקוחות דוגמה זו היא קיצוניות ליחס נזילות לא טוב, אם יחס הנזילות היה מעל 1 זה היה מראה לנו על יחס נזילות סביר יותר.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2) יחס מהיר</a:t>
            </a:r>
            <a:r>
              <a:rPr lang="he-IL" sz="1200" kern="1200" dirty="0" smtClean="0">
                <a:solidFill>
                  <a:schemeClr val="tx1"/>
                </a:solidFill>
                <a:latin typeface="+mn-lt"/>
                <a:ea typeface="+mn-ea"/>
                <a:cs typeface="+mn-cs"/>
              </a:rPr>
              <a:t>- נכסים שוטפים ללא מלאי חלקי התחייבויות שוטפות.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3) רמת הנזילות המיידית</a:t>
            </a:r>
            <a:r>
              <a:rPr lang="he-IL" sz="1200" kern="1200" dirty="0" smtClean="0">
                <a:solidFill>
                  <a:schemeClr val="tx1"/>
                </a:solidFill>
                <a:latin typeface="+mn-lt"/>
                <a:ea typeface="+mn-ea"/>
                <a:cs typeface="+mn-cs"/>
              </a:rPr>
              <a:t>- מזומנים+ נ"ע חלקי התחייבויות שוטפות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יחסים אלו הם דומים ליחס הראשון (יחס שוטף) רק שהם מנטרלים את מרכיב המלאי שכן סביר שאם החברה תקלע לקושי בתזרים המזומנים היא גם לא תוכל לממש את המלאי בטווח הקצר.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4) הון חוזר</a:t>
            </a:r>
            <a:r>
              <a:rPr lang="he-IL" sz="1200" kern="1200" dirty="0" smtClean="0">
                <a:solidFill>
                  <a:schemeClr val="tx1"/>
                </a:solidFill>
                <a:latin typeface="+mn-lt"/>
                <a:ea typeface="+mn-ea"/>
                <a:cs typeface="+mn-cs"/>
              </a:rPr>
              <a:t>- נכסים שוטפים בניכוי התחייבויות שוטפות- יחס זה מראה לנו בעצם את עודף הנכסים השוטפים על פני ההתחייבויות השוטפות ככל שיחס זה הוא יותר גדול בעצם יש לנו "רזרבה" לזמנים קשים. (יכול להיות שההון החוזר יהיה שלילי כלומר "גרעון חוזר")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5) יחס תזרים מזומנים ביחס למכירות</a:t>
            </a:r>
            <a:r>
              <a:rPr lang="he-IL" sz="1200" kern="1200" dirty="0" smtClean="0">
                <a:solidFill>
                  <a:schemeClr val="tx1"/>
                </a:solidFill>
                <a:latin typeface="+mn-lt"/>
                <a:ea typeface="+mn-ea"/>
                <a:cs typeface="+mn-cs"/>
              </a:rPr>
              <a:t>- תזרים מזומנים מפעילות שוטפת חלקי סה"כ מכירות השנה.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הגידול בתזרים מזומנים מפעילות שוטפת זהו בעצם הרווח של החברה ע"פ בסיס מזומן ככל שהגידול גדול יותר זה מראה נקודת חוזק מבחינה </a:t>
            </a:r>
            <a:r>
              <a:rPr lang="he-IL" sz="1200" kern="1200" dirty="0" err="1" smtClean="0">
                <a:solidFill>
                  <a:schemeClr val="tx1"/>
                </a:solidFill>
                <a:latin typeface="+mn-lt"/>
                <a:ea typeface="+mn-ea"/>
                <a:cs typeface="+mn-cs"/>
              </a:rPr>
              <a:t>תזרימית</a:t>
            </a:r>
            <a:r>
              <a:rPr lang="he-IL" sz="1200" kern="1200" dirty="0" smtClean="0">
                <a:solidFill>
                  <a:schemeClr val="tx1"/>
                </a:solidFill>
                <a:latin typeface="+mn-lt"/>
                <a:ea typeface="+mn-ea"/>
                <a:cs typeface="+mn-cs"/>
              </a:rPr>
              <a:t> לטווח הקצר, כמו כן כשמחלקים את זה לסך המכירות זה נותן לנו תמונת מצב באחוזים.</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רווחיות</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הגולמי</a:t>
            </a:r>
            <a:r>
              <a:rPr lang="he-IL" sz="1200" kern="1200" dirty="0" smtClean="0">
                <a:solidFill>
                  <a:schemeClr val="tx1"/>
                </a:solidFill>
                <a:latin typeface="+mn-lt"/>
                <a:ea typeface="+mn-ea"/>
                <a:cs typeface="+mn-cs"/>
              </a:rPr>
              <a:t>- רווח גולמי חלקי מכירות.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נותן לנו את אחוז הרווח הגולמי מכל המכירות שמכרנו השנה לדוגמה אם שיעור הרווח הגולמי הוא 0.5 זה אומר לנו שעל כל 1 </a:t>
            </a:r>
            <a:r>
              <a:rPr lang="he-IL" sz="1200" kern="1200" dirty="0" err="1" smtClean="0">
                <a:solidFill>
                  <a:schemeClr val="tx1"/>
                </a:solidFill>
                <a:latin typeface="+mn-lt"/>
                <a:ea typeface="+mn-ea"/>
                <a:cs typeface="+mn-cs"/>
              </a:rPr>
              <a:t>₪ מ</a:t>
            </a:r>
            <a:r>
              <a:rPr lang="he-IL" sz="1200" kern="1200" dirty="0" smtClean="0">
                <a:solidFill>
                  <a:schemeClr val="tx1"/>
                </a:solidFill>
                <a:latin typeface="+mn-lt"/>
                <a:ea typeface="+mn-ea"/>
                <a:cs typeface="+mn-cs"/>
              </a:rPr>
              <a:t>כירות יש לנו 0.5 </a:t>
            </a:r>
            <a:r>
              <a:rPr lang="he-IL" sz="1200" kern="1200" dirty="0" err="1" smtClean="0">
                <a:solidFill>
                  <a:schemeClr val="tx1"/>
                </a:solidFill>
                <a:latin typeface="+mn-lt"/>
                <a:ea typeface="+mn-ea"/>
                <a:cs typeface="+mn-cs"/>
              </a:rPr>
              <a:t>₪ עלות</a:t>
            </a:r>
            <a:r>
              <a:rPr lang="he-IL" sz="1200" kern="1200" dirty="0" smtClean="0">
                <a:solidFill>
                  <a:schemeClr val="tx1"/>
                </a:solidFill>
                <a:latin typeface="+mn-lt"/>
                <a:ea typeface="+mn-ea"/>
                <a:cs typeface="+mn-cs"/>
              </a:rPr>
              <a:t> מכר ו0.5 </a:t>
            </a:r>
            <a:r>
              <a:rPr lang="he-IL" sz="1200" kern="1200" dirty="0" err="1" smtClean="0">
                <a:solidFill>
                  <a:schemeClr val="tx1"/>
                </a:solidFill>
                <a:latin typeface="+mn-lt"/>
                <a:ea typeface="+mn-ea"/>
                <a:cs typeface="+mn-cs"/>
              </a:rPr>
              <a:t>₪ רווח</a:t>
            </a:r>
            <a:r>
              <a:rPr lang="he-IL" sz="1200" kern="1200" dirty="0" smtClean="0">
                <a:solidFill>
                  <a:schemeClr val="tx1"/>
                </a:solidFill>
                <a:latin typeface="+mn-lt"/>
                <a:ea typeface="+mn-ea"/>
                <a:cs typeface="+mn-cs"/>
              </a:rPr>
              <a:t> גולמי.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התפעולי</a:t>
            </a:r>
            <a:r>
              <a:rPr lang="he-IL" sz="1200" kern="1200" dirty="0" smtClean="0">
                <a:solidFill>
                  <a:schemeClr val="tx1"/>
                </a:solidFill>
                <a:latin typeface="+mn-lt"/>
                <a:ea typeface="+mn-ea"/>
                <a:cs typeface="+mn-cs"/>
              </a:rPr>
              <a:t>- רווח תפעולי חלקי מכירות.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זהו מדד מרכזי ביותר מכיוון שיחס זה מהווה בעצם את אחוז הרווח של החברה מפעילותה העיקרית ולא כמו רווח נקי לדוגמה שמושפע לפעמים מאירועים חד פעמיים שלא משקפיים את הלך החברה בעתיד (רווחי הון </a:t>
            </a:r>
            <a:r>
              <a:rPr lang="he-IL" sz="1200" kern="1200" dirty="0" err="1" smtClean="0">
                <a:solidFill>
                  <a:schemeClr val="tx1"/>
                </a:solidFill>
                <a:latin typeface="+mn-lt"/>
                <a:ea typeface="+mn-ea"/>
                <a:cs typeface="+mn-cs"/>
              </a:rPr>
              <a:t>וכו</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הנקי</a:t>
            </a:r>
            <a:r>
              <a:rPr lang="he-IL" sz="1200" kern="1200" dirty="0" smtClean="0">
                <a:solidFill>
                  <a:schemeClr val="tx1"/>
                </a:solidFill>
                <a:latin typeface="+mn-lt"/>
                <a:ea typeface="+mn-ea"/>
                <a:cs typeface="+mn-cs"/>
              </a:rPr>
              <a:t>- רווח נקי חלקי מכירות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אחוז הרווח הנקי מסך המכירות כלומר נותן לנו את השורה התחתונה.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התשואה על ההון העצמי</a:t>
            </a:r>
            <a:r>
              <a:rPr lang="he-IL" sz="1200" kern="1200" dirty="0" smtClean="0">
                <a:solidFill>
                  <a:schemeClr val="tx1"/>
                </a:solidFill>
                <a:latin typeface="+mn-lt"/>
                <a:ea typeface="+mn-ea"/>
                <a:cs typeface="+mn-cs"/>
              </a:rPr>
              <a:t>- רווח נקי חלקי ההון העצמי.</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הרווח על ההשקעה באחוזים. אם לדוגמה סה"כ ההון העצמי של החברה הוא 100 </a:t>
            </a:r>
            <a:r>
              <a:rPr lang="he-IL" sz="1200" kern="1200" dirty="0" err="1" smtClean="0">
                <a:solidFill>
                  <a:schemeClr val="tx1"/>
                </a:solidFill>
                <a:latin typeface="+mn-lt"/>
                <a:ea typeface="+mn-ea"/>
                <a:cs typeface="+mn-cs"/>
              </a:rPr>
              <a:t>₪ ו</a:t>
            </a:r>
            <a:r>
              <a:rPr lang="he-IL" sz="1200" kern="1200" dirty="0" smtClean="0">
                <a:solidFill>
                  <a:schemeClr val="tx1"/>
                </a:solidFill>
                <a:latin typeface="+mn-lt"/>
                <a:ea typeface="+mn-ea"/>
                <a:cs typeface="+mn-cs"/>
              </a:rPr>
              <a:t>החברה הרוויחה רווח נקי השנה של 10 </a:t>
            </a:r>
            <a:r>
              <a:rPr lang="he-IL" sz="1200" kern="1200" dirty="0" err="1" smtClean="0">
                <a:solidFill>
                  <a:schemeClr val="tx1"/>
                </a:solidFill>
                <a:latin typeface="+mn-lt"/>
                <a:ea typeface="+mn-ea"/>
                <a:cs typeface="+mn-cs"/>
              </a:rPr>
              <a:t>₪ א</a:t>
            </a:r>
            <a:r>
              <a:rPr lang="he-IL" sz="1200" kern="1200" dirty="0" smtClean="0">
                <a:solidFill>
                  <a:schemeClr val="tx1"/>
                </a:solidFill>
                <a:latin typeface="+mn-lt"/>
                <a:ea typeface="+mn-ea"/>
                <a:cs typeface="+mn-cs"/>
              </a:rPr>
              <a:t>ז שיעור התשואה על ההון העצמי יהיה 10%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שיעור הרווח ביחס לנכסים</a:t>
            </a:r>
            <a:r>
              <a:rPr lang="he-IL" sz="1200" kern="1200" dirty="0" smtClean="0">
                <a:solidFill>
                  <a:schemeClr val="tx1"/>
                </a:solidFill>
                <a:latin typeface="+mn-lt"/>
                <a:ea typeface="+mn-ea"/>
                <a:cs typeface="+mn-cs"/>
              </a:rPr>
              <a:t>- רווח נקי חלקי סה"כ נכסים.</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 שהשיעור יהיה גבוה יותר זה מראה על ניצול המשאבים העומדים לחברה, אם נגיד יש חברה שהרוויחה 100 ₪</a:t>
            </a:r>
            <a:r>
              <a:rPr lang="he-IL" sz="1200" kern="1200" dirty="0" err="1" smtClean="0">
                <a:solidFill>
                  <a:schemeClr val="tx1"/>
                </a:solidFill>
                <a:latin typeface="+mn-lt"/>
                <a:ea typeface="+mn-ea"/>
                <a:cs typeface="+mn-cs"/>
              </a:rPr>
              <a:t> השנה</a:t>
            </a:r>
            <a:r>
              <a:rPr lang="he-IL" sz="1200" kern="1200" dirty="0" smtClean="0">
                <a:solidFill>
                  <a:schemeClr val="tx1"/>
                </a:solidFill>
                <a:latin typeface="+mn-lt"/>
                <a:ea typeface="+mn-ea"/>
                <a:cs typeface="+mn-cs"/>
              </a:rPr>
              <a:t> וסה"כ הנכסים שלה הם 1000 אז שיעור הרווח ביחס לנכסים הוא 10% לעומת חברה אחרת שגם הרוויחה 100 </a:t>
            </a:r>
            <a:r>
              <a:rPr lang="he-IL" sz="1200" kern="1200" dirty="0" err="1" smtClean="0">
                <a:solidFill>
                  <a:schemeClr val="tx1"/>
                </a:solidFill>
                <a:latin typeface="+mn-lt"/>
                <a:ea typeface="+mn-ea"/>
                <a:cs typeface="+mn-cs"/>
              </a:rPr>
              <a:t>₪ ה</a:t>
            </a:r>
            <a:r>
              <a:rPr lang="he-IL" sz="1200" kern="1200" dirty="0" smtClean="0">
                <a:solidFill>
                  <a:schemeClr val="tx1"/>
                </a:solidFill>
                <a:latin typeface="+mn-lt"/>
                <a:ea typeface="+mn-ea"/>
                <a:cs typeface="+mn-cs"/>
              </a:rPr>
              <a:t>שנה אבל סה"כ הנכסים שלה הם 10000 ואז שיעור הרווח ביחס לנכסים הוא 1% בלבד, ברור שחברה א ניצלה את הנכסים שלה בצורה יעילה יותר.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מבנה ההון</a:t>
            </a:r>
            <a:r>
              <a:rPr lang="he-IL" sz="1200" b="1"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מנוף פיננסי- </a:t>
            </a:r>
            <a:r>
              <a:rPr lang="he-IL" sz="1200" kern="1200" dirty="0" smtClean="0">
                <a:solidFill>
                  <a:schemeClr val="tx1"/>
                </a:solidFill>
                <a:latin typeface="+mn-lt"/>
                <a:ea typeface="+mn-ea"/>
                <a:cs typeface="+mn-cs"/>
              </a:rPr>
              <a:t>סה"כ התחייבויות חלקי סה"כ הון עצמי.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אם לדוגמה אתה קונה בית ב200 </a:t>
            </a:r>
            <a:r>
              <a:rPr lang="he-IL" sz="1200" kern="1200" dirty="0" err="1" smtClean="0">
                <a:solidFill>
                  <a:schemeClr val="tx1"/>
                </a:solidFill>
                <a:latin typeface="+mn-lt"/>
                <a:ea typeface="+mn-ea"/>
                <a:cs typeface="+mn-cs"/>
              </a:rPr>
              <a:t>₪ ש</a:t>
            </a:r>
            <a:r>
              <a:rPr lang="he-IL" sz="1200" kern="1200" dirty="0" smtClean="0">
                <a:solidFill>
                  <a:schemeClr val="tx1"/>
                </a:solidFill>
                <a:latin typeface="+mn-lt"/>
                <a:ea typeface="+mn-ea"/>
                <a:cs typeface="+mn-cs"/>
              </a:rPr>
              <a:t>מתוכו 100 </a:t>
            </a:r>
            <a:r>
              <a:rPr lang="he-IL" sz="1200" kern="1200" dirty="0" err="1" smtClean="0">
                <a:solidFill>
                  <a:schemeClr val="tx1"/>
                </a:solidFill>
                <a:latin typeface="+mn-lt"/>
                <a:ea typeface="+mn-ea"/>
                <a:cs typeface="+mn-cs"/>
              </a:rPr>
              <a:t>₪ הון</a:t>
            </a:r>
            <a:r>
              <a:rPr lang="he-IL" sz="1200" kern="1200" dirty="0" smtClean="0">
                <a:solidFill>
                  <a:schemeClr val="tx1"/>
                </a:solidFill>
                <a:latin typeface="+mn-lt"/>
                <a:ea typeface="+mn-ea"/>
                <a:cs typeface="+mn-cs"/>
              </a:rPr>
              <a:t> עצמי ו100 </a:t>
            </a:r>
            <a:r>
              <a:rPr lang="he-IL" sz="1200" kern="1200" dirty="0" err="1" smtClean="0">
                <a:solidFill>
                  <a:schemeClr val="tx1"/>
                </a:solidFill>
                <a:latin typeface="+mn-lt"/>
                <a:ea typeface="+mn-ea"/>
                <a:cs typeface="+mn-cs"/>
              </a:rPr>
              <a:t>₪ הלוואות</a:t>
            </a:r>
            <a:r>
              <a:rPr lang="he-IL" sz="1200" kern="1200" dirty="0" smtClean="0">
                <a:solidFill>
                  <a:schemeClr val="tx1"/>
                </a:solidFill>
                <a:latin typeface="+mn-lt"/>
                <a:ea typeface="+mn-ea"/>
                <a:cs typeface="+mn-cs"/>
              </a:rPr>
              <a:t>, המנוף הפיננסי שלך יהיה 1</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אם באותה הדוגמה ההון העצמי שהבאת מהבית הוא 50 וההלוואות שלקחת הם 150 אז המנוף הפיננסי שלך יהיה 3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כך שניתן להגיד שככל שהמנוף הפיננסי של החברה הוא גבוהה יותר אז מצד אחד החברה לוקחת הרבה הלוואות ויש סיכוי שהיא גם תפיק בגינם רווח גדול, אבל מצד שני האיתנות הפיננסית שלה יורדת כי אם יקרה אירוע חריג לא יהיה לחברה מאיפה לכסות עליו.</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ההון העצמי ביחס לסך המאזן</a:t>
            </a:r>
            <a:r>
              <a:rPr lang="he-IL" sz="1200" kern="1200" dirty="0" smtClean="0">
                <a:solidFill>
                  <a:schemeClr val="tx1"/>
                </a:solidFill>
                <a:latin typeface="+mn-lt"/>
                <a:ea typeface="+mn-ea"/>
                <a:cs typeface="+mn-cs"/>
              </a:rPr>
              <a:t>- הון עצמי חלקי נכסים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מזכיר קצת את המנוף הפיננסי רק שכאן זה באחוזים לדוגמה- קנית בית ב200 </a:t>
            </a:r>
            <a:r>
              <a:rPr lang="he-IL" sz="1200" kern="1200" dirty="0" err="1" smtClean="0">
                <a:solidFill>
                  <a:schemeClr val="tx1"/>
                </a:solidFill>
                <a:latin typeface="+mn-lt"/>
                <a:ea typeface="+mn-ea"/>
                <a:cs typeface="+mn-cs"/>
              </a:rPr>
              <a:t>₪ ש</a:t>
            </a:r>
            <a:r>
              <a:rPr lang="he-IL" sz="1200" kern="1200" dirty="0" smtClean="0">
                <a:solidFill>
                  <a:schemeClr val="tx1"/>
                </a:solidFill>
                <a:latin typeface="+mn-lt"/>
                <a:ea typeface="+mn-ea"/>
                <a:cs typeface="+mn-cs"/>
              </a:rPr>
              <a:t>מתוכו 100 </a:t>
            </a:r>
            <a:r>
              <a:rPr lang="he-IL" sz="1200" kern="1200" dirty="0" err="1" smtClean="0">
                <a:solidFill>
                  <a:schemeClr val="tx1"/>
                </a:solidFill>
                <a:latin typeface="+mn-lt"/>
                <a:ea typeface="+mn-ea"/>
                <a:cs typeface="+mn-cs"/>
              </a:rPr>
              <a:t>₪ ז</a:t>
            </a:r>
            <a:r>
              <a:rPr lang="he-IL" sz="1200" kern="1200" dirty="0" smtClean="0">
                <a:solidFill>
                  <a:schemeClr val="tx1"/>
                </a:solidFill>
                <a:latin typeface="+mn-lt"/>
                <a:ea typeface="+mn-ea"/>
                <a:cs typeface="+mn-cs"/>
              </a:rPr>
              <a:t>ה הון עצמי ו100 </a:t>
            </a:r>
            <a:r>
              <a:rPr lang="he-IL" sz="1200" kern="1200" dirty="0" err="1" smtClean="0">
                <a:solidFill>
                  <a:schemeClr val="tx1"/>
                </a:solidFill>
                <a:latin typeface="+mn-lt"/>
                <a:ea typeface="+mn-ea"/>
                <a:cs typeface="+mn-cs"/>
              </a:rPr>
              <a:t>₪ ז</a:t>
            </a:r>
            <a:r>
              <a:rPr lang="he-IL" sz="1200" kern="1200" dirty="0" smtClean="0">
                <a:solidFill>
                  <a:schemeClr val="tx1"/>
                </a:solidFill>
                <a:latin typeface="+mn-lt"/>
                <a:ea typeface="+mn-ea"/>
                <a:cs typeface="+mn-cs"/>
              </a:rPr>
              <a:t>ה הלוואות אז יחס ההון העצמי ביחס לסך המאזן הוא 0.5  (המנוף הפיננסי כאן הוא 1) בעזרת האחוזים יותר קל למדוד השוואה לשנים קודמות או עלייה/ ירידה ביחס זה.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lvl="0" rtl="1"/>
            <a:r>
              <a:rPr lang="he-IL" sz="1200" b="1" kern="1200" dirty="0" smtClean="0">
                <a:solidFill>
                  <a:schemeClr val="tx1"/>
                </a:solidFill>
                <a:latin typeface="+mn-lt"/>
                <a:ea typeface="+mn-ea"/>
                <a:cs typeface="+mn-cs"/>
              </a:rPr>
              <a:t>היחס בן ההלוואות לזמן קצר להלוואות לזמן ארוך</a:t>
            </a:r>
            <a:r>
              <a:rPr lang="he-IL" sz="1200" kern="1200" dirty="0" smtClean="0">
                <a:solidFill>
                  <a:schemeClr val="tx1"/>
                </a:solidFill>
                <a:latin typeface="+mn-lt"/>
                <a:ea typeface="+mn-ea"/>
                <a:cs typeface="+mn-cs"/>
              </a:rPr>
              <a:t>- הלוואות לזמן קצר חלקי הלוואות לזמן ארוך.</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 אצבע החברה תעדיף שיהיו לה יותר הלוואות לזמן ארוך מאשר הלוואות לזמן קצר מהסיבות הבאות: בד"כ ריבית יותר נמוכה, יציבות, אמון ע"י הבנקים </a:t>
            </a:r>
            <a:r>
              <a:rPr lang="he-IL" sz="1200" kern="1200" dirty="0" err="1" smtClean="0">
                <a:solidFill>
                  <a:schemeClr val="tx1"/>
                </a:solidFill>
                <a:latin typeface="+mn-lt"/>
                <a:ea typeface="+mn-ea"/>
                <a:cs typeface="+mn-cs"/>
              </a:rPr>
              <a:t>וכו</a:t>
            </a:r>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ולכן ככל שהיחס יותר קרוב ל0 זה יותר טוב לחברה ומראה על אמון שהחברה מקבלת. ואילו ככל שיחס זה עולה מעלה זה מראה על הוצאות מימון גבוהות ועל אי אמון בחברה.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u="sng" kern="1200" dirty="0" smtClean="0">
                <a:solidFill>
                  <a:schemeClr val="tx1"/>
                </a:solidFill>
                <a:latin typeface="+mn-lt"/>
                <a:ea typeface="+mn-ea"/>
                <a:cs typeface="+mn-cs"/>
              </a:rPr>
              <a:t>יחסי היעילות התפעולית</a:t>
            </a:r>
            <a:r>
              <a:rPr lang="he-IL" sz="1200" kern="120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1) ימי לקוחות- </a:t>
            </a:r>
            <a:r>
              <a:rPr lang="he-IL" sz="1200" kern="1200" dirty="0" smtClean="0">
                <a:solidFill>
                  <a:schemeClr val="tx1"/>
                </a:solidFill>
                <a:latin typeface="+mn-lt"/>
                <a:ea typeface="+mn-ea"/>
                <a:cs typeface="+mn-cs"/>
              </a:rPr>
              <a:t>(סה"כ חייבים חלקי סה"כ מכירות)* 365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לדוגמה- לחברה יש בסוף השנה לקוחות נטו בגובה 100 ₪</a:t>
            </a:r>
            <a:r>
              <a:rPr lang="he-IL" sz="1200" kern="1200" dirty="0" err="1" smtClean="0">
                <a:solidFill>
                  <a:schemeClr val="tx1"/>
                </a:solidFill>
                <a:latin typeface="+mn-lt"/>
                <a:ea typeface="+mn-ea"/>
                <a:cs typeface="+mn-cs"/>
              </a:rPr>
              <a:t>, ה</a:t>
            </a:r>
            <a:r>
              <a:rPr lang="he-IL" sz="1200" kern="1200" dirty="0" smtClean="0">
                <a:solidFill>
                  <a:schemeClr val="tx1"/>
                </a:solidFill>
                <a:latin typeface="+mn-lt"/>
                <a:ea typeface="+mn-ea"/>
                <a:cs typeface="+mn-cs"/>
              </a:rPr>
              <a:t>חברה מכרה השנה ב1000 </a:t>
            </a:r>
            <a:r>
              <a:rPr lang="he-IL" sz="1200" kern="1200" dirty="0" err="1" smtClean="0">
                <a:solidFill>
                  <a:schemeClr val="tx1"/>
                </a:solidFill>
                <a:latin typeface="+mn-lt"/>
                <a:ea typeface="+mn-ea"/>
                <a:cs typeface="+mn-cs"/>
              </a:rPr>
              <a:t>₪ ו</a:t>
            </a:r>
            <a:r>
              <a:rPr lang="he-IL" sz="1200" kern="1200" dirty="0" smtClean="0">
                <a:solidFill>
                  <a:schemeClr val="tx1"/>
                </a:solidFill>
                <a:latin typeface="+mn-lt"/>
                <a:ea typeface="+mn-ea"/>
                <a:cs typeface="+mn-cs"/>
              </a:rPr>
              <a:t>לכן 0.1 *365 = 36.5 ימי לקוחות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או בעברית פשוטה בממוצע החברה מוכרת ללקוחות שלה באשראי של 36.5 ימים.</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2) ימי ספקים-</a:t>
            </a:r>
            <a:r>
              <a:rPr lang="he-IL" sz="1200" kern="1200" dirty="0" smtClean="0">
                <a:solidFill>
                  <a:schemeClr val="tx1"/>
                </a:solidFill>
                <a:latin typeface="+mn-lt"/>
                <a:ea typeface="+mn-ea"/>
                <a:cs typeface="+mn-cs"/>
              </a:rPr>
              <a:t> (סה"כ ספקים חלקי סה"כ קניות השנה)*365</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הזמן הממוצע שבו אנחנו משלמים לספקים שלנו</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ככלל- ככל שאנחנו נקבל את הכסף מהלקוחות שלנו יותר מהר עלויות המימון שלנו ירדו וככל שאנחנו נשלם יותר מאוחר לספקים גם עלויות המימון שלנו ירדו ולכן צריך לבחון את 2 היחסים הללו (ימי לקוחות וימי ספקים) ולראות אם יש הפרש, (לרעתנו או לטובתנו) הפרש זה יהווה בעצם הפרש מימוני שיש לשים עליו את הדעת.</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3) ימי מלאי</a:t>
            </a:r>
            <a:r>
              <a:rPr lang="he-IL" sz="1200" kern="1200" dirty="0" smtClean="0">
                <a:solidFill>
                  <a:schemeClr val="tx1"/>
                </a:solidFill>
                <a:latin typeface="+mn-lt"/>
                <a:ea typeface="+mn-ea"/>
                <a:cs typeface="+mn-cs"/>
              </a:rPr>
              <a:t>- (</a:t>
            </a:r>
            <a:r>
              <a:rPr lang="he-IL" sz="1200" kern="1200" dirty="0" err="1" smtClean="0">
                <a:solidFill>
                  <a:schemeClr val="tx1"/>
                </a:solidFill>
                <a:latin typeface="+mn-lt"/>
                <a:ea typeface="+mn-ea"/>
                <a:cs typeface="+mn-cs"/>
              </a:rPr>
              <a:t>מלאי</a:t>
            </a:r>
            <a:r>
              <a:rPr lang="he-IL" sz="1200" kern="1200" dirty="0" smtClean="0">
                <a:solidFill>
                  <a:schemeClr val="tx1"/>
                </a:solidFill>
                <a:latin typeface="+mn-lt"/>
                <a:ea typeface="+mn-ea"/>
                <a:cs typeface="+mn-cs"/>
              </a:rPr>
              <a:t> חלקי עלות מכר) * 365</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יחס זה נותן לנו את הזמן הממוצע מרגע שהמלאי מגיע אלינו ועד לרגע שהמלאי נמכר.</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pPr rtl="1"/>
            <a:r>
              <a:rPr lang="he-IL" sz="1200" b="1" kern="1200" dirty="0" smtClean="0">
                <a:solidFill>
                  <a:schemeClr val="tx1"/>
                </a:solidFill>
                <a:latin typeface="+mn-lt"/>
                <a:ea typeface="+mn-ea"/>
                <a:cs typeface="+mn-cs"/>
              </a:rPr>
              <a:t>4) יחס כיסוי ריבית</a:t>
            </a:r>
            <a:r>
              <a:rPr lang="he-IL" sz="1200" kern="1200" dirty="0" smtClean="0">
                <a:solidFill>
                  <a:schemeClr val="tx1"/>
                </a:solidFill>
                <a:latin typeface="+mn-lt"/>
                <a:ea typeface="+mn-ea"/>
                <a:cs typeface="+mn-cs"/>
              </a:rPr>
              <a:t>- רווח תפעולי חלקי הוצאות מימון </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ככל שהיחס גדול יותר זה מראה שהחברה עומדת בפירעון ההלוואות שלה, אם היחס הוא קטן מ-1 זה מראה שלחברה יש קשיים בפירעון חובותיה.</a:t>
            </a:r>
            <a:endParaRPr lang="en-US" sz="1200" kern="1200" dirty="0" smtClean="0">
              <a:solidFill>
                <a:schemeClr val="tx1"/>
              </a:solidFill>
              <a:latin typeface="+mn-lt"/>
              <a:ea typeface="+mn-ea"/>
              <a:cs typeface="+mn-cs"/>
            </a:endParaRPr>
          </a:p>
          <a:p>
            <a:pPr rtl="1"/>
            <a:r>
              <a:rPr lang="he-IL" sz="1200" kern="12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endParaRPr lang="he-IL"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60</a:t>
            </a:fld>
            <a:endParaRPr lang="he-IL"/>
          </a:p>
        </p:txBody>
      </p:sp>
    </p:spTree>
    <p:extLst>
      <p:ext uri="{BB962C8B-B14F-4D97-AF65-F5344CB8AC3E}">
        <p14:creationId xmlns:p14="http://schemas.microsoft.com/office/powerpoint/2010/main" val="10657854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smtClean="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61</a:t>
            </a:fld>
            <a:endParaRPr lang="he-IL"/>
          </a:p>
        </p:txBody>
      </p:sp>
    </p:spTree>
    <p:extLst>
      <p:ext uri="{BB962C8B-B14F-4D97-AF65-F5344CB8AC3E}">
        <p14:creationId xmlns:p14="http://schemas.microsoft.com/office/powerpoint/2010/main" val="132585733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r>
              <a:rPr lang="he-IL" dirty="0" smtClean="0"/>
              <a:t>הדיווח הכספי כולל </a:t>
            </a:r>
            <a:r>
              <a:rPr lang="he-IL" dirty="0" err="1" smtClean="0"/>
              <a:t>הכל</a:t>
            </a:r>
            <a:r>
              <a:rPr lang="he-IL" baseline="0" dirty="0" smtClean="0"/>
              <a:t> :</a:t>
            </a:r>
          </a:p>
          <a:p>
            <a:r>
              <a:rPr lang="he-IL" baseline="0" dirty="0" smtClean="0"/>
              <a:t>מידע בכל </a:t>
            </a:r>
            <a:r>
              <a:rPr lang="he-IL" baseline="0" dirty="0" err="1" smtClean="0"/>
              <a:t>הרגולוציה</a:t>
            </a:r>
            <a:r>
              <a:rPr lang="he-IL" baseline="0" dirty="0" smtClean="0"/>
              <a:t> , והחוקים השונים . </a:t>
            </a:r>
          </a:p>
          <a:p>
            <a:r>
              <a:rPr lang="he-IL" baseline="0" dirty="0" smtClean="0"/>
              <a:t>כבסיס לקבלת תמיכות ואישורים . ומהווה כלי לניתוח פעילות המלכ"ר בידי המנהלים.</a:t>
            </a:r>
          </a:p>
          <a:p>
            <a:r>
              <a:rPr lang="he-IL" baseline="0" dirty="0" smtClean="0"/>
              <a:t>חשיבות בעמידה בדרישות . וצרכי העמותה .</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62</a:t>
            </a:fld>
            <a:endParaRPr lang="he-IL"/>
          </a:p>
        </p:txBody>
      </p:sp>
    </p:spTree>
    <p:extLst>
      <p:ext uri="{BB962C8B-B14F-4D97-AF65-F5344CB8AC3E}">
        <p14:creationId xmlns:p14="http://schemas.microsoft.com/office/powerpoint/2010/main" val="305524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lnSpcReduction="10000"/>
          </a:bodyPr>
          <a:lstStyle/>
          <a:p>
            <a:r>
              <a:rPr lang="he-IL" dirty="0" smtClean="0"/>
              <a:t>לגבי</a:t>
            </a:r>
            <a:r>
              <a:rPr lang="he-IL" baseline="0" dirty="0" smtClean="0"/>
              <a:t> דוח כספי אופן העריכה שלו והכללים שלו - בהמשך</a:t>
            </a:r>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8</a:t>
            </a:fld>
            <a:endParaRPr lang="he-IL"/>
          </a:p>
        </p:txBody>
      </p:sp>
    </p:spTree>
    <p:extLst>
      <p:ext uri="{BB962C8B-B14F-4D97-AF65-F5344CB8AC3E}">
        <p14:creationId xmlns:p14="http://schemas.microsoft.com/office/powerpoint/2010/main" val="1769868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5196E664-3186-4354-8AB7-35973E92802A}" type="slidenum">
              <a:rPr lang="he-IL" smtClean="0"/>
              <a:pPr/>
              <a:t>10</a:t>
            </a:fld>
            <a:endParaRPr lang="en-US" smtClean="0"/>
          </a:p>
        </p:txBody>
      </p:sp>
      <p:sp>
        <p:nvSpPr>
          <p:cNvPr id="52227" name="Rectangle 2"/>
          <p:cNvSpPr>
            <a:spLocks noGrp="1" noRot="1" noChangeAspect="1" noChangeArrowheads="1" noTextEdit="1"/>
          </p:cNvSpPr>
          <p:nvPr>
            <p:ph type="sldImg"/>
          </p:nvPr>
        </p:nvSpPr>
        <p:spPr>
          <a:xfrm>
            <a:off x="917575" y="742950"/>
            <a:ext cx="4962525" cy="3722688"/>
          </a:xfrm>
          <a:ln/>
        </p:spPr>
      </p:sp>
      <p:sp>
        <p:nvSpPr>
          <p:cNvPr id="52228" name="Rectangle 3"/>
          <p:cNvSpPr>
            <a:spLocks noGrp="1" noChangeArrowheads="1"/>
          </p:cNvSpPr>
          <p:nvPr>
            <p:ph type="body" idx="1"/>
          </p:nvPr>
        </p:nvSpPr>
        <p:spPr>
          <a:xfrm>
            <a:off x="906463" y="4714956"/>
            <a:ext cx="4984750" cy="4465796"/>
          </a:xfrm>
          <a:noFill/>
          <a:ln/>
        </p:spPr>
        <p:txBody>
          <a:bodyPr/>
          <a:lstStyle/>
          <a:p>
            <a:pPr marL="0" indent="0" eaLnBrk="1" hangingPunct="1">
              <a:lnSpc>
                <a:spcPct val="90000"/>
              </a:lnSpc>
            </a:pPr>
            <a:endParaRPr lang="he-IL" sz="1200" dirty="0" smtClean="0"/>
          </a:p>
        </p:txBody>
      </p:sp>
    </p:spTree>
    <p:extLst>
      <p:ext uri="{BB962C8B-B14F-4D97-AF65-F5344CB8AC3E}">
        <p14:creationId xmlns:p14="http://schemas.microsoft.com/office/powerpoint/2010/main" val="1362460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86CD15-37B0-4AA7-985B-CD0EF1A21D55}" type="slidenum">
              <a:rPr lang="en-GB"/>
              <a:pPr/>
              <a:t>11</a:t>
            </a:fld>
            <a:endParaRPr lang="en-GB"/>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557007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742950" lvl="1" indent="-285750" algn="just">
              <a:buFont typeface="Wingdings" panose="05000000000000000000" pitchFamily="2" charset="2"/>
              <a:buChar char="§"/>
            </a:pPr>
            <a:r>
              <a:rPr lang="he-IL" sz="1600" dirty="0" smtClean="0"/>
              <a:t>יש לשים לב שלא לכלול במחזור ההכנסות הכנסות שהתקבלו לרכישת רכוש קבוע או שיפוצים וכן הכנסות מימון.</a:t>
            </a:r>
            <a:endParaRPr lang="en-US" sz="1600" dirty="0" smtClean="0"/>
          </a:p>
          <a:p>
            <a:pPr marL="742950" lvl="1" indent="-285750" algn="just">
              <a:buFont typeface="Wingdings" panose="05000000000000000000" pitchFamily="2" charset="2"/>
              <a:buChar char="§"/>
            </a:pPr>
            <a:r>
              <a:rPr lang="he-IL" sz="1600" dirty="0" smtClean="0"/>
              <a:t>סה"כ הוצאות הנהלה וכלליות בשנת 2012 צריך להיות תואם לסה"כ הוצאות הנהלה וכלליות בדוח הכספי. במקרה בו אין התאמה, יש לפרט את מרכיבי ההתאמה.</a:t>
            </a:r>
            <a:endParaRPr lang="en-US" sz="1600" dirty="0" smtClean="0"/>
          </a:p>
          <a:p>
            <a:pPr marL="742950" lvl="1" indent="-285750" algn="just">
              <a:buFont typeface="Wingdings" panose="05000000000000000000" pitchFamily="2" charset="2"/>
              <a:buChar char="§"/>
            </a:pPr>
            <a:r>
              <a:rPr lang="he-IL" sz="1600" dirty="0" smtClean="0"/>
              <a:t>במידה ולמוסד דוחות כספיים מאוחדים, נדרש כי מחזור ההכנסות והוצאות הנהלה וכלליות יהיו תואמים לנתונים בדוח </a:t>
            </a:r>
            <a:r>
              <a:rPr lang="he-IL" sz="1600" b="1" u="sng" dirty="0" smtClean="0"/>
              <a:t>הכספי המאוחד</a:t>
            </a:r>
            <a:r>
              <a:rPr lang="he-IL" sz="1600" dirty="0" smtClean="0"/>
              <a:t>. עמידה בשיעור הנהלה וכלליות תיבחן על סמך נתונים מאוחדים.</a:t>
            </a:r>
            <a:endParaRPr lang="en-US" sz="1600" dirty="0" smtClean="0"/>
          </a:p>
          <a:p>
            <a:pPr marL="742950" lvl="1" indent="-285750" algn="just">
              <a:buFont typeface="Wingdings" panose="05000000000000000000" pitchFamily="2" charset="2"/>
              <a:buChar char="§"/>
            </a:pPr>
            <a:r>
              <a:rPr lang="he-IL" sz="1600" dirty="0" smtClean="0"/>
              <a:t>אם הוצאות הנהלה וכלליות אינן כוללות הוצאות שכר, יש לפרט כיצד נוהלה העמותה בשנים אלו.</a:t>
            </a:r>
            <a:endParaRPr lang="en-US" sz="1600" dirty="0" smtClean="0"/>
          </a:p>
          <a:p>
            <a:pPr marL="742950" lvl="1" indent="-285750" algn="just">
              <a:buFont typeface="Wingdings" panose="05000000000000000000" pitchFamily="2" charset="2"/>
              <a:buChar char="§"/>
            </a:pPr>
            <a:r>
              <a:rPr lang="he-IL" sz="1600" dirty="0" smtClean="0"/>
              <a:t>סה"כ מחזור ההכנסות בדוח </a:t>
            </a:r>
            <a:r>
              <a:rPr lang="he-IL" sz="1600" dirty="0" err="1" smtClean="0"/>
              <a:t>הנה"כ</a:t>
            </a:r>
            <a:r>
              <a:rPr lang="he-IL" sz="1600" dirty="0" smtClean="0"/>
              <a:t> לשנת 2013 צריך להיות תואם לסה"כ מחזור ההכנסות בדוח הביצוע לכלל פעילות העמותה כאשר יש להקפיד שגם </a:t>
            </a:r>
            <a:r>
              <a:rPr lang="he-IL" sz="1600" dirty="0" err="1" smtClean="0"/>
              <a:t>הנה"כ</a:t>
            </a:r>
            <a:r>
              <a:rPr lang="he-IL" sz="1600" dirty="0" smtClean="0"/>
              <a:t> וגם דוח הביצוע מדווחים לשנה מלאה! (בפועל+ צפי ריאלי). וכנ"ל סך הוצאות </a:t>
            </a:r>
            <a:r>
              <a:rPr lang="he-IL" sz="1600" dirty="0" err="1" smtClean="0"/>
              <a:t>הנה"כ</a:t>
            </a:r>
            <a:r>
              <a:rPr lang="he-IL" sz="1600" dirty="0" smtClean="0"/>
              <a:t> בדוח </a:t>
            </a:r>
            <a:r>
              <a:rPr lang="he-IL" sz="1600" dirty="0" err="1" smtClean="0"/>
              <a:t>הנה"כ</a:t>
            </a:r>
            <a:r>
              <a:rPr lang="he-IL" sz="1600" dirty="0" smtClean="0"/>
              <a:t> לשנת 2013 יהיו תואמות לסך הוצאות </a:t>
            </a:r>
            <a:r>
              <a:rPr lang="he-IL" sz="1600" dirty="0" err="1" smtClean="0"/>
              <a:t>הנה"כ</a:t>
            </a:r>
            <a:r>
              <a:rPr lang="he-IL" sz="1600" dirty="0" smtClean="0"/>
              <a:t> בדוח ביצוע 2013. במידה ויש הפרשים, יש לצרף דוח התאמה.</a:t>
            </a:r>
            <a:endParaRPr lang="en-US" sz="1600" dirty="0" smtClean="0"/>
          </a:p>
          <a:p>
            <a:pPr marL="742950" lvl="1" indent="-285750" algn="just">
              <a:buFont typeface="Wingdings" panose="05000000000000000000" pitchFamily="2" charset="2"/>
              <a:buChar char="§"/>
            </a:pPr>
            <a:r>
              <a:rPr lang="he-IL" sz="1600" dirty="0" smtClean="0"/>
              <a:t>הוצאות והכנסות בדוח </a:t>
            </a:r>
            <a:r>
              <a:rPr lang="he-IL" sz="1600" dirty="0" err="1" smtClean="0"/>
              <a:t>הנה"כ</a:t>
            </a:r>
            <a:r>
              <a:rPr lang="he-IL" sz="1600" dirty="0" smtClean="0"/>
              <a:t> לשנת 2014 יהיו תואמים על פי העניין לדוח תקציב לשנת 2014.</a:t>
            </a:r>
            <a:endParaRPr lang="en-US" sz="1600" dirty="0" smtClean="0"/>
          </a:p>
          <a:p>
            <a:pPr marL="742950" lvl="1" indent="-285750" algn="just">
              <a:buFont typeface="Wingdings" panose="05000000000000000000" pitchFamily="2" charset="2"/>
              <a:buChar char="§"/>
            </a:pPr>
            <a:r>
              <a:rPr lang="he-IL" sz="1600" dirty="0" smtClean="0"/>
              <a:t>יובהר, כי בהתאם לכללי </a:t>
            </a:r>
            <a:r>
              <a:rPr lang="he-IL" sz="1600" dirty="0" err="1" smtClean="0"/>
              <a:t>חשכ"ל</a:t>
            </a:r>
            <a:r>
              <a:rPr lang="he-IL" sz="1600" dirty="0" smtClean="0"/>
              <a:t>, </a:t>
            </a:r>
            <a:r>
              <a:rPr lang="he-IL" sz="1600" b="1" dirty="0" smtClean="0"/>
              <a:t>אין</a:t>
            </a:r>
            <a:r>
              <a:rPr lang="he-IL" sz="1600" dirty="0" smtClean="0"/>
              <a:t> לפצל שכר מנכ"ל או כל תפקיד </a:t>
            </a:r>
            <a:r>
              <a:rPr lang="he-IL" sz="1600" dirty="0" err="1" smtClean="0"/>
              <a:t>מינהלתי</a:t>
            </a:r>
            <a:r>
              <a:rPr lang="he-IL" sz="1600" dirty="0" smtClean="0"/>
              <a:t> או ניהולי אחר, בין עלות הפעילות להוצאות הנהלה וכלליות </a:t>
            </a:r>
            <a:r>
              <a:rPr lang="he-IL" sz="1600" b="1" dirty="0" smtClean="0"/>
              <a:t>גם אם עיקר עיסוקו בפעילות</a:t>
            </a:r>
            <a:r>
              <a:rPr lang="he-IL" sz="1600" dirty="0" smtClean="0"/>
              <a:t>. נדרש לכלול בדוח את מלוא השכר של עובדי ההנהלה.</a:t>
            </a:r>
            <a:endParaRPr lang="en-US" sz="1600" dirty="0" smtClean="0"/>
          </a:p>
          <a:p>
            <a:pPr marL="742950" lvl="1" indent="-285750" algn="just">
              <a:buFont typeface="Wingdings" panose="05000000000000000000" pitchFamily="2" charset="2"/>
              <a:buChar char="§"/>
            </a:pPr>
            <a:r>
              <a:rPr lang="he-IL" sz="1600" dirty="0" smtClean="0"/>
              <a:t>בהתאם לסעיף 8כד (4), בגופים שמחזור ההכנסות שלהם נמוך מ-400 </a:t>
            </a:r>
            <a:r>
              <a:rPr lang="he-IL" sz="1600" dirty="0" err="1" smtClean="0"/>
              <a:t>אש"ח</a:t>
            </a:r>
            <a:r>
              <a:rPr lang="he-IL" sz="1600" dirty="0" smtClean="0"/>
              <a:t>, לא נדרש לכלול את שכר המנכ"ל </a:t>
            </a:r>
            <a:r>
              <a:rPr lang="he-IL" sz="1600" dirty="0" err="1" smtClean="0"/>
              <a:t>בהנה"כ</a:t>
            </a:r>
            <a:r>
              <a:rPr lang="he-IL" sz="1600" dirty="0" smtClean="0"/>
              <a:t> אך תחת מגבלה חשובה והיא שהיקף </a:t>
            </a:r>
            <a:r>
              <a:rPr lang="he-IL" sz="1600" b="1" dirty="0" smtClean="0"/>
              <a:t>עלות</a:t>
            </a:r>
            <a:r>
              <a:rPr lang="he-IL" sz="1600" dirty="0" smtClean="0"/>
              <a:t> שכרו נמוכה מ-40% מהיקף המחזור השנתי.</a:t>
            </a:r>
            <a:endParaRPr lang="en-US" sz="1600" dirty="0" smtClean="0"/>
          </a:p>
          <a:p>
            <a:pPr marL="285750" indent="-285750" algn="just">
              <a:buFont typeface="Wingdings" panose="05000000000000000000" pitchFamily="2" charset="2"/>
              <a:buChar char="§"/>
            </a:pPr>
            <a:r>
              <a:rPr lang="he-IL" sz="1600" dirty="0" smtClean="0"/>
              <a:t>אם על פי הדוח </a:t>
            </a:r>
            <a:r>
              <a:rPr lang="he-IL" sz="1600" dirty="0" err="1" smtClean="0"/>
              <a:t>שמלאתם</a:t>
            </a:r>
            <a:r>
              <a:rPr lang="he-IL" sz="1600" dirty="0" smtClean="0"/>
              <a:t> צפויה חריגה בהוצאות הנהלה וכלליות ,יש לפנות לרפרנט המתאים על מנת לקבל הנחיות לגבי מילוי טפסים </a:t>
            </a:r>
            <a:r>
              <a:rPr lang="he-IL" sz="1600" dirty="0" err="1" smtClean="0"/>
              <a:t>לועדת</a:t>
            </a:r>
            <a:r>
              <a:rPr lang="he-IL" sz="1600" dirty="0" smtClean="0"/>
              <a:t> חריגים</a:t>
            </a:r>
          </a:p>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12</a:t>
            </a:fld>
            <a:endParaRPr lang="he-IL"/>
          </a:p>
        </p:txBody>
      </p:sp>
    </p:spTree>
    <p:extLst>
      <p:ext uri="{BB962C8B-B14F-4D97-AF65-F5344CB8AC3E}">
        <p14:creationId xmlns:p14="http://schemas.microsoft.com/office/powerpoint/2010/main" val="1064257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dirty="0"/>
          </a:p>
        </p:txBody>
      </p:sp>
      <p:sp>
        <p:nvSpPr>
          <p:cNvPr id="4" name="מציין מיקום של מספר שקופית 3"/>
          <p:cNvSpPr>
            <a:spLocks noGrp="1"/>
          </p:cNvSpPr>
          <p:nvPr>
            <p:ph type="sldNum" sz="quarter" idx="10"/>
          </p:nvPr>
        </p:nvSpPr>
        <p:spPr/>
        <p:txBody>
          <a:bodyPr/>
          <a:lstStyle/>
          <a:p>
            <a:fld id="{C448D990-FAA1-4304-B264-0D4D2AF39320}" type="slidenum">
              <a:rPr lang="he-IL" smtClean="0"/>
              <a:pPr/>
              <a:t>13</a:t>
            </a:fld>
            <a:endParaRPr lang="he-IL"/>
          </a:p>
        </p:txBody>
      </p:sp>
    </p:spTree>
    <p:extLst>
      <p:ext uri="{BB962C8B-B14F-4D97-AF65-F5344CB8AC3E}">
        <p14:creationId xmlns:p14="http://schemas.microsoft.com/office/powerpoint/2010/main" val="336556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5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7829576" cy="4525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7" name="כותרת משנה 2"/>
          <p:cNvSpPr>
            <a:spLocks noGrp="1"/>
          </p:cNvSpPr>
          <p:nvPr>
            <p:ph type="subTitle" idx="13"/>
          </p:nvPr>
        </p:nvSpPr>
        <p:spPr>
          <a:xfrm>
            <a:off x="2000232" y="285728"/>
            <a:ext cx="6400800" cy="857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מספר שקופית 5"/>
          <p:cNvSpPr txBox="1">
            <a:spLocks/>
          </p:cNvSpPr>
          <p:nvPr userDrawn="1"/>
        </p:nvSpPr>
        <p:spPr>
          <a:xfrm>
            <a:off x="457200" y="6356350"/>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42965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429652" y="0"/>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13" name="Picture 2" descr="P:\לוגו\לוגו חדש מיתוג 2010\יעוץ\אופציה1.jpg"/>
          <p:cNvPicPr>
            <a:picLocks noChangeAspect="1" noChangeArrowheads="1"/>
          </p:cNvPicPr>
          <p:nvPr userDrawn="1"/>
        </p:nvPicPr>
        <p:blipFill>
          <a:blip r:embed="rId2" cstate="print"/>
          <a:srcRect/>
          <a:stretch>
            <a:fillRect/>
          </a:stretch>
        </p:blipFill>
        <p:spPr bwMode="auto">
          <a:xfrm>
            <a:off x="0" y="6000768"/>
            <a:ext cx="1372694" cy="857232"/>
          </a:xfrm>
          <a:prstGeom prst="rect">
            <a:avLst/>
          </a:prstGeom>
          <a:noFill/>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9" name="מציין מיקום של מספר שקופית 5"/>
          <p:cNvSpPr txBox="1">
            <a:spLocks/>
          </p:cNvSpPr>
          <p:nvPr userDrawn="1"/>
        </p:nvSpPr>
        <p:spPr>
          <a:xfrm>
            <a:off x="457200" y="6356350"/>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367738" y="51831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340274" y="0"/>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12" name="Picture 7" descr="BDO_Logo_RGB 100%"/>
          <p:cNvPicPr>
            <a:picLocks noChangeAspect="1" noChangeArrowheads="1"/>
          </p:cNvPicPr>
          <p:nvPr userDrawn="1"/>
        </p:nvPicPr>
        <p:blipFill>
          <a:blip r:embed="rId2" cstate="print"/>
          <a:srcRect/>
          <a:stretch>
            <a:fillRect/>
          </a:stretch>
        </p:blipFill>
        <p:spPr bwMode="auto">
          <a:xfrm>
            <a:off x="357158" y="357166"/>
            <a:ext cx="1454168" cy="558930"/>
          </a:xfrm>
          <a:prstGeom prst="rect">
            <a:avLst/>
          </a:prstGeom>
          <a:noFill/>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שקופית כותרת">
    <p:spTree>
      <p:nvGrpSpPr>
        <p:cNvPr id="1" name=""/>
        <p:cNvGrpSpPr/>
        <p:nvPr/>
      </p:nvGrpSpPr>
      <p:grpSpPr>
        <a:xfrm>
          <a:off x="0" y="0"/>
          <a:ext cx="0" cy="0"/>
          <a:chOff x="0" y="0"/>
          <a:chExt cx="0" cy="0"/>
        </a:xfrm>
      </p:grpSpPr>
      <p:sp>
        <p:nvSpPr>
          <p:cNvPr id="8"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9"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6" name="תמונה 5" descr="logo_ziv_haft_hebrew.jpg"/>
          <p:cNvPicPr/>
          <p:nvPr userDrawn="1"/>
        </p:nvPicPr>
        <p:blipFill>
          <a:blip r:embed="rId2" cstate="print"/>
          <a:stretch>
            <a:fillRect/>
          </a:stretch>
        </p:blipFill>
        <p:spPr>
          <a:xfrm>
            <a:off x="214282" y="6263322"/>
            <a:ext cx="1357322" cy="44076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7" name="כותרת משנה 2"/>
          <p:cNvSpPr>
            <a:spLocks noGrp="1"/>
          </p:cNvSpPr>
          <p:nvPr>
            <p:ph type="subTitle" idx="13"/>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מספר שקופית 5"/>
          <p:cNvSpPr txBox="1">
            <a:spLocks/>
          </p:cNvSpPr>
          <p:nvPr userDrawn="1"/>
        </p:nvSpPr>
        <p:spPr>
          <a:xfrm>
            <a:off x="457200" y="6356353"/>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42965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429652" y="3"/>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13" name="מציין מיקום של תאריך 3"/>
          <p:cNvSpPr>
            <a:spLocks noGrp="1"/>
          </p:cNvSpPr>
          <p:nvPr>
            <p:ph type="dt" sz="half" idx="2"/>
          </p:nvPr>
        </p:nvSpPr>
        <p:spPr>
          <a:xfrm>
            <a:off x="6553200" y="6356353"/>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94266726-0BD9-4BFA-B493-C7EEC181BE5D}" type="datetimeFigureOut">
              <a:rPr lang="he-IL" smtClean="0"/>
              <a:pPr/>
              <a:t>ד'/אב/תשע"ו</a:t>
            </a:fld>
            <a:endParaRPr lang="he-IL"/>
          </a:p>
        </p:txBody>
      </p:sp>
      <p:sp>
        <p:nvSpPr>
          <p:cNvPr id="14" name="מציין מיקום של כותרת תחתונה 4"/>
          <p:cNvSpPr>
            <a:spLocks noGrp="1"/>
          </p:cNvSpPr>
          <p:nvPr>
            <p:ph type="ftr" sz="quarter" idx="3"/>
          </p:nvPr>
        </p:nvSpPr>
        <p:spPr>
          <a:xfrm>
            <a:off x="3124200" y="6356353"/>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pic>
        <p:nvPicPr>
          <p:cNvPr id="16" name="תמונה 15" descr="logo_ziv_haft.gif"/>
          <p:cNvPicPr>
            <a:picLocks noChangeAspect="1"/>
          </p:cNvPicPr>
          <p:nvPr userDrawn="1"/>
        </p:nvPicPr>
        <p:blipFill>
          <a:blip r:embed="rId2" cstate="print"/>
          <a:stretch>
            <a:fillRect/>
          </a:stretch>
        </p:blipFill>
        <p:spPr>
          <a:xfrm>
            <a:off x="3" y="0"/>
            <a:ext cx="2114524" cy="74129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כותרת ותוכן">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457200" y="1600200"/>
            <a:ext cx="7829576" cy="4525963"/>
          </a:xfr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dirty="0"/>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a:t>
            </a:fld>
            <a:endParaRPr lang="he-IL"/>
          </a:p>
        </p:txBody>
      </p:sp>
      <p:sp>
        <p:nvSpPr>
          <p:cNvPr id="7" name="כותרת משנה 2"/>
          <p:cNvSpPr>
            <a:spLocks noGrp="1"/>
          </p:cNvSpPr>
          <p:nvPr>
            <p:ph type="subTitle" idx="13"/>
          </p:nvPr>
        </p:nvSpPr>
        <p:spPr>
          <a:xfrm>
            <a:off x="2000232" y="285728"/>
            <a:ext cx="6400800" cy="8572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9" name="מציין מיקום של מספר שקופית 5"/>
          <p:cNvSpPr txBox="1">
            <a:spLocks/>
          </p:cNvSpPr>
          <p:nvPr userDrawn="1"/>
        </p:nvSpPr>
        <p:spPr>
          <a:xfrm>
            <a:off x="457200" y="6356350"/>
            <a:ext cx="2133600" cy="365125"/>
          </a:xfrm>
          <a:prstGeom prst="rect">
            <a:avLst/>
          </a:prstGeom>
        </p:spPr>
        <p:txBody>
          <a:bodyPr vert="horz" lIns="91440" tIns="45720" rIns="91440" bIns="45720" rtlCol="1" anchor="ctr"/>
          <a:lstStyle/>
          <a:p>
            <a:pPr marL="0" marR="0" lvl="0" indent="0" algn="l" defTabSz="914400" rtl="1" eaLnBrk="1" fontAlgn="auto" latinLnBrk="0" hangingPunct="1">
              <a:lnSpc>
                <a:spcPct val="100000"/>
              </a:lnSpc>
              <a:spcBef>
                <a:spcPts val="0"/>
              </a:spcBef>
              <a:spcAft>
                <a:spcPts val="0"/>
              </a:spcAft>
              <a:buClrTx/>
              <a:buSzTx/>
              <a:buFontTx/>
              <a:buNone/>
              <a:tabLst/>
              <a:defRPr/>
            </a:pPr>
            <a:fld id="{175BFBB7-E0AA-4B19-BF0F-B09D1EC82116}" type="slidenum">
              <a:rPr kumimoji="0" lang="he-IL"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l" defTabSz="914400" rtl="1" eaLnBrk="1" fontAlgn="auto" latinLnBrk="0" hangingPunct="1">
                <a:lnSpc>
                  <a:spcPct val="100000"/>
                </a:lnSpc>
                <a:spcBef>
                  <a:spcPts val="0"/>
                </a:spcBef>
                <a:spcAft>
                  <a:spcPts val="0"/>
                </a:spcAft>
                <a:buClrTx/>
                <a:buSzTx/>
                <a:buFontTx/>
                <a:buNone/>
                <a:tabLst/>
                <a:defRPr/>
              </a:pPr>
              <a:t>‹#›</a:t>
            </a:fld>
            <a:endParaRPr kumimoji="0" lang="he-IL"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10" name="Freeform 25"/>
          <p:cNvSpPr>
            <a:spLocks noChangeAspect="1"/>
          </p:cNvSpPr>
          <p:nvPr userDrawn="1"/>
        </p:nvSpPr>
        <p:spPr bwMode="gray">
          <a:xfrm>
            <a:off x="8429652"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1" name="Freeform 30"/>
          <p:cNvSpPr>
            <a:spLocks noChangeAspect="1"/>
          </p:cNvSpPr>
          <p:nvPr userDrawn="1"/>
        </p:nvSpPr>
        <p:spPr bwMode="gray">
          <a:xfrm>
            <a:off x="8429652" y="0"/>
            <a:ext cx="189389"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13" name="Picture 2" descr="P:\לוגו\לוגו חדש מיתוג 2010\יעוץ\אופציה1.jpg"/>
          <p:cNvPicPr>
            <a:picLocks noChangeAspect="1" noChangeArrowheads="1"/>
          </p:cNvPicPr>
          <p:nvPr userDrawn="1"/>
        </p:nvPicPr>
        <p:blipFill>
          <a:blip r:embed="rId2" cstate="print"/>
          <a:srcRect/>
          <a:stretch>
            <a:fillRect/>
          </a:stretch>
        </p:blipFill>
        <p:spPr bwMode="auto">
          <a:xfrm>
            <a:off x="0" y="6000768"/>
            <a:ext cx="1372694" cy="857232"/>
          </a:xfrm>
          <a:prstGeom prst="rect">
            <a:avLst/>
          </a:prstGeom>
          <a:noFill/>
        </p:spPr>
      </p:pic>
    </p:spTree>
    <p:extLst>
      <p:ext uri="{BB962C8B-B14F-4D97-AF65-F5344CB8AC3E}">
        <p14:creationId xmlns:p14="http://schemas.microsoft.com/office/powerpoint/2010/main" val="2224713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dirty="0" smtClean="0"/>
              <a:t>לחץ כדי לערוך סגנונות טקסט של תבנית בסיס</a:t>
            </a:r>
          </a:p>
          <a:p>
            <a:pPr lvl="1"/>
            <a:r>
              <a:rPr lang="he-IL" dirty="0" smtClean="0"/>
              <a:t>רמה שנייה</a:t>
            </a:r>
          </a:p>
          <a:p>
            <a:pPr lvl="2"/>
            <a:r>
              <a:rPr lang="he-IL" dirty="0" smtClean="0"/>
              <a:t>רמה שלישית</a:t>
            </a:r>
          </a:p>
          <a:p>
            <a:pPr lvl="3"/>
            <a:r>
              <a:rPr lang="he-IL" dirty="0" smtClean="0"/>
              <a:t>רמה רביעית</a:t>
            </a:r>
          </a:p>
          <a:p>
            <a:pPr lvl="4"/>
            <a:r>
              <a:rPr lang="he-IL" dirty="0" smtClean="0"/>
              <a:t>רמה חמישית</a:t>
            </a:r>
            <a:endParaRPr lang="he-IL" dirty="0"/>
          </a:p>
        </p:txBody>
      </p:sp>
      <p:sp>
        <p:nvSpPr>
          <p:cNvPr id="7" name="מציין מיקום של תאריך 6"/>
          <p:cNvSpPr>
            <a:spLocks noGrp="1"/>
          </p:cNvSpPr>
          <p:nvPr>
            <p:ph type="dt" sz="half" idx="10"/>
          </p:nvPr>
        </p:nvSpPr>
        <p:spPr/>
        <p:txBody>
          <a:bodyPr/>
          <a:lstStyle/>
          <a:p>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B598E349-E77C-4A0F-9C4A-2421D91DD919}"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dirty="0" smtClean="0"/>
              <a:t>לחץ כדי לערוך סגנון כותרת של תבנית בסיס</a:t>
            </a:r>
            <a:endParaRPr lang="he-IL" dirty="0"/>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598E349-E77C-4A0F-9C4A-2421D91DD919}" type="slidenum">
              <a:rPr lang="he-IL" smtClean="0"/>
              <a:pPr/>
              <a:t>‹#›</a:t>
            </a:fld>
            <a:endParaRPr lang="he-IL"/>
          </a:p>
        </p:txBody>
      </p:sp>
      <p:sp>
        <p:nvSpPr>
          <p:cNvPr id="7" name="Freeform 25"/>
          <p:cNvSpPr>
            <a:spLocks noChangeAspect="1"/>
          </p:cNvSpPr>
          <p:nvPr userDrawn="1"/>
        </p:nvSpPr>
        <p:spPr bwMode="gray">
          <a:xfrm>
            <a:off x="8429653"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userDrawn="1"/>
        </p:nvSpPr>
        <p:spPr bwMode="gray">
          <a:xfrm>
            <a:off x="8429652" y="0"/>
            <a:ext cx="142876" cy="10509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pic>
        <p:nvPicPr>
          <p:cNvPr id="9" name="תמונה 8" descr="logo_ziv_haft_hebrew.jpg"/>
          <p:cNvPicPr/>
          <p:nvPr userDrawn="1"/>
        </p:nvPicPr>
        <p:blipFill>
          <a:blip r:embed="rId22" cstate="print"/>
          <a:stretch>
            <a:fillRect/>
          </a:stretch>
        </p:blipFill>
        <p:spPr>
          <a:xfrm>
            <a:off x="214282" y="6263322"/>
            <a:ext cx="1357322" cy="44076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736" r:id="rId12"/>
    <p:sldLayoutId id="2147483737" r:id="rId13"/>
    <p:sldLayoutId id="2147483739" r:id="rId14"/>
    <p:sldLayoutId id="2147483751" r:id="rId15"/>
    <p:sldLayoutId id="2147483650" r:id="rId16"/>
    <p:sldLayoutId id="2147483651" r:id="rId17"/>
    <p:sldLayoutId id="2147483758" r:id="rId18"/>
    <p:sldLayoutId id="2147483762" r:id="rId19"/>
    <p:sldLayoutId id="2147483763" r:id="rId20"/>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 Target="slide12.xml"/><Relationship Id="rId7"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xml"/><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5" Type="http://schemas.openxmlformats.org/officeDocument/2006/relationships/package" Target="../embeddings/Microsoft_Excel_Worksheet1.xlsx"/><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slide" Target="slide2.xml"/><Relationship Id="rId4" Type="http://schemas.openxmlformats.org/officeDocument/2006/relationships/diagramLayout" Target="../diagrams/layout3.xml"/><Relationship Id="rId9" Type="http://schemas.openxmlformats.org/officeDocument/2006/relationships/image" Target="../media/image15.jpeg"/></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3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5.xml"/><Relationship Id="rId13" Type="http://schemas.openxmlformats.org/officeDocument/2006/relationships/slide" Target="slide2.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slide" Target="slide2.xml"/><Relationship Id="rId7" Type="http://schemas.openxmlformats.org/officeDocument/2006/relationships/diagramColors" Target="../diagrams/colors8.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48.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slide" Target="slide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Layout" Target="../diagrams/layout10.xml"/><Relationship Id="rId7" Type="http://schemas.openxmlformats.org/officeDocument/2006/relationships/image" Target="../media/image31.jpeg"/><Relationship Id="rId2" Type="http://schemas.openxmlformats.org/officeDocument/2006/relationships/diagramData" Target="../diagrams/data10.xml"/><Relationship Id="rId1" Type="http://schemas.openxmlformats.org/officeDocument/2006/relationships/slideLayout" Target="../slideLayouts/slideLayout7.xml"/><Relationship Id="rId6" Type="http://schemas.microsoft.com/office/2007/relationships/diagramDrawing" Target="../diagrams/drawing10.xml"/><Relationship Id="rId5" Type="http://schemas.openxmlformats.org/officeDocument/2006/relationships/diagramColors" Target="../diagrams/colors10.xml"/><Relationship Id="rId10" Type="http://schemas.openxmlformats.org/officeDocument/2006/relationships/slide" Target="slide2.xml"/><Relationship Id="rId4" Type="http://schemas.openxmlformats.org/officeDocument/2006/relationships/diagramQuickStyle" Target="../diagrams/quickStyle10.xml"/><Relationship Id="rId9" Type="http://schemas.openxmlformats.org/officeDocument/2006/relationships/image" Target="../media/image3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8.xml"/><Relationship Id="rId1" Type="http://schemas.openxmlformats.org/officeDocument/2006/relationships/slideLayout" Target="../slideLayouts/slideLayout18.xml"/><Relationship Id="rId4" Type="http://schemas.openxmlformats.org/officeDocument/2006/relationships/slide" Target="slide2.xml"/></Relationships>
</file>

<file path=ppt/slides/_rels/slide6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9"/>
            <a:ext cx="8001056" cy="4524315"/>
          </a:xfrm>
          <a:prstGeom prst="rect">
            <a:avLst/>
          </a:prstGeom>
          <a:noFill/>
        </p:spPr>
        <p:txBody>
          <a:bodyPr wrap="square" rtlCol="1">
            <a:spAutoFit/>
          </a:bodyPr>
          <a:lstStyle/>
          <a:p>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דיווח </a:t>
            </a:r>
          </a:p>
          <a:p>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וניתוח כספי</a:t>
            </a:r>
          </a:p>
          <a:p>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רו"ח אורנה </a:t>
            </a:r>
            <a:r>
              <a:rPr lang="he-IL" sz="36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גרדמן</a:t>
            </a:r>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 </a:t>
            </a:r>
          </a:p>
          <a:p>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שותפה ב-</a:t>
            </a:r>
            <a:r>
              <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BDO</a:t>
            </a:r>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a:p>
            <a:endParaRPr lang="en-US"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a:p>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התאחדות הסטודנטים    </a:t>
            </a:r>
          </a:p>
          <a:p>
            <a:pPr algn="l"/>
            <a:r>
              <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אוגוסט 2016</a:t>
            </a:r>
            <a:endPar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28596"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הוצאות הנהלה וכלליות</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14" name="מציין מיקום תוכן 2"/>
          <p:cNvSpPr>
            <a:spLocks noGrp="1"/>
          </p:cNvSpPr>
          <p:nvPr>
            <p:ph idx="1"/>
          </p:nvPr>
        </p:nvSpPr>
        <p:spPr>
          <a:xfrm>
            <a:off x="500034" y="2260623"/>
            <a:ext cx="8229600" cy="4525963"/>
          </a:xfrm>
        </p:spPr>
        <p:txBody>
          <a:bodyPr>
            <a:normAutofit/>
          </a:bodyPr>
          <a:lstStyle/>
          <a:p>
            <a:pPr>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 דרישות הרגולציה לאחוז מסוים מתוך המחזור- בעבר והיום</a:t>
            </a:r>
          </a:p>
          <a:p>
            <a:pPr marL="285750" lvl="1">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 שכר הנהלה </a:t>
            </a:r>
            <a:r>
              <a:rPr lang="he-IL" sz="1800" b="1" dirty="0" err="1" smtClean="0">
                <a:solidFill>
                  <a:schemeClr val="accent1">
                    <a:lumMod val="75000"/>
                  </a:schemeClr>
                </a:solidFill>
                <a:latin typeface="Tahoma" pitchFamily="34" charset="0"/>
                <a:cs typeface="Tahoma" pitchFamily="34" charset="0"/>
              </a:rPr>
              <a:t>באלכ"ר</a:t>
            </a:r>
            <a:r>
              <a:rPr lang="he-IL" sz="1800" b="1" dirty="0" smtClean="0">
                <a:solidFill>
                  <a:schemeClr val="accent1">
                    <a:lumMod val="75000"/>
                  </a:schemeClr>
                </a:solidFill>
                <a:latin typeface="Tahoma" pitchFamily="34" charset="0"/>
                <a:cs typeface="Tahoma" pitchFamily="34" charset="0"/>
              </a:rPr>
              <a:t> -   אבחנה בין שכר פעילות לשכר הנהלה</a:t>
            </a:r>
          </a:p>
          <a:p>
            <a:pPr marL="285750" lvl="1">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הוצאות הסברה וגיוס תרומות - מה כולל ? האם הנהלה או פעילות?</a:t>
            </a:r>
          </a:p>
          <a:p>
            <a:pPr marL="285750" lvl="1">
              <a:lnSpc>
                <a:spcPct val="150000"/>
              </a:lnSpc>
              <a:spcBef>
                <a:spcPts val="0"/>
              </a:spcBef>
              <a:buFont typeface="Wingdings" pitchFamily="2" charset="2"/>
              <a:buChar char="q"/>
            </a:pPr>
            <a:r>
              <a:rPr lang="he-IL" sz="1800" b="1" dirty="0" smtClean="0">
                <a:solidFill>
                  <a:schemeClr val="accent1">
                    <a:lumMod val="75000"/>
                  </a:schemeClr>
                </a:solidFill>
                <a:latin typeface="Tahoma" pitchFamily="34" charset="0"/>
                <a:cs typeface="Tahoma" pitchFamily="34" charset="0"/>
              </a:rPr>
              <a:t>תקבולים </a:t>
            </a:r>
            <a:r>
              <a:rPr lang="he-IL" sz="1800" b="1" dirty="0" err="1" smtClean="0">
                <a:solidFill>
                  <a:schemeClr val="accent1">
                    <a:lumMod val="75000"/>
                  </a:schemeClr>
                </a:solidFill>
                <a:latin typeface="Tahoma" pitchFamily="34" charset="0"/>
                <a:cs typeface="Tahoma" pitchFamily="34" charset="0"/>
              </a:rPr>
              <a:t>ושרותים</a:t>
            </a:r>
            <a:r>
              <a:rPr lang="he-IL" sz="1800" b="1" dirty="0" smtClean="0">
                <a:solidFill>
                  <a:schemeClr val="accent1">
                    <a:lumMod val="75000"/>
                  </a:schemeClr>
                </a:solidFill>
                <a:latin typeface="Tahoma" pitchFamily="34" charset="0"/>
                <a:cs typeface="Tahoma" pitchFamily="34" charset="0"/>
              </a:rPr>
              <a:t> שנתקבלו ושניתנו בשווה כסף- משפיע על האחוז </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מתי ניתן לרשום? מהותי, ניתן להעריך, שרות דורש מיומנות</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איך ישפיע על הדוח? יפגע ביחס הנהלה וכלליות</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איך ישפיע על היחסים הפיננסיים?	</a:t>
            </a:r>
          </a:p>
          <a:p>
            <a:pPr lvl="2">
              <a:lnSpc>
                <a:spcPct val="150000"/>
              </a:lnSpc>
              <a:spcBef>
                <a:spcPts val="0"/>
              </a:spcBef>
              <a:buFont typeface="Wingdings" pitchFamily="2" charset="2"/>
              <a:buChar char="Ø"/>
            </a:pPr>
            <a:r>
              <a:rPr lang="he-IL" sz="1800" dirty="0" smtClean="0">
                <a:solidFill>
                  <a:schemeClr val="accent1">
                    <a:lumMod val="75000"/>
                  </a:schemeClr>
                </a:solidFill>
                <a:latin typeface="Tahoma" pitchFamily="34" charset="0"/>
                <a:cs typeface="Tahoma" pitchFamily="34" charset="0"/>
              </a:rPr>
              <a:t>אם לא ניתן גילוי כספי יש לתת גילוי </a:t>
            </a:r>
            <a:r>
              <a:rPr lang="he-IL" sz="1800" dirty="0" err="1" smtClean="0">
                <a:solidFill>
                  <a:schemeClr val="accent1">
                    <a:lumMod val="75000"/>
                  </a:schemeClr>
                </a:solidFill>
                <a:latin typeface="Tahoma" pitchFamily="34" charset="0"/>
                <a:cs typeface="Tahoma" pitchFamily="34" charset="0"/>
              </a:rPr>
              <a:t>בבאורים</a:t>
            </a:r>
            <a:r>
              <a:rPr lang="he-IL" sz="1800" dirty="0" smtClean="0">
                <a:solidFill>
                  <a:schemeClr val="accent1">
                    <a:lumMod val="75000"/>
                  </a:schemeClr>
                </a:solidFill>
                <a:latin typeface="Tahoma" pitchFamily="34" charset="0"/>
                <a:cs typeface="Tahoma" pitchFamily="34" charset="0"/>
              </a:rPr>
              <a:t>.</a:t>
            </a:r>
          </a:p>
        </p:txBody>
      </p:sp>
      <p:pic>
        <p:nvPicPr>
          <p:cNvPr id="4" name="תמונה 3" descr="68387.jpg">
            <a:hlinkClick r:id="rId3" action="ppaction://hlinksldjump"/>
          </p:cNvPr>
          <p:cNvPicPr>
            <a:picLocks noChangeAspect="1"/>
          </p:cNvPicPr>
          <p:nvPr/>
        </p:nvPicPr>
        <p:blipFill>
          <a:blip r:embed="rId4" cstate="print"/>
          <a:stretch>
            <a:fillRect/>
          </a:stretch>
        </p:blipFill>
        <p:spPr>
          <a:xfrm>
            <a:off x="257161" y="323812"/>
            <a:ext cx="1362047" cy="1277297"/>
          </a:xfrm>
          <a:prstGeom prst="rect">
            <a:avLst/>
          </a:prstGeom>
        </p:spPr>
      </p:pic>
      <p:sp>
        <p:nvSpPr>
          <p:cNvPr id="5" name="מלבן 4"/>
          <p:cNvSpPr/>
          <p:nvPr/>
        </p:nvSpPr>
        <p:spPr>
          <a:xfrm>
            <a:off x="2571736" y="1071546"/>
            <a:ext cx="5786478" cy="857256"/>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נקודות לתשומת לב וחידוד</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חץ למעלה 6">
            <a:hlinkClick r:id="rId5"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8" name="Picture 3"/>
          <p:cNvPicPr>
            <a:picLocks noChangeAspect="1" noChangeArrowheads="1"/>
          </p:cNvPicPr>
          <p:nvPr/>
        </p:nvPicPr>
        <p:blipFill>
          <a:blip r:embed="rId6" cstate="print"/>
          <a:srcRect/>
          <a:stretch>
            <a:fillRect/>
          </a:stretch>
        </p:blipFill>
        <p:spPr bwMode="auto">
          <a:xfrm>
            <a:off x="1571604" y="3922560"/>
            <a:ext cx="6423829" cy="1899049"/>
          </a:xfrm>
          <a:prstGeom prst="rect">
            <a:avLst/>
          </a:prstGeom>
          <a:noFill/>
          <a:ln w="9525">
            <a:noFill/>
            <a:miter lim="800000"/>
            <a:headEnd/>
            <a:tailEnd/>
          </a:ln>
        </p:spPr>
      </p:pic>
      <p:sp>
        <p:nvSpPr>
          <p:cNvPr id="9" name="מלבן 8"/>
          <p:cNvSpPr/>
          <p:nvPr/>
        </p:nvSpPr>
        <p:spPr>
          <a:xfrm>
            <a:off x="863844" y="5962790"/>
            <a:ext cx="7380312" cy="430887"/>
          </a:xfrm>
          <a:prstGeom prst="rect">
            <a:avLst/>
          </a:prstGeom>
        </p:spPr>
        <p:txBody>
          <a:bodyPr wrap="square">
            <a:spAutoFit/>
          </a:bodyPr>
          <a:lstStyle/>
          <a:p>
            <a:r>
              <a:rPr lang="he-IL" sz="1100" b="1" dirty="0" smtClean="0">
                <a:solidFill>
                  <a:srgbClr val="FF0000"/>
                </a:solidFill>
                <a:hlinkClick r:id="rId7" action="ppaction://hlinksldjump"/>
              </a:rPr>
              <a:t>יש לשים לב שאחוז הנהלה וכלליות מהמחזור המותר בהתאם לנוהל עבר שינוי בשנת 2013 </a:t>
            </a:r>
          </a:p>
          <a:p>
            <a:r>
              <a:rPr lang="he-IL" sz="1100" b="1" dirty="0" smtClean="0">
                <a:solidFill>
                  <a:srgbClr val="FF0000"/>
                </a:solidFill>
                <a:hlinkClick r:id="rId7" action="ppaction://hlinksldjump"/>
              </a:rPr>
              <a:t>הן בשיעורים המותרים והן בשיטת החישוב- שיעור שולי לעומת שיעור קבוע שהיה בנוהל הקודם</a:t>
            </a:r>
            <a:endParaRPr lang="he-IL" sz="1100" b="1" dirty="0">
              <a:solidFill>
                <a:srgbClr val="FF0000"/>
              </a:solidFill>
            </a:endParaRPr>
          </a:p>
        </p:txBody>
      </p:sp>
    </p:spTree>
    <p:extLst>
      <p:ext uri="{BB962C8B-B14F-4D97-AF65-F5344CB8AC3E}">
        <p14:creationId xmlns:p14="http://schemas.microsoft.com/office/powerpoint/2010/main" val="1416484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500"/>
                                        <p:tgtEl>
                                          <p:spTgt spid="5"/>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8"/>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4" end="4"/>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
                                            <p:txEl>
                                              <p:pRg st="5" end="5"/>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4">
                                            <p:txEl>
                                              <p:pRg st="6" end="6"/>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9"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p:cNvGraphicFramePr>
            <a:graphicFrameLocks noGrp="1"/>
          </p:cNvGraphicFramePr>
          <p:nvPr>
            <p:extLst>
              <p:ext uri="{D42A27DB-BD31-4B8C-83A1-F6EECF244321}">
                <p14:modId xmlns:p14="http://schemas.microsoft.com/office/powerpoint/2010/main" val="3739909431"/>
              </p:ext>
            </p:extLst>
          </p:nvPr>
        </p:nvGraphicFramePr>
        <p:xfrm>
          <a:off x="287337" y="1397000"/>
          <a:ext cx="8569325" cy="2595880"/>
        </p:xfrm>
        <a:graphic>
          <a:graphicData uri="http://schemas.openxmlformats.org/drawingml/2006/table">
            <a:tbl>
              <a:tblPr rtl="1" firstRow="1" bandRow="1">
                <a:tableStyleId>{2D5ABB26-0587-4C30-8999-92F81FD0307C}</a:tableStyleId>
              </a:tblPr>
              <a:tblGrid>
                <a:gridCol w="1891086"/>
                <a:gridCol w="1536644"/>
                <a:gridCol w="1713865"/>
                <a:gridCol w="1713865"/>
                <a:gridCol w="1713865"/>
              </a:tblGrid>
              <a:tr h="370840">
                <a:tc>
                  <a:txBody>
                    <a:bodyPr/>
                    <a:lstStyle/>
                    <a:p>
                      <a:pPr algn="ctr" rtl="1"/>
                      <a:r>
                        <a:rPr lang="he-IL" b="1" u="sng" dirty="0" smtClean="0">
                          <a:solidFill>
                            <a:schemeClr val="tx2">
                              <a:lumMod val="50000"/>
                            </a:schemeClr>
                          </a:solidFill>
                        </a:rPr>
                        <a:t>מחזור מיליוני</a:t>
                      </a:r>
                      <a:r>
                        <a:rPr lang="he-IL" b="1" u="sng" baseline="0" dirty="0" smtClean="0">
                          <a:solidFill>
                            <a:schemeClr val="tx2">
                              <a:lumMod val="50000"/>
                            </a:schemeClr>
                          </a:solidFill>
                        </a:rPr>
                        <a:t> ש"ח</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 ישן</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 חדש שולי</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חדש מצטבר</a:t>
                      </a:r>
                      <a:endParaRPr lang="he-IL" b="1" u="sng" dirty="0">
                        <a:solidFill>
                          <a:schemeClr val="tx2">
                            <a:lumMod val="50000"/>
                          </a:schemeClr>
                        </a:solidFill>
                      </a:endParaRPr>
                    </a:p>
                  </a:txBody>
                  <a:tcPr/>
                </a:tc>
                <a:tc>
                  <a:txBody>
                    <a:bodyPr/>
                    <a:lstStyle/>
                    <a:p>
                      <a:pPr algn="ctr" rtl="1"/>
                      <a:r>
                        <a:rPr lang="he-IL" b="1" u="sng" dirty="0" smtClean="0">
                          <a:solidFill>
                            <a:schemeClr val="tx2">
                              <a:lumMod val="50000"/>
                            </a:schemeClr>
                          </a:solidFill>
                        </a:rPr>
                        <a:t>% מצטבר</a:t>
                      </a:r>
                      <a:endParaRPr lang="he-IL" b="1" u="sng"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0-10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22</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22</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2,200</a:t>
                      </a:r>
                      <a:endParaRPr lang="he-IL" dirty="0">
                        <a:solidFill>
                          <a:schemeClr val="tx2">
                            <a:lumMod val="50000"/>
                          </a:schemeClr>
                        </a:solidFill>
                      </a:endParaRPr>
                    </a:p>
                  </a:txBody>
                  <a:tcPr/>
                </a:tc>
                <a:tc>
                  <a:txBody>
                    <a:bodyPr/>
                    <a:lstStyle/>
                    <a:p>
                      <a:pPr algn="ctr" rtl="1"/>
                      <a:endParaRPr lang="he-IL">
                        <a:solidFill>
                          <a:schemeClr val="tx2">
                            <a:lumMod val="50000"/>
                          </a:schemeClr>
                        </a:solidFill>
                      </a:endParaRPr>
                    </a:p>
                  </a:txBody>
                  <a:tcPr/>
                </a:tc>
              </a:tr>
              <a:tr h="370840">
                <a:tc>
                  <a:txBody>
                    <a:bodyPr/>
                    <a:lstStyle/>
                    <a:p>
                      <a:pPr algn="ctr" rtl="1"/>
                      <a:r>
                        <a:rPr lang="he-IL" dirty="0" smtClean="0">
                          <a:solidFill>
                            <a:schemeClr val="tx2">
                              <a:lumMod val="50000"/>
                            </a:schemeClr>
                          </a:solidFill>
                        </a:rPr>
                        <a:t>11-25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18</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15.5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4,525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18.1</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26-50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13</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7,025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14.05</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51-75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11</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8.5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9,150</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12.20</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75-100</a:t>
                      </a:r>
                      <a:endParaRPr lang="he-IL" dirty="0">
                        <a:solidFill>
                          <a:schemeClr val="tx2">
                            <a:lumMod val="50000"/>
                          </a:schemeClr>
                        </a:solidFill>
                      </a:endParaRPr>
                    </a:p>
                  </a:txBody>
                  <a:tcPr/>
                </a:tc>
                <a:tc>
                  <a:txBody>
                    <a:bodyPr/>
                    <a:lstStyle/>
                    <a:p>
                      <a:pPr algn="ctr" rtl="1"/>
                      <a:r>
                        <a:rPr lang="en-US" dirty="0" smtClean="0">
                          <a:solidFill>
                            <a:schemeClr val="tx2">
                              <a:lumMod val="50000"/>
                            </a:schemeClr>
                          </a:solidFill>
                        </a:rPr>
                        <a:t>11</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7.5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11,025</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11.02</a:t>
                      </a:r>
                      <a:endParaRPr lang="he-IL" dirty="0">
                        <a:solidFill>
                          <a:schemeClr val="tx2">
                            <a:lumMod val="50000"/>
                          </a:schemeClr>
                        </a:solidFill>
                      </a:endParaRPr>
                    </a:p>
                  </a:txBody>
                  <a:tcPr/>
                </a:tc>
              </a:tr>
              <a:tr h="370840">
                <a:tc>
                  <a:txBody>
                    <a:bodyPr/>
                    <a:lstStyle/>
                    <a:p>
                      <a:pPr algn="ctr" rtl="1"/>
                      <a:r>
                        <a:rPr lang="he-IL" dirty="0" smtClean="0">
                          <a:solidFill>
                            <a:schemeClr val="tx2">
                              <a:lumMod val="50000"/>
                            </a:schemeClr>
                          </a:solidFill>
                        </a:rPr>
                        <a:t>100+</a:t>
                      </a:r>
                      <a:endParaRPr lang="he-IL" dirty="0">
                        <a:solidFill>
                          <a:schemeClr val="tx2">
                            <a:lumMod val="50000"/>
                          </a:schemeClr>
                        </a:solidFill>
                      </a:endParaRPr>
                    </a:p>
                  </a:txBody>
                  <a:tcPr/>
                </a:tc>
                <a:tc>
                  <a:txBody>
                    <a:bodyPr/>
                    <a:lstStyle/>
                    <a:p>
                      <a:pPr algn="ctr" rtl="1"/>
                      <a:r>
                        <a:rPr lang="en-US" dirty="0" smtClean="0">
                          <a:solidFill>
                            <a:schemeClr val="tx2">
                              <a:lumMod val="50000"/>
                            </a:schemeClr>
                          </a:solidFill>
                        </a:rPr>
                        <a:t>7</a:t>
                      </a:r>
                      <a:endParaRPr lang="he-IL" dirty="0">
                        <a:solidFill>
                          <a:schemeClr val="tx2">
                            <a:lumMod val="50000"/>
                          </a:schemeClr>
                        </a:solidFill>
                      </a:endParaRPr>
                    </a:p>
                  </a:txBody>
                  <a:tcPr/>
                </a:tc>
                <a:tc>
                  <a:txBody>
                    <a:bodyPr/>
                    <a:lstStyle/>
                    <a:p>
                      <a:pPr algn="ctr" rtl="1"/>
                      <a:r>
                        <a:rPr lang="he-IL" dirty="0" smtClean="0">
                          <a:solidFill>
                            <a:schemeClr val="tx2">
                              <a:lumMod val="50000"/>
                            </a:schemeClr>
                          </a:solidFill>
                        </a:rPr>
                        <a:t>5</a:t>
                      </a:r>
                      <a:endParaRPr lang="he-IL" dirty="0">
                        <a:solidFill>
                          <a:schemeClr val="tx2">
                            <a:lumMod val="50000"/>
                          </a:schemeClr>
                        </a:solidFill>
                      </a:endParaRPr>
                    </a:p>
                  </a:txBody>
                  <a:tcPr/>
                </a:tc>
                <a:tc>
                  <a:txBody>
                    <a:bodyPr/>
                    <a:lstStyle/>
                    <a:p>
                      <a:pPr algn="ctr" rtl="1"/>
                      <a:endParaRPr lang="he-IL" dirty="0">
                        <a:solidFill>
                          <a:schemeClr val="tx2">
                            <a:lumMod val="50000"/>
                          </a:schemeClr>
                        </a:solidFill>
                      </a:endParaRPr>
                    </a:p>
                  </a:txBody>
                  <a:tcPr/>
                </a:tc>
                <a:tc>
                  <a:txBody>
                    <a:bodyPr/>
                    <a:lstStyle/>
                    <a:p>
                      <a:pPr algn="ctr" rtl="1"/>
                      <a:endParaRPr lang="he-IL" dirty="0">
                        <a:solidFill>
                          <a:schemeClr val="tx2">
                            <a:lumMod val="50000"/>
                          </a:schemeClr>
                        </a:solidFill>
                      </a:endParaRPr>
                    </a:p>
                  </a:txBody>
                  <a:tcPr/>
                </a:tc>
              </a:tr>
            </a:tbl>
          </a:graphicData>
        </a:graphic>
      </p:graphicFrame>
      <p:graphicFrame>
        <p:nvGraphicFramePr>
          <p:cNvPr id="2" name="אובייקט 1"/>
          <p:cNvGraphicFramePr>
            <a:graphicFrameLocks noChangeAspect="1"/>
          </p:cNvGraphicFramePr>
          <p:nvPr>
            <p:extLst>
              <p:ext uri="{D42A27DB-BD31-4B8C-83A1-F6EECF244321}">
                <p14:modId xmlns:p14="http://schemas.microsoft.com/office/powerpoint/2010/main" val="2105759036"/>
              </p:ext>
            </p:extLst>
          </p:nvPr>
        </p:nvGraphicFramePr>
        <p:xfrm>
          <a:off x="2771800" y="5013176"/>
          <a:ext cx="914400" cy="792163"/>
        </p:xfrm>
        <a:graphic>
          <a:graphicData uri="http://schemas.openxmlformats.org/presentationml/2006/ole">
            <mc:AlternateContent xmlns:mc="http://schemas.openxmlformats.org/markup-compatibility/2006">
              <mc:Choice xmlns:v="urn:schemas-microsoft-com:vml" Requires="v">
                <p:oleObj spid="_x0000_s2084" name="גליון עבודה" showAsIcon="1" r:id="rId5" imgW="914400" imgH="792480" progId="Excel.Sheet.12">
                  <p:embed/>
                </p:oleObj>
              </mc:Choice>
              <mc:Fallback>
                <p:oleObj name="גליון עבודה" showAsIcon="1" r:id="rId5" imgW="914400" imgH="792480" progId="Excel.Sheet.12">
                  <p:embed/>
                  <p:pic>
                    <p:nvPicPr>
                      <p:cNvPr id="0"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800" y="5013176"/>
                        <a:ext cx="914400" cy="792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itle 1"/>
          <p:cNvSpPr txBox="1">
            <a:spLocks/>
          </p:cNvSpPr>
          <p:nvPr/>
        </p:nvSpPr>
        <p:spPr>
          <a:xfrm>
            <a:off x="683568" y="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חישוב אחוז הוצאות הנהלה וכלליות </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חץ שמאלה 3"/>
          <p:cNvSpPr/>
          <p:nvPr/>
        </p:nvSpPr>
        <p:spPr>
          <a:xfrm>
            <a:off x="4139952" y="4653136"/>
            <a:ext cx="3672408" cy="108012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מחשבון </a:t>
            </a:r>
            <a:r>
              <a:rPr lang="he-IL" dirty="0" smtClean="0">
                <a:hlinkClick r:id="rId7" action="ppaction://hlinksldjump"/>
              </a:rPr>
              <a:t>חישוב</a:t>
            </a:r>
            <a:r>
              <a:rPr lang="he-IL" dirty="0" smtClean="0"/>
              <a:t> אחוז על פי התיקון</a:t>
            </a:r>
            <a:endParaRPr lang="he-IL" dirty="0"/>
          </a:p>
        </p:txBody>
      </p:sp>
    </p:spTree>
    <p:extLst>
      <p:ext uri="{BB962C8B-B14F-4D97-AF65-F5344CB8AC3E}">
        <p14:creationId xmlns:p14="http://schemas.microsoft.com/office/powerpoint/2010/main" val="307785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252536" y="260648"/>
            <a:ext cx="8568952" cy="954107"/>
          </a:xfrm>
          <a:prstGeom prst="rect">
            <a:avLst/>
          </a:prstGeom>
        </p:spPr>
        <p:txBody>
          <a:bodyPr wrap="square">
            <a:spAutoFit/>
          </a:bodyPr>
          <a:lstStyle/>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דגשים חשבונאיים לבקשות תמיכה </a:t>
            </a:r>
            <a:endPar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r>
              <a:rPr 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הוצאות הנהלה וכלליות דגשים נוספים בהצגה</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מלבן 4"/>
          <p:cNvSpPr/>
          <p:nvPr/>
        </p:nvSpPr>
        <p:spPr>
          <a:xfrm>
            <a:off x="251520" y="1247606"/>
            <a:ext cx="8496944" cy="4952638"/>
          </a:xfrm>
          <a:prstGeom prst="rect">
            <a:avLst/>
          </a:prstGeom>
        </p:spPr>
        <p:txBody>
          <a:bodyPr wrap="square">
            <a:spAutoFit/>
          </a:bodyPr>
          <a:lstStyle/>
          <a:p>
            <a:pPr marL="742950" lvl="1" indent="-285750" algn="just">
              <a:spcBef>
                <a:spcPts val="200"/>
              </a:spcBef>
              <a:buFont typeface="Wingdings 2" panose="05020102010507070707" pitchFamily="18" charset="2"/>
              <a:buChar char=""/>
            </a:pPr>
            <a:r>
              <a:rPr lang="he-IL" sz="1500" b="1" dirty="0" smtClean="0">
                <a:solidFill>
                  <a:schemeClr val="accent1">
                    <a:lumMod val="50000"/>
                  </a:schemeClr>
                </a:solidFill>
              </a:rPr>
              <a:t>אין לכלול </a:t>
            </a:r>
            <a:r>
              <a:rPr lang="he-IL" sz="1500" b="1" dirty="0">
                <a:solidFill>
                  <a:schemeClr val="accent1">
                    <a:lumMod val="50000"/>
                  </a:schemeClr>
                </a:solidFill>
              </a:rPr>
              <a:t>במחזור ההכנסות הכנסות שהתקבלו לרכישת רכוש קבוע או שיפוצים וכן הכנסות מימון.</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a:solidFill>
                  <a:schemeClr val="accent1">
                    <a:lumMod val="50000"/>
                  </a:schemeClr>
                </a:solidFill>
              </a:rPr>
              <a:t>סה"כ הוצאות הנהלה וכלליות </a:t>
            </a:r>
            <a:r>
              <a:rPr lang="he-IL" sz="1500" b="1" dirty="0" smtClean="0">
                <a:solidFill>
                  <a:schemeClr val="accent1">
                    <a:lumMod val="50000"/>
                  </a:schemeClr>
                </a:solidFill>
              </a:rPr>
              <a:t>צריך </a:t>
            </a:r>
            <a:r>
              <a:rPr lang="he-IL" sz="1500" b="1" dirty="0">
                <a:solidFill>
                  <a:schemeClr val="accent1">
                    <a:lumMod val="50000"/>
                  </a:schemeClr>
                </a:solidFill>
              </a:rPr>
              <a:t>להיות תואם לסה"כ הוצאות הנהלה וכלליות בדוח </a:t>
            </a:r>
            <a:r>
              <a:rPr lang="he-IL" sz="1500" b="1" dirty="0" smtClean="0">
                <a:solidFill>
                  <a:schemeClr val="accent1">
                    <a:lumMod val="50000"/>
                  </a:schemeClr>
                </a:solidFill>
              </a:rPr>
              <a:t>הכספי. במקרה </a:t>
            </a:r>
            <a:r>
              <a:rPr lang="he-IL" sz="1500" b="1" dirty="0">
                <a:solidFill>
                  <a:schemeClr val="accent1">
                    <a:lumMod val="50000"/>
                  </a:schemeClr>
                </a:solidFill>
              </a:rPr>
              <a:t>בו אין התאמה, יש לפרט את מרכיבי ההתאמה.</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smtClean="0">
                <a:solidFill>
                  <a:schemeClr val="accent1">
                    <a:lumMod val="50000"/>
                  </a:schemeClr>
                </a:solidFill>
              </a:rPr>
              <a:t>אם </a:t>
            </a:r>
            <a:r>
              <a:rPr lang="he-IL" sz="1500" b="1" dirty="0">
                <a:solidFill>
                  <a:schemeClr val="accent1">
                    <a:lumMod val="50000"/>
                  </a:schemeClr>
                </a:solidFill>
              </a:rPr>
              <a:t>הוצאות הנהלה וכלליות אינן כוללות הוצאות שכר, יש לפרט כיצד נוהלה העמותה בשנים אלו.</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a:solidFill>
                  <a:schemeClr val="accent1">
                    <a:lumMod val="50000"/>
                  </a:schemeClr>
                </a:solidFill>
              </a:rPr>
              <a:t>סה"כ מחזור ההכנסות בדוח </a:t>
            </a:r>
            <a:r>
              <a:rPr lang="he-IL" sz="1500" b="1" dirty="0" err="1">
                <a:solidFill>
                  <a:schemeClr val="accent1">
                    <a:lumMod val="50000"/>
                  </a:schemeClr>
                </a:solidFill>
              </a:rPr>
              <a:t>הנה"כ</a:t>
            </a:r>
            <a:r>
              <a:rPr lang="he-IL" sz="1500" b="1" dirty="0">
                <a:solidFill>
                  <a:schemeClr val="accent1">
                    <a:lumMod val="50000"/>
                  </a:schemeClr>
                </a:solidFill>
              </a:rPr>
              <a:t> </a:t>
            </a:r>
            <a:r>
              <a:rPr lang="he-IL" sz="1500" b="1" dirty="0" smtClean="0">
                <a:solidFill>
                  <a:schemeClr val="accent1">
                    <a:lumMod val="50000"/>
                  </a:schemeClr>
                </a:solidFill>
              </a:rPr>
              <a:t>לשנה </a:t>
            </a:r>
            <a:r>
              <a:rPr lang="he-IL" sz="1500" b="1" dirty="0">
                <a:solidFill>
                  <a:schemeClr val="accent1">
                    <a:lumMod val="50000"/>
                  </a:schemeClr>
                </a:solidFill>
              </a:rPr>
              <a:t>צריך להיות תואם לסה"כ מחזור ההכנסות בדוח הביצוע לכלל פעילות העמותה כאשר יש להקפיד שגם </a:t>
            </a:r>
            <a:r>
              <a:rPr lang="he-IL" sz="1500" b="1" dirty="0" err="1">
                <a:solidFill>
                  <a:schemeClr val="accent1">
                    <a:lumMod val="50000"/>
                  </a:schemeClr>
                </a:solidFill>
              </a:rPr>
              <a:t>הנה"כ</a:t>
            </a:r>
            <a:r>
              <a:rPr lang="he-IL" sz="1500" b="1" dirty="0">
                <a:solidFill>
                  <a:schemeClr val="accent1">
                    <a:lumMod val="50000"/>
                  </a:schemeClr>
                </a:solidFill>
              </a:rPr>
              <a:t> וגם דוח הביצוע מדווחים לשנה מלאה! (בפועל+ צפי ריאלי). וכנ"ל סך הוצאות </a:t>
            </a:r>
            <a:r>
              <a:rPr lang="he-IL" sz="1500" b="1" dirty="0" err="1">
                <a:solidFill>
                  <a:schemeClr val="accent1">
                    <a:lumMod val="50000"/>
                  </a:schemeClr>
                </a:solidFill>
              </a:rPr>
              <a:t>הנה"כ</a:t>
            </a:r>
            <a:r>
              <a:rPr lang="he-IL" sz="1500" b="1" dirty="0">
                <a:solidFill>
                  <a:schemeClr val="accent1">
                    <a:lumMod val="50000"/>
                  </a:schemeClr>
                </a:solidFill>
              </a:rPr>
              <a:t> בדוח </a:t>
            </a:r>
            <a:r>
              <a:rPr lang="he-IL" sz="1500" b="1" dirty="0" err="1">
                <a:solidFill>
                  <a:schemeClr val="accent1">
                    <a:lumMod val="50000"/>
                  </a:schemeClr>
                </a:solidFill>
              </a:rPr>
              <a:t>הנה"כ</a:t>
            </a:r>
            <a:r>
              <a:rPr lang="he-IL" sz="1500" b="1" dirty="0">
                <a:solidFill>
                  <a:schemeClr val="accent1">
                    <a:lumMod val="50000"/>
                  </a:schemeClr>
                </a:solidFill>
              </a:rPr>
              <a:t> </a:t>
            </a:r>
            <a:r>
              <a:rPr lang="he-IL" sz="1500" b="1" dirty="0" smtClean="0">
                <a:solidFill>
                  <a:schemeClr val="accent1">
                    <a:lumMod val="50000"/>
                  </a:schemeClr>
                </a:solidFill>
              </a:rPr>
              <a:t>לשנה </a:t>
            </a:r>
            <a:r>
              <a:rPr lang="he-IL" sz="1500" b="1" dirty="0">
                <a:solidFill>
                  <a:schemeClr val="accent1">
                    <a:lumMod val="50000"/>
                  </a:schemeClr>
                </a:solidFill>
              </a:rPr>
              <a:t>יהיו תואמות לסך הוצאות </a:t>
            </a:r>
            <a:r>
              <a:rPr lang="he-IL" sz="1500" b="1" dirty="0" err="1">
                <a:solidFill>
                  <a:schemeClr val="accent1">
                    <a:lumMod val="50000"/>
                  </a:schemeClr>
                </a:solidFill>
              </a:rPr>
              <a:t>הנה"כ</a:t>
            </a:r>
            <a:r>
              <a:rPr lang="he-IL" sz="1500" b="1" dirty="0">
                <a:solidFill>
                  <a:schemeClr val="accent1">
                    <a:lumMod val="50000"/>
                  </a:schemeClr>
                </a:solidFill>
              </a:rPr>
              <a:t> בדוח </a:t>
            </a:r>
            <a:r>
              <a:rPr lang="he-IL" sz="1500" b="1" dirty="0" smtClean="0">
                <a:solidFill>
                  <a:schemeClr val="accent1">
                    <a:lumMod val="50000"/>
                  </a:schemeClr>
                </a:solidFill>
              </a:rPr>
              <a:t>ביצוע. </a:t>
            </a:r>
            <a:r>
              <a:rPr lang="he-IL" sz="1500" b="1" dirty="0">
                <a:solidFill>
                  <a:schemeClr val="accent1">
                    <a:lumMod val="50000"/>
                  </a:schemeClr>
                </a:solidFill>
              </a:rPr>
              <a:t>במידה ויש הפרשים, יש לצרף דוח התאמה.</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smtClean="0">
                <a:solidFill>
                  <a:schemeClr val="accent1">
                    <a:lumMod val="50000"/>
                  </a:schemeClr>
                </a:solidFill>
              </a:rPr>
              <a:t>יובהר</a:t>
            </a:r>
            <a:r>
              <a:rPr lang="he-IL" sz="1500" b="1" dirty="0">
                <a:solidFill>
                  <a:schemeClr val="accent1">
                    <a:lumMod val="50000"/>
                  </a:schemeClr>
                </a:solidFill>
              </a:rPr>
              <a:t>, כי בהתאם לכללי </a:t>
            </a:r>
            <a:r>
              <a:rPr lang="he-IL" sz="1500" b="1" dirty="0" err="1">
                <a:solidFill>
                  <a:schemeClr val="accent1">
                    <a:lumMod val="50000"/>
                  </a:schemeClr>
                </a:solidFill>
              </a:rPr>
              <a:t>חשכ"ל</a:t>
            </a:r>
            <a:r>
              <a:rPr lang="he-IL" sz="1500" b="1" dirty="0">
                <a:solidFill>
                  <a:schemeClr val="accent1">
                    <a:lumMod val="50000"/>
                  </a:schemeClr>
                </a:solidFill>
              </a:rPr>
              <a:t>, אין לפצל שכר מנכ"ל או כל תפקיד </a:t>
            </a:r>
            <a:r>
              <a:rPr lang="he-IL" sz="1500" b="1" dirty="0" err="1">
                <a:solidFill>
                  <a:schemeClr val="accent1">
                    <a:lumMod val="50000"/>
                  </a:schemeClr>
                </a:solidFill>
              </a:rPr>
              <a:t>מינהלתי</a:t>
            </a:r>
            <a:r>
              <a:rPr lang="he-IL" sz="1500" b="1" dirty="0">
                <a:solidFill>
                  <a:schemeClr val="accent1">
                    <a:lumMod val="50000"/>
                  </a:schemeClr>
                </a:solidFill>
              </a:rPr>
              <a:t> או ניהולי אחר, בין עלות הפעילות להוצאות הנהלה וכלליות גם אם עיקר עיסוקו בפעילות. נדרש לכלול בדוח את מלוא השכר של עובדי ההנהלה.</a:t>
            </a:r>
            <a:endParaRPr lang="en-US" sz="1500" b="1" dirty="0">
              <a:solidFill>
                <a:schemeClr val="accent1">
                  <a:lumMod val="50000"/>
                </a:schemeClr>
              </a:solidFill>
            </a:endParaRPr>
          </a:p>
          <a:p>
            <a:pPr marL="742950" lvl="1" indent="-285750" algn="just">
              <a:lnSpc>
                <a:spcPct val="150000"/>
              </a:lnSpc>
              <a:spcBef>
                <a:spcPts val="200"/>
              </a:spcBef>
              <a:buFont typeface="Wingdings 2" panose="05020102010507070707" pitchFamily="18" charset="2"/>
              <a:buChar char=""/>
            </a:pPr>
            <a:r>
              <a:rPr lang="he-IL" sz="1500" b="1" dirty="0">
                <a:solidFill>
                  <a:schemeClr val="accent1">
                    <a:lumMod val="50000"/>
                  </a:schemeClr>
                </a:solidFill>
              </a:rPr>
              <a:t>בהתאם לסעיף 8כד (4), בגופים שמחזור ההכנסות שלהם נמוך מ-400 </a:t>
            </a:r>
            <a:r>
              <a:rPr lang="he-IL" sz="1500" b="1" dirty="0" err="1">
                <a:solidFill>
                  <a:schemeClr val="accent1">
                    <a:lumMod val="50000"/>
                  </a:schemeClr>
                </a:solidFill>
              </a:rPr>
              <a:t>אש"ח</a:t>
            </a:r>
            <a:r>
              <a:rPr lang="he-IL" sz="1500" b="1" dirty="0">
                <a:solidFill>
                  <a:schemeClr val="accent1">
                    <a:lumMod val="50000"/>
                  </a:schemeClr>
                </a:solidFill>
              </a:rPr>
              <a:t>, לא נדרש לכלול את שכר המנכ"ל </a:t>
            </a:r>
            <a:r>
              <a:rPr lang="he-IL" sz="1500" b="1" dirty="0" err="1">
                <a:solidFill>
                  <a:schemeClr val="accent1">
                    <a:lumMod val="50000"/>
                  </a:schemeClr>
                </a:solidFill>
              </a:rPr>
              <a:t>בהנה"כ</a:t>
            </a:r>
            <a:r>
              <a:rPr lang="he-IL" sz="1500" b="1" dirty="0">
                <a:solidFill>
                  <a:schemeClr val="accent1">
                    <a:lumMod val="50000"/>
                  </a:schemeClr>
                </a:solidFill>
              </a:rPr>
              <a:t> אך תחת מגבלה חשובה והיא שהיקף עלות שכרו נמוכה מ-40% מהיקף המחזור השנתי</a:t>
            </a:r>
            <a:r>
              <a:rPr lang="he-IL" sz="1500" b="1" dirty="0" smtClean="0">
                <a:solidFill>
                  <a:schemeClr val="accent1">
                    <a:lumMod val="50000"/>
                  </a:schemeClr>
                </a:solidFill>
              </a:rPr>
              <a:t>.</a:t>
            </a:r>
            <a:endParaRPr lang="en-US" sz="1500" b="1" dirty="0">
              <a:solidFill>
                <a:schemeClr val="accent1">
                  <a:lumMod val="50000"/>
                </a:schemeClr>
              </a:solidFill>
            </a:endParaRPr>
          </a:p>
        </p:txBody>
      </p:sp>
    </p:spTree>
    <p:extLst>
      <p:ext uri="{BB962C8B-B14F-4D97-AF65-F5344CB8AC3E}">
        <p14:creationId xmlns:p14="http://schemas.microsoft.com/office/powerpoint/2010/main" val="233575716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1477328"/>
          </a:xfrm>
          <a:prstGeom prst="rect">
            <a:avLst/>
          </a:prstGeom>
          <a:noFill/>
        </p:spPr>
        <p:txBody>
          <a:bodyPr wrap="square" rtlCol="1">
            <a:spAutoFit/>
          </a:bodyPr>
          <a:lstStyle/>
          <a:p>
            <a:pPr algn="ct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דוחות כספיים במלכ"ר </a:t>
            </a: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4244316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14348" y="357166"/>
            <a:ext cx="77501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הדוחות הכספיים במלכ"רים</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17" name="מלבן 16"/>
          <p:cNvSpPr/>
          <p:nvPr/>
        </p:nvSpPr>
        <p:spPr>
          <a:xfrm>
            <a:off x="1979712" y="908720"/>
            <a:ext cx="5400600" cy="648072"/>
          </a:xfrm>
          <a:prstGeom prst="rect">
            <a:avLst/>
          </a:prstGeom>
          <a:solidFill>
            <a:schemeClr val="accent1">
              <a:lumMod val="40000"/>
              <a:lumOff val="60000"/>
            </a:schemeClr>
          </a:solidFill>
        </p:spPr>
        <p:style>
          <a:lnRef idx="3">
            <a:schemeClr val="lt1"/>
          </a:lnRef>
          <a:fillRef idx="1">
            <a:schemeClr val="accent2"/>
          </a:fillRef>
          <a:effectRef idx="1">
            <a:schemeClr val="accent2"/>
          </a:effectRef>
          <a:fontRef idx="minor">
            <a:schemeClr val="lt1"/>
          </a:fontRef>
        </p:style>
        <p:txBody>
          <a:bodyPr rtlCol="1" anchor="ctr"/>
          <a:lstStyle/>
          <a:p>
            <a:pPr algn="ctr"/>
            <a:r>
              <a:rPr lang="he-IL" sz="2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הדוחות במלכ"ר כוללים: </a:t>
            </a:r>
            <a:endParaRPr lang="he-IL"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aphicFrame>
        <p:nvGraphicFramePr>
          <p:cNvPr id="19" name="דיאגרמה 18"/>
          <p:cNvGraphicFramePr/>
          <p:nvPr/>
        </p:nvGraphicFramePr>
        <p:xfrm>
          <a:off x="1403648" y="1700808"/>
          <a:ext cx="63840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חץ למעלה 4">
            <a:hlinkClick r:id="rId8"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graphicEl>
                                              <a:dgm id="{7659EC4F-5104-449E-AF71-BB3DDD015702}"/>
                                            </p:graphicEl>
                                          </p:spTgt>
                                        </p:tgtEl>
                                        <p:attrNameLst>
                                          <p:attrName>style.visibility</p:attrName>
                                        </p:attrNameLst>
                                      </p:cBhvr>
                                      <p:to>
                                        <p:strVal val="visible"/>
                                      </p:to>
                                    </p:set>
                                    <p:anim calcmode="lin" valueType="num">
                                      <p:cBhvr additive="base">
                                        <p:cTn id="7" dur="500" fill="hold"/>
                                        <p:tgtEl>
                                          <p:spTgt spid="19">
                                            <p:graphicEl>
                                              <a:dgm id="{7659EC4F-5104-449E-AF71-BB3DDD01570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9">
                                            <p:graphicEl>
                                              <a:dgm id="{7659EC4F-5104-449E-AF71-BB3DDD015702}"/>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9">
                                            <p:graphicEl>
                                              <a:dgm id="{28D2D254-FC58-4F77-99B6-26A5413D9108}"/>
                                            </p:graphicEl>
                                          </p:spTgt>
                                        </p:tgtEl>
                                        <p:attrNameLst>
                                          <p:attrName>style.visibility</p:attrName>
                                        </p:attrNameLst>
                                      </p:cBhvr>
                                      <p:to>
                                        <p:strVal val="visible"/>
                                      </p:to>
                                    </p:set>
                                    <p:anim calcmode="lin" valueType="num">
                                      <p:cBhvr additive="base">
                                        <p:cTn id="11" dur="500" fill="hold"/>
                                        <p:tgtEl>
                                          <p:spTgt spid="19">
                                            <p:graphicEl>
                                              <a:dgm id="{28D2D254-FC58-4F77-99B6-26A5413D9108}"/>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19">
                                            <p:graphicEl>
                                              <a:dgm id="{28D2D254-FC58-4F77-99B6-26A5413D9108}"/>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graphicEl>
                                              <a:dgm id="{78637B29-124B-45F4-B1B9-08D298FBC14A}"/>
                                            </p:graphicEl>
                                          </p:spTgt>
                                        </p:tgtEl>
                                        <p:attrNameLst>
                                          <p:attrName>style.visibility</p:attrName>
                                        </p:attrNameLst>
                                      </p:cBhvr>
                                      <p:to>
                                        <p:strVal val="visible"/>
                                      </p:to>
                                    </p:set>
                                    <p:anim calcmode="lin" valueType="num">
                                      <p:cBhvr additive="base">
                                        <p:cTn id="17" dur="500" fill="hold"/>
                                        <p:tgtEl>
                                          <p:spTgt spid="19">
                                            <p:graphicEl>
                                              <a:dgm id="{78637B29-124B-45F4-B1B9-08D298FBC14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
                                            <p:graphicEl>
                                              <a:dgm id="{78637B29-124B-45F4-B1B9-08D298FBC14A}"/>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9">
                                            <p:graphicEl>
                                              <a:dgm id="{29A151E3-9718-4D06-8126-3D59FADB3715}"/>
                                            </p:graphicEl>
                                          </p:spTgt>
                                        </p:tgtEl>
                                        <p:attrNameLst>
                                          <p:attrName>style.visibility</p:attrName>
                                        </p:attrNameLst>
                                      </p:cBhvr>
                                      <p:to>
                                        <p:strVal val="visible"/>
                                      </p:to>
                                    </p:set>
                                    <p:anim calcmode="lin" valueType="num">
                                      <p:cBhvr additive="base">
                                        <p:cTn id="21" dur="500" fill="hold"/>
                                        <p:tgtEl>
                                          <p:spTgt spid="19">
                                            <p:graphicEl>
                                              <a:dgm id="{29A151E3-9718-4D06-8126-3D59FADB3715}"/>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
                                            <p:graphicEl>
                                              <a:dgm id="{29A151E3-9718-4D06-8126-3D59FADB3715}"/>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9">
                                            <p:graphicEl>
                                              <a:dgm id="{5DC4CDE4-FE4B-4514-BBCE-E114EF98FF6F}"/>
                                            </p:graphicEl>
                                          </p:spTgt>
                                        </p:tgtEl>
                                        <p:attrNameLst>
                                          <p:attrName>style.visibility</p:attrName>
                                        </p:attrNameLst>
                                      </p:cBhvr>
                                      <p:to>
                                        <p:strVal val="visible"/>
                                      </p:to>
                                    </p:set>
                                    <p:anim calcmode="lin" valueType="num">
                                      <p:cBhvr additive="base">
                                        <p:cTn id="27" dur="500" fill="hold"/>
                                        <p:tgtEl>
                                          <p:spTgt spid="19">
                                            <p:graphicEl>
                                              <a:dgm id="{5DC4CDE4-FE4B-4514-BBCE-E114EF98FF6F}"/>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9">
                                            <p:graphicEl>
                                              <a:dgm id="{5DC4CDE4-FE4B-4514-BBCE-E114EF98FF6F}"/>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graphicEl>
                                              <a:dgm id="{4628B789-754C-408A-827F-3A5BAE7843DF}"/>
                                            </p:graphicEl>
                                          </p:spTgt>
                                        </p:tgtEl>
                                        <p:attrNameLst>
                                          <p:attrName>style.visibility</p:attrName>
                                        </p:attrNameLst>
                                      </p:cBhvr>
                                      <p:to>
                                        <p:strVal val="visible"/>
                                      </p:to>
                                    </p:set>
                                    <p:anim calcmode="lin" valueType="num">
                                      <p:cBhvr additive="base">
                                        <p:cTn id="31" dur="500" fill="hold"/>
                                        <p:tgtEl>
                                          <p:spTgt spid="19">
                                            <p:graphicEl>
                                              <a:dgm id="{4628B789-754C-408A-827F-3A5BAE7843DF}"/>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
                                            <p:graphicEl>
                                              <a:dgm id="{4628B789-754C-408A-827F-3A5BAE7843DF}"/>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graphicEl>
                                              <a:dgm id="{83FC9601-3077-4F0B-8BE8-38B00521135C}"/>
                                            </p:graphicEl>
                                          </p:spTgt>
                                        </p:tgtEl>
                                        <p:attrNameLst>
                                          <p:attrName>style.visibility</p:attrName>
                                        </p:attrNameLst>
                                      </p:cBhvr>
                                      <p:to>
                                        <p:strVal val="visible"/>
                                      </p:to>
                                    </p:set>
                                    <p:anim calcmode="lin" valueType="num">
                                      <p:cBhvr additive="base">
                                        <p:cTn id="37" dur="500" fill="hold"/>
                                        <p:tgtEl>
                                          <p:spTgt spid="19">
                                            <p:graphicEl>
                                              <a:dgm id="{83FC9601-3077-4F0B-8BE8-38B00521135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
                                            <p:graphicEl>
                                              <a:dgm id="{83FC9601-3077-4F0B-8BE8-38B00521135C}"/>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graphicEl>
                                              <a:dgm id="{D6C69741-33B9-4A1A-B65E-D44E2CA93669}"/>
                                            </p:graphicEl>
                                          </p:spTgt>
                                        </p:tgtEl>
                                        <p:attrNameLst>
                                          <p:attrName>style.visibility</p:attrName>
                                        </p:attrNameLst>
                                      </p:cBhvr>
                                      <p:to>
                                        <p:strVal val="visible"/>
                                      </p:to>
                                    </p:set>
                                    <p:anim calcmode="lin" valueType="num">
                                      <p:cBhvr additive="base">
                                        <p:cTn id="41" dur="500" fill="hold"/>
                                        <p:tgtEl>
                                          <p:spTgt spid="19">
                                            <p:graphicEl>
                                              <a:dgm id="{D6C69741-33B9-4A1A-B65E-D44E2CA93669}"/>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
                                            <p:graphicEl>
                                              <a:dgm id="{D6C69741-33B9-4A1A-B65E-D44E2CA93669}"/>
                                            </p:graphic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9">
                                            <p:graphicEl>
                                              <a:dgm id="{803BEA40-7CA3-4CFB-81C7-610F95BD538B}"/>
                                            </p:graphicEl>
                                          </p:spTgt>
                                        </p:tgtEl>
                                        <p:attrNameLst>
                                          <p:attrName>style.visibility</p:attrName>
                                        </p:attrNameLst>
                                      </p:cBhvr>
                                      <p:to>
                                        <p:strVal val="visible"/>
                                      </p:to>
                                    </p:set>
                                    <p:anim calcmode="lin" valueType="num">
                                      <p:cBhvr additive="base">
                                        <p:cTn id="47" dur="500" fill="hold"/>
                                        <p:tgtEl>
                                          <p:spTgt spid="19">
                                            <p:graphicEl>
                                              <a:dgm id="{803BEA40-7CA3-4CFB-81C7-610F95BD538B}"/>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
                                            <p:graphicEl>
                                              <a:dgm id="{803BEA40-7CA3-4CFB-81C7-610F95BD538B}"/>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9">
                                            <p:graphicEl>
                                              <a:dgm id="{83AFD2FC-01A2-45DC-A12D-9EB983F94487}"/>
                                            </p:graphicEl>
                                          </p:spTgt>
                                        </p:tgtEl>
                                        <p:attrNameLst>
                                          <p:attrName>style.visibility</p:attrName>
                                        </p:attrNameLst>
                                      </p:cBhvr>
                                      <p:to>
                                        <p:strVal val="visible"/>
                                      </p:to>
                                    </p:set>
                                    <p:anim calcmode="lin" valueType="num">
                                      <p:cBhvr additive="base">
                                        <p:cTn id="51" dur="500" fill="hold"/>
                                        <p:tgtEl>
                                          <p:spTgt spid="19">
                                            <p:graphicEl>
                                              <a:dgm id="{83AFD2FC-01A2-45DC-A12D-9EB983F94487}"/>
                                            </p:graphicEl>
                                          </p:spTgt>
                                        </p:tgtEl>
                                        <p:attrNameLst>
                                          <p:attrName>ppt_x</p:attrName>
                                        </p:attrNameLst>
                                      </p:cBhvr>
                                      <p:tavLst>
                                        <p:tav tm="0">
                                          <p:val>
                                            <p:strVal val="#ppt_x"/>
                                          </p:val>
                                        </p:tav>
                                        <p:tav tm="100000">
                                          <p:val>
                                            <p:strVal val="#ppt_x"/>
                                          </p:val>
                                        </p:tav>
                                      </p:tavLst>
                                    </p:anim>
                                    <p:anim calcmode="lin" valueType="num">
                                      <p:cBhvr additive="base">
                                        <p:cTn id="52" dur="500" fill="hold"/>
                                        <p:tgtEl>
                                          <p:spTgt spid="19">
                                            <p:graphicEl>
                                              <a:dgm id="{83AFD2FC-01A2-45DC-A12D-9EB983F94487}"/>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91060" y="332656"/>
            <a:ext cx="8338592" cy="685800"/>
          </a:xfrm>
        </p:spPr>
        <p:txBody>
          <a:bodyPr>
            <a:noAutofit/>
          </a:bodyPr>
          <a:lstStyle/>
          <a:p>
            <a:pPr algn="r">
              <a:defRPr/>
            </a:pP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השוואה בין דוחות חברה לדוחות מלכ"ר</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חץ שמאלה 4"/>
          <p:cNvSpPr/>
          <p:nvPr/>
        </p:nvSpPr>
        <p:spPr>
          <a:xfrm>
            <a:off x="6753917" y="2213414"/>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3" name="מלבן 22"/>
          <p:cNvSpPr/>
          <p:nvPr/>
        </p:nvSpPr>
        <p:spPr>
          <a:xfrm>
            <a:off x="6969941" y="2357430"/>
            <a:ext cx="2006683" cy="881269"/>
          </a:xfrm>
          <a:prstGeom prst="rect">
            <a:avLst/>
          </a:prstGeom>
          <a:noFill/>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he-IL" sz="3200" b="1" dirty="0" smtClean="0">
                <a:cs typeface="David" pitchFamily="2" charset="-79"/>
              </a:rPr>
              <a:t>במלכ"ר</a:t>
            </a:r>
            <a:r>
              <a:rPr lang="he-IL" sz="3200" b="1" dirty="0" smtClean="0"/>
              <a:t> </a:t>
            </a:r>
            <a:endParaRPr lang="he-IL" sz="3200" b="1" dirty="0"/>
          </a:p>
        </p:txBody>
      </p:sp>
      <p:sp>
        <p:nvSpPr>
          <p:cNvPr id="24" name="חץ שמאלה 23"/>
          <p:cNvSpPr/>
          <p:nvPr/>
        </p:nvSpPr>
        <p:spPr>
          <a:xfrm rot="10800000">
            <a:off x="699356" y="1261534"/>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683568" y="1395603"/>
            <a:ext cx="2006683" cy="881269"/>
          </a:xfrm>
          <a:prstGeom prst="rect">
            <a:avLst/>
          </a:prstGeom>
          <a:noFill/>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cs typeface="David" pitchFamily="2" charset="-79"/>
              </a:rPr>
              <a:t>בחברה</a:t>
            </a:r>
            <a:endParaRPr lang="he-IL" sz="3200" b="1" dirty="0">
              <a:cs typeface="David" pitchFamily="2" charset="-79"/>
            </a:endParaRPr>
          </a:p>
        </p:txBody>
      </p:sp>
      <p:sp>
        <p:nvSpPr>
          <p:cNvPr id="28" name="מלבן מעוגל 27"/>
          <p:cNvSpPr/>
          <p:nvPr/>
        </p:nvSpPr>
        <p:spPr>
          <a:xfrm>
            <a:off x="3357554" y="1357298"/>
            <a:ext cx="1428760" cy="1008112"/>
          </a:xfrm>
          <a:prstGeom prst="roundRect">
            <a:avLst/>
          </a:prstGeom>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דוח רווח והפסד</a:t>
            </a:r>
            <a:endParaRPr lang="he-IL" dirty="0"/>
          </a:p>
        </p:txBody>
      </p:sp>
      <p:sp>
        <p:nvSpPr>
          <p:cNvPr id="34" name="מלבן מעוגל 33"/>
          <p:cNvSpPr/>
          <p:nvPr/>
        </p:nvSpPr>
        <p:spPr>
          <a:xfrm>
            <a:off x="5143504" y="2428868"/>
            <a:ext cx="1428760" cy="1008112"/>
          </a:xfrm>
          <a:prstGeom prst="roundRect">
            <a:avLst/>
          </a:prstGeom>
          <a:solidFill>
            <a:schemeClr val="accent1"/>
          </a:solidFill>
          <a:ln>
            <a:solidFill>
              <a:schemeClr val="accent1"/>
            </a:solidFill>
          </a:ln>
          <a:effectLst>
            <a:outerShdw blurRad="50800" dist="38100" dir="8100000" algn="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דוח  על הפעילויות </a:t>
            </a:r>
            <a:endParaRPr lang="he-IL" dirty="0"/>
          </a:p>
        </p:txBody>
      </p:sp>
      <p:sp>
        <p:nvSpPr>
          <p:cNvPr id="35" name="מלבן מעוגל 34"/>
          <p:cNvSpPr/>
          <p:nvPr/>
        </p:nvSpPr>
        <p:spPr>
          <a:xfrm>
            <a:off x="1785918" y="4357694"/>
            <a:ext cx="6429420" cy="937814"/>
          </a:xfrm>
          <a:prstGeom prst="roundRect">
            <a:avLst/>
          </a:prstGeom>
          <a:solidFill>
            <a:schemeClr val="accent5">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u="sng" dirty="0" smtClean="0"/>
              <a:t>דוח על תזרימי המזומנים- </a:t>
            </a:r>
          </a:p>
          <a:p>
            <a:pPr algn="ctr"/>
            <a:r>
              <a:rPr lang="he-IL" dirty="0" smtClean="0"/>
              <a:t>מידע על תקבולי המזומנים של החברה  מפעילות שוטפת, השקעה ומימון.</a:t>
            </a:r>
          </a:p>
        </p:txBody>
      </p:sp>
      <p:sp>
        <p:nvSpPr>
          <p:cNvPr id="36" name="מלבן מעוגל 35"/>
          <p:cNvSpPr/>
          <p:nvPr/>
        </p:nvSpPr>
        <p:spPr>
          <a:xfrm>
            <a:off x="1071538" y="2643182"/>
            <a:ext cx="3929090" cy="1571636"/>
          </a:xfrm>
          <a:prstGeom prst="roundRect">
            <a:avLst/>
          </a:prstGeom>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התוצאה של כלל הפעילות של החברה מהווה רווח שיכול להיות מחולק כדיב', ואילו במלכ"ר עודף הפעילות מסווג לנכסים נטו מפעילויות לא מוגבלות לשימוש למטרות  המלכ"ר</a:t>
            </a:r>
            <a:endParaRPr lang="he-IL" dirty="0"/>
          </a:p>
        </p:txBody>
      </p:sp>
      <p:sp>
        <p:nvSpPr>
          <p:cNvPr id="39" name="מלבן מעוגל 38"/>
          <p:cNvSpPr/>
          <p:nvPr/>
        </p:nvSpPr>
        <p:spPr>
          <a:xfrm>
            <a:off x="1500166" y="5500702"/>
            <a:ext cx="6429420" cy="1080690"/>
          </a:xfrm>
          <a:prstGeom prst="roundRect">
            <a:avLst/>
          </a:prstGeom>
          <a:solidFill>
            <a:schemeClr val="accent5">
              <a:lumMod val="75000"/>
            </a:schemeClr>
          </a:solidFill>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t>במלכ"ר לא יופיעו תזרימים לתשלומי דיב'. לעומת זאת בפעילות מימון יופיעו סכומים מוגבלים שהתקבלו כל היתר על פי תקינה חשבונאית ישראלית</a:t>
            </a:r>
          </a:p>
        </p:txBody>
      </p:sp>
      <p:sp>
        <p:nvSpPr>
          <p:cNvPr id="12" name="חץ למעלה 11">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3" grpId="0"/>
      <p:bldP spid="24" grpId="0" animBg="1"/>
      <p:bldP spid="25" grpId="0"/>
      <p:bldP spid="28" grpId="0" animBg="1"/>
      <p:bldP spid="34" grpId="0" animBg="1"/>
      <p:bldP spid="35" grpId="0" animBg="1"/>
      <p:bldP spid="36" grpId="0" animBg="1"/>
      <p:bldP spid="3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0" y="332656"/>
            <a:ext cx="8338592"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השוואה בין דוחות חברה לדוחות מלכ"ר</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חץ שמאלה 4"/>
          <p:cNvSpPr/>
          <p:nvPr/>
        </p:nvSpPr>
        <p:spPr>
          <a:xfrm>
            <a:off x="5999050" y="4499430"/>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מעוגל 5"/>
          <p:cNvSpPr/>
          <p:nvPr/>
        </p:nvSpPr>
        <p:spPr>
          <a:xfrm>
            <a:off x="5586443" y="1340768"/>
            <a:ext cx="2520280" cy="2103309"/>
          </a:xfrm>
          <a:prstGeom prst="roundRect">
            <a:avLst>
              <a:gd name="adj" fmla="val 10000"/>
            </a:avLst>
          </a:pr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7" name="מלבן 6"/>
          <p:cNvSpPr/>
          <p:nvPr/>
        </p:nvSpPr>
        <p:spPr>
          <a:xfrm>
            <a:off x="5857884" y="1571612"/>
            <a:ext cx="2071702" cy="1415895"/>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5400" b="1" dirty="0" smtClean="0">
                <a:ln w="11430"/>
                <a:solidFill>
                  <a:schemeClr val="bg1"/>
                </a:solidFill>
                <a:effectLst>
                  <a:outerShdw blurRad="50800" dist="39000" dir="5460000" algn="tl">
                    <a:srgbClr val="000000">
                      <a:alpha val="38000"/>
                    </a:srgbClr>
                  </a:outerShdw>
                </a:effectLst>
                <a:latin typeface="Trebuchet MS" pitchFamily="34" charset="0"/>
                <a:ea typeface="+mj-ea"/>
              </a:rPr>
              <a:t>נכסים </a:t>
            </a:r>
            <a:endParaRPr lang="he-IL" sz="54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nvGrpSpPr>
          <p:cNvPr id="8" name="קבוצה 10"/>
          <p:cNvGrpSpPr/>
          <p:nvPr/>
        </p:nvGrpSpPr>
        <p:grpSpPr>
          <a:xfrm>
            <a:off x="3282187" y="1412776"/>
            <a:ext cx="2088232" cy="936104"/>
            <a:chOff x="6743764" y="0"/>
            <a:chExt cx="768774" cy="512516"/>
          </a:xfrm>
          <a:solidFill>
            <a:schemeClr val="accent1"/>
          </a:solidFill>
          <a:scene3d>
            <a:camera prst="orthographicFront"/>
            <a:lightRig rig="flat" dir="t"/>
          </a:scene3d>
        </p:grpSpPr>
        <p:sp>
          <p:nvSpPr>
            <p:cNvPr id="9" name="מלבן מעוגל 8"/>
            <p:cNvSpPr/>
            <p:nvPr/>
          </p:nvSpPr>
          <p:spPr>
            <a:xfrm>
              <a:off x="6743764"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0" name="מלבן 9"/>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התחייבויות </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grpSp>
        <p:nvGrpSpPr>
          <p:cNvPr id="11" name="קבוצה 10"/>
          <p:cNvGrpSpPr/>
          <p:nvPr/>
        </p:nvGrpSpPr>
        <p:grpSpPr>
          <a:xfrm>
            <a:off x="3282185" y="2420888"/>
            <a:ext cx="2088232" cy="1008112"/>
            <a:chOff x="6743763" y="0"/>
            <a:chExt cx="768774" cy="512516"/>
          </a:xfrm>
          <a:solidFill>
            <a:schemeClr val="accent1"/>
          </a:solidFill>
          <a:scene3d>
            <a:camera prst="orthographicFront"/>
            <a:lightRig rig="flat" dir="t"/>
          </a:scene3d>
        </p:grpSpPr>
        <p:sp>
          <p:nvSpPr>
            <p:cNvPr id="12" name="מלבן מעוגל 11"/>
            <p:cNvSpPr/>
            <p:nvPr/>
          </p:nvSpPr>
          <p:spPr>
            <a:xfrm>
              <a:off x="6743763"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3" name="מלבן 12"/>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spcBef>
                  <a:spcPct val="0"/>
                </a:spcBef>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הפרש-</a:t>
              </a:r>
            </a:p>
            <a:p>
              <a:pPr lvl="0" algn="ctr" defTabSz="666750" rtl="1">
                <a:spcBef>
                  <a:spcPct val="0"/>
                </a:spcBef>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 הון עצמי</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sp>
        <p:nvSpPr>
          <p:cNvPr id="14" name="מלבן מעוגל 13"/>
          <p:cNvSpPr/>
          <p:nvPr/>
        </p:nvSpPr>
        <p:spPr>
          <a:xfrm>
            <a:off x="3275856" y="4149080"/>
            <a:ext cx="2520280" cy="2103309"/>
          </a:xfrm>
          <a:prstGeom prst="roundRect">
            <a:avLst>
              <a:gd name="adj" fmla="val 10000"/>
            </a:avLst>
          </a:prstGeom>
          <a:solidFill>
            <a:schemeClr val="accent1"/>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5" name="מלבן 14"/>
          <p:cNvSpPr/>
          <p:nvPr/>
        </p:nvSpPr>
        <p:spPr>
          <a:xfrm>
            <a:off x="3275856" y="4293096"/>
            <a:ext cx="2585957" cy="1844523"/>
          </a:xfrm>
          <a:prstGeom prst="rect">
            <a:avLst/>
          </a:prstGeom>
          <a:noFill/>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5400" b="1" dirty="0" smtClean="0">
                <a:ln w="11430"/>
                <a:solidFill>
                  <a:schemeClr val="bg1"/>
                </a:solidFill>
                <a:effectLst>
                  <a:outerShdw blurRad="50800" dist="39000" dir="5460000" algn="tl">
                    <a:srgbClr val="000000">
                      <a:alpha val="38000"/>
                    </a:srgbClr>
                  </a:outerShdw>
                </a:effectLst>
                <a:latin typeface="Trebuchet MS" pitchFamily="34" charset="0"/>
                <a:ea typeface="+mj-ea"/>
              </a:rPr>
              <a:t>נכסים</a:t>
            </a:r>
            <a:r>
              <a:rPr lang="he-IL" sz="5400" kern="1200" dirty="0" smtClean="0"/>
              <a:t> </a:t>
            </a:r>
            <a:endParaRPr lang="he-IL" sz="5400" kern="1200" dirty="0"/>
          </a:p>
        </p:txBody>
      </p:sp>
      <p:grpSp>
        <p:nvGrpSpPr>
          <p:cNvPr id="16" name="קבוצה 10"/>
          <p:cNvGrpSpPr/>
          <p:nvPr/>
        </p:nvGrpSpPr>
        <p:grpSpPr>
          <a:xfrm>
            <a:off x="971597" y="4221088"/>
            <a:ext cx="2088232" cy="936103"/>
            <a:chOff x="6743763" y="0"/>
            <a:chExt cx="768774" cy="512516"/>
          </a:xfrm>
          <a:solidFill>
            <a:schemeClr val="accent1"/>
          </a:solidFill>
          <a:scene3d>
            <a:camera prst="orthographicFront"/>
            <a:lightRig rig="flat" dir="t"/>
          </a:scene3d>
        </p:grpSpPr>
        <p:sp>
          <p:nvSpPr>
            <p:cNvPr id="17" name="מלבן מעוגל 16"/>
            <p:cNvSpPr/>
            <p:nvPr/>
          </p:nvSpPr>
          <p:spPr>
            <a:xfrm>
              <a:off x="6743763"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18" name="מלבן 17"/>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התחייבויות </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sp>
          <p:nvSpPr>
            <p:cNvPr id="19" name="מלבן 18"/>
            <p:cNvSpPr/>
            <p:nvPr/>
          </p:nvSpPr>
          <p:spPr>
            <a:xfrm>
              <a:off x="6770273" y="0"/>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endParaRPr lang="he-IL" sz="1500" kern="1200" dirty="0"/>
            </a:p>
          </p:txBody>
        </p:sp>
      </p:grpSp>
      <p:grpSp>
        <p:nvGrpSpPr>
          <p:cNvPr id="20" name="קבוצה 10"/>
          <p:cNvGrpSpPr/>
          <p:nvPr/>
        </p:nvGrpSpPr>
        <p:grpSpPr>
          <a:xfrm>
            <a:off x="971598" y="5229200"/>
            <a:ext cx="2088232" cy="1008112"/>
            <a:chOff x="6743763" y="0"/>
            <a:chExt cx="768774" cy="512516"/>
          </a:xfrm>
          <a:solidFill>
            <a:schemeClr val="accent5">
              <a:lumMod val="75000"/>
            </a:schemeClr>
          </a:solidFill>
          <a:scene3d>
            <a:camera prst="orthographicFront"/>
            <a:lightRig rig="flat" dir="t"/>
          </a:scene3d>
        </p:grpSpPr>
        <p:sp>
          <p:nvSpPr>
            <p:cNvPr id="21" name="מלבן מעוגל 20"/>
            <p:cNvSpPr/>
            <p:nvPr/>
          </p:nvSpPr>
          <p:spPr>
            <a:xfrm>
              <a:off x="6743763" y="0"/>
              <a:ext cx="768774" cy="512516"/>
            </a:xfrm>
            <a:prstGeom prst="roundRect">
              <a:avLst>
                <a:gd name="adj" fmla="val 10000"/>
              </a:avLst>
            </a:prstGeom>
            <a:grpFill/>
            <a:sp3d prstMaterial="plastic">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1">
              <a:schemeClr val="accent6">
                <a:hueOff val="0"/>
                <a:satOff val="0"/>
                <a:lumOff val="0"/>
                <a:alphaOff val="0"/>
              </a:schemeClr>
            </a:effectRef>
            <a:fontRef idx="minor">
              <a:schemeClr val="lt1"/>
            </a:fontRef>
          </p:style>
        </p:sp>
        <p:sp>
          <p:nvSpPr>
            <p:cNvPr id="22" name="מלבן 21"/>
            <p:cNvSpPr/>
            <p:nvPr/>
          </p:nvSpPr>
          <p:spPr>
            <a:xfrm>
              <a:off x="6758775" y="15011"/>
              <a:ext cx="738752" cy="48249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ln w="11430"/>
                  <a:solidFill>
                    <a:schemeClr val="bg1"/>
                  </a:solidFill>
                  <a:effectLst>
                    <a:outerShdw blurRad="50800" dist="39000" dir="5460000" algn="tl">
                      <a:srgbClr val="000000">
                        <a:alpha val="38000"/>
                      </a:srgbClr>
                    </a:outerShdw>
                  </a:effectLst>
                  <a:latin typeface="Trebuchet MS" pitchFamily="34" charset="0"/>
                  <a:ea typeface="+mj-ea"/>
                </a:rPr>
                <a:t>נכסים נטו</a:t>
              </a:r>
              <a:endParaRPr lang="he-IL" sz="3200" b="1" dirty="0">
                <a:ln w="11430"/>
                <a:solidFill>
                  <a:schemeClr val="bg1"/>
                </a:solidFill>
                <a:effectLst>
                  <a:outerShdw blurRad="50800" dist="39000" dir="5460000" algn="tl">
                    <a:srgbClr val="000000">
                      <a:alpha val="38000"/>
                    </a:srgbClr>
                  </a:outerShdw>
                </a:effectLst>
                <a:latin typeface="Trebuchet MS" pitchFamily="34" charset="0"/>
                <a:ea typeface="+mj-ea"/>
              </a:endParaRPr>
            </a:p>
          </p:txBody>
        </p:sp>
      </p:grpSp>
      <p:sp>
        <p:nvSpPr>
          <p:cNvPr id="23" name="מלבן 22"/>
          <p:cNvSpPr/>
          <p:nvPr/>
        </p:nvSpPr>
        <p:spPr>
          <a:xfrm>
            <a:off x="6215074" y="4643446"/>
            <a:ext cx="2006683" cy="881269"/>
          </a:xfrm>
          <a:prstGeom prst="rect">
            <a:avLst/>
          </a:prstGeom>
          <a:noFill/>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algn="ctr" defTabSz="666750">
              <a:lnSpc>
                <a:spcPct val="90000"/>
              </a:lnSpc>
              <a:spcBef>
                <a:spcPct val="0"/>
              </a:spcBef>
              <a:spcAft>
                <a:spcPct val="35000"/>
              </a:spcAft>
            </a:pPr>
            <a:r>
              <a:rPr lang="he-IL" sz="3200" b="1" dirty="0" smtClean="0">
                <a:cs typeface="David" pitchFamily="2" charset="-79"/>
              </a:rPr>
              <a:t>במלכ"ר</a:t>
            </a:r>
            <a:r>
              <a:rPr lang="he-IL" sz="3200" b="1" dirty="0" smtClean="0"/>
              <a:t> </a:t>
            </a:r>
            <a:endParaRPr lang="he-IL" sz="3200" b="1" dirty="0"/>
          </a:p>
        </p:txBody>
      </p:sp>
      <p:sp>
        <p:nvSpPr>
          <p:cNvPr id="24" name="חץ שמאלה 23"/>
          <p:cNvSpPr/>
          <p:nvPr/>
        </p:nvSpPr>
        <p:spPr>
          <a:xfrm rot="10800000">
            <a:off x="668576" y="1461028"/>
            <a:ext cx="2247239" cy="1152128"/>
          </a:xfrm>
          <a:prstGeom prst="leftArrow">
            <a:avLst/>
          </a:prstGeom>
          <a:solidFill>
            <a:schemeClr val="accent2"/>
          </a:solidFill>
          <a:scene3d>
            <a:camera prst="orthographicFront"/>
            <a:lightRig rig="flood" dir="t">
              <a:rot lat="0" lon="0" rev="1200000"/>
            </a:lightRig>
          </a:scene3d>
          <a:sp3d extrusionH="76200" contourW="12700" prstMaterial="dkEdge">
            <a:bevelT w="139700" h="139700" prst="divot"/>
            <a:bevelB w="95250" h="88900" prst="angle"/>
            <a:extrusionClr>
              <a:schemeClr val="accent3">
                <a:lumMod val="75000"/>
              </a:schemeClr>
            </a:extrusionClr>
            <a:contourClr>
              <a:schemeClr val="accent3">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מלבן 24"/>
          <p:cNvSpPr/>
          <p:nvPr/>
        </p:nvSpPr>
        <p:spPr>
          <a:xfrm>
            <a:off x="683568" y="1556792"/>
            <a:ext cx="2006683" cy="881269"/>
          </a:xfrm>
          <a:prstGeom prst="rect">
            <a:avLst/>
          </a:prstGeom>
          <a:scene3d>
            <a:camera prst="orthographicFront"/>
            <a:lightRig rig="flat" dir="t">
              <a:rot lat="0" lon="0" rev="600000"/>
            </a:lightRig>
          </a:scene3d>
          <a:sp3d extrusionH="76200" prstMaterial="dkEdge">
            <a:bevelT/>
            <a:bevelB w="139700" h="139700" prst="divot"/>
            <a:extrusionClr>
              <a:schemeClr val="accent4">
                <a:lumMod val="50000"/>
              </a:schemeClr>
            </a:extrusionClr>
          </a:sp3d>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rtl="1">
              <a:lnSpc>
                <a:spcPct val="90000"/>
              </a:lnSpc>
              <a:spcBef>
                <a:spcPct val="0"/>
              </a:spcBef>
              <a:spcAft>
                <a:spcPct val="35000"/>
              </a:spcAft>
            </a:pPr>
            <a:r>
              <a:rPr lang="he-IL" sz="3200" b="1" dirty="0" smtClean="0">
                <a:cs typeface="David" pitchFamily="2" charset="-79"/>
              </a:rPr>
              <a:t>בחברה</a:t>
            </a:r>
            <a:endParaRPr lang="he-IL" sz="3200" b="1" dirty="0">
              <a:cs typeface="David" pitchFamily="2" charset="-79"/>
            </a:endParaRPr>
          </a:p>
        </p:txBody>
      </p:sp>
      <p:sp>
        <p:nvSpPr>
          <p:cNvPr id="26" name="חץ למעלה 25">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fill="hold" nodeType="clickEffect">
                                  <p:stCondLst>
                                    <p:cond delay="0"/>
                                  </p:stCondLst>
                                  <p:childTnLst>
                                    <p:animRot by="21600000">
                                      <p:cBhvr>
                                        <p:cTn id="34" dur="2000" fill="hold"/>
                                        <p:tgtEl>
                                          <p:spTgt spid="2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15" grpId="0"/>
      <p:bldP spid="23" grpId="0"/>
      <p:bldP spid="24" grpId="0" animBg="1"/>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14348" y="357166"/>
            <a:ext cx="77501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מאזן</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חץ למעלה 4">
            <a:hlinkClick r:id="rId3" action="ppaction://hlinksldjump"/>
          </p:cNvPr>
          <p:cNvSpPr/>
          <p:nvPr/>
        </p:nvSpPr>
        <p:spPr>
          <a:xfrm>
            <a:off x="1214414" y="6286520"/>
            <a:ext cx="357190" cy="214314"/>
          </a:xfrm>
          <a:prstGeom prst="up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מלבן 5"/>
          <p:cNvSpPr/>
          <p:nvPr/>
        </p:nvSpPr>
        <p:spPr>
          <a:xfrm>
            <a:off x="1331640" y="1052736"/>
            <a:ext cx="6572296" cy="1000132"/>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dirty="0" smtClean="0"/>
              <a:t>נותן צילום תמונת מצב ליום מסוים, בדרך כלל ליום 31 בדצמבר. ה"תמונה" מתייחסת ליתרת הנכסים (רכוש) של העסק מצד אחד, ומן הצד שכנגד מציג את ההתחייבויות של העסק ויתרת ההון העצמי שלו, שהיא בעיקר אוסף כל הרווחים/ההפסדים שנצברו מראשית פעילות העסק. מדובר במשוואה, בה צד הנכסים (הרכוש) תמיד שווה לסך ההתחייבויות פלוס ההון העצמי</a:t>
            </a:r>
            <a:r>
              <a:rPr lang="he-IL" sz="1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מלבן 6"/>
          <p:cNvSpPr/>
          <p:nvPr/>
        </p:nvSpPr>
        <p:spPr>
          <a:xfrm>
            <a:off x="5004048" y="2204864"/>
            <a:ext cx="2395832" cy="1656184"/>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רכוש שוטף:</a:t>
            </a:r>
          </a:p>
          <a:p>
            <a:r>
              <a:rPr lang="he-IL" sz="1400" dirty="0" smtClean="0"/>
              <a:t>מזומנים ושווי מזומנים</a:t>
            </a:r>
          </a:p>
          <a:p>
            <a:r>
              <a:rPr lang="he-IL" sz="1400" dirty="0" smtClean="0"/>
              <a:t>השקעות לזמן קצר</a:t>
            </a:r>
          </a:p>
          <a:p>
            <a:r>
              <a:rPr lang="he-IL" sz="1400" dirty="0" smtClean="0"/>
              <a:t>תרומות, הקצבות ומענקים לקבל</a:t>
            </a:r>
          </a:p>
          <a:p>
            <a:r>
              <a:rPr lang="he-IL" sz="1400" dirty="0" smtClean="0"/>
              <a:t>דמי חבר לקבל</a:t>
            </a:r>
          </a:p>
          <a:p>
            <a:r>
              <a:rPr lang="he-IL" sz="1400" dirty="0" smtClean="0"/>
              <a:t>חייבים אחרים ויתרות חובה</a:t>
            </a:r>
          </a:p>
          <a:p>
            <a:r>
              <a:rPr lang="he-IL" sz="1400" dirty="0" smtClean="0"/>
              <a:t>מלאי</a:t>
            </a:r>
          </a:p>
          <a:p>
            <a:pPr algn="ctr"/>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מלבן 8"/>
          <p:cNvSpPr/>
          <p:nvPr/>
        </p:nvSpPr>
        <p:spPr>
          <a:xfrm>
            <a:off x="5004048" y="4005064"/>
            <a:ext cx="2395832" cy="115212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השקעות וחובות לזמן ארוך:</a:t>
            </a:r>
          </a:p>
          <a:p>
            <a:r>
              <a:rPr lang="he-IL" sz="1400" dirty="0" smtClean="0"/>
              <a:t>תאגידים מוחזקים</a:t>
            </a:r>
          </a:p>
          <a:p>
            <a:r>
              <a:rPr lang="he-IL" sz="1400" dirty="0" smtClean="0"/>
              <a:t>השקעות אחרות</a:t>
            </a:r>
          </a:p>
          <a:p>
            <a:r>
              <a:rPr lang="he-IL" sz="1400" dirty="0" smtClean="0"/>
              <a:t>הלוואות וחובות</a:t>
            </a:r>
            <a:endParaRPr lang="en-US" sz="1400" dirty="0"/>
          </a:p>
        </p:txBody>
      </p:sp>
      <p:sp>
        <p:nvSpPr>
          <p:cNvPr id="10" name="מלבן 9"/>
          <p:cNvSpPr/>
          <p:nvPr/>
        </p:nvSpPr>
        <p:spPr>
          <a:xfrm>
            <a:off x="5004048" y="5301208"/>
            <a:ext cx="2395832" cy="115212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רכוש קבוע</a:t>
            </a:r>
          </a:p>
          <a:p>
            <a:r>
              <a:rPr lang="he-IL" sz="1400" dirty="0" smtClean="0"/>
              <a:t>עלות</a:t>
            </a:r>
          </a:p>
          <a:p>
            <a:r>
              <a:rPr lang="he-IL" sz="1400" dirty="0" smtClean="0"/>
              <a:t>פחות: פחת שנצבר</a:t>
            </a:r>
          </a:p>
        </p:txBody>
      </p:sp>
      <p:sp>
        <p:nvSpPr>
          <p:cNvPr id="11" name="מלבן 10"/>
          <p:cNvSpPr/>
          <p:nvPr/>
        </p:nvSpPr>
        <p:spPr>
          <a:xfrm>
            <a:off x="2123728" y="2204864"/>
            <a:ext cx="2395832" cy="1656184"/>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התחייבויות שוטפות:</a:t>
            </a:r>
          </a:p>
          <a:p>
            <a:r>
              <a:rPr lang="he-IL" sz="1400" dirty="0" smtClean="0"/>
              <a:t>אשראי מתאגידים בנקאיים</a:t>
            </a:r>
          </a:p>
          <a:p>
            <a:r>
              <a:rPr lang="he-IL" sz="1400" dirty="0" smtClean="0"/>
              <a:t>אשראי מאחרים</a:t>
            </a:r>
          </a:p>
          <a:p>
            <a:r>
              <a:rPr lang="he-IL" sz="1400" dirty="0" smtClean="0"/>
              <a:t>עובדים</a:t>
            </a:r>
          </a:p>
          <a:p>
            <a:r>
              <a:rPr lang="he-IL" sz="1400" dirty="0" smtClean="0"/>
              <a:t>מענקים לשלם</a:t>
            </a:r>
          </a:p>
          <a:p>
            <a:r>
              <a:rPr lang="he-IL" sz="1400" dirty="0" smtClean="0"/>
              <a:t>ספקים</a:t>
            </a:r>
          </a:p>
          <a:p>
            <a:r>
              <a:rPr lang="he-IL" sz="1400" dirty="0" smtClean="0"/>
              <a:t>זכאים שונים ויתרות זכות</a:t>
            </a:r>
          </a:p>
          <a:p>
            <a:endParaRPr lang="en-US" sz="1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מלבן 11"/>
          <p:cNvSpPr/>
          <p:nvPr/>
        </p:nvSpPr>
        <p:spPr>
          <a:xfrm>
            <a:off x="2123728" y="4005064"/>
            <a:ext cx="2395832" cy="115212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התחייבות לזמן ארוך</a:t>
            </a:r>
            <a:r>
              <a:rPr lang="he-IL" sz="1400" u="sng"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r>
              <a:rPr lang="he-IL" sz="1400" dirty="0" smtClean="0"/>
              <a:t>עתודות לזכויות עובדים בעת פרישה</a:t>
            </a:r>
          </a:p>
          <a:p>
            <a:r>
              <a:rPr lang="he-IL" sz="1400" dirty="0" smtClean="0"/>
              <a:t>אשראי מתאגידים בנקאים</a:t>
            </a:r>
          </a:p>
        </p:txBody>
      </p:sp>
      <p:sp>
        <p:nvSpPr>
          <p:cNvPr id="13" name="מלבן 12"/>
          <p:cNvSpPr/>
          <p:nvPr/>
        </p:nvSpPr>
        <p:spPr>
          <a:xfrm>
            <a:off x="2104160" y="5301208"/>
            <a:ext cx="2395832" cy="360040"/>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err="1" smtClean="0"/>
              <a:t>התחייבוויות</a:t>
            </a:r>
            <a:r>
              <a:rPr lang="he-IL" sz="1400" u="sng" dirty="0" smtClean="0"/>
              <a:t> תלויות והתקשרויות</a:t>
            </a:r>
          </a:p>
        </p:txBody>
      </p:sp>
      <p:sp>
        <p:nvSpPr>
          <p:cNvPr id="14" name="מלבן 13"/>
          <p:cNvSpPr/>
          <p:nvPr/>
        </p:nvSpPr>
        <p:spPr>
          <a:xfrm>
            <a:off x="2123728" y="5805264"/>
            <a:ext cx="2395832" cy="584448"/>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נכסים נטו</a:t>
            </a: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18</a:t>
            </a:fld>
            <a:endParaRPr lang="he-IL"/>
          </a:p>
        </p:txBody>
      </p:sp>
      <p:pic>
        <p:nvPicPr>
          <p:cNvPr id="2050" name="Picture 2"/>
          <p:cNvPicPr>
            <a:picLocks noChangeAspect="1" noChangeArrowheads="1"/>
          </p:cNvPicPr>
          <p:nvPr/>
        </p:nvPicPr>
        <p:blipFill>
          <a:blip r:embed="rId2" cstate="print"/>
          <a:srcRect/>
          <a:stretch>
            <a:fillRect/>
          </a:stretch>
        </p:blipFill>
        <p:spPr bwMode="auto">
          <a:xfrm>
            <a:off x="1800225" y="985838"/>
            <a:ext cx="5543550" cy="4886325"/>
          </a:xfrm>
          <a:prstGeom prst="rect">
            <a:avLst/>
          </a:prstGeom>
          <a:noFill/>
          <a:ln w="9525">
            <a:noFill/>
            <a:miter lim="800000"/>
            <a:headEnd/>
            <a:tailEnd/>
          </a:ln>
        </p:spPr>
      </p:pic>
      <p:sp>
        <p:nvSpPr>
          <p:cNvPr id="4" name="Rectangle 2"/>
          <p:cNvSpPr txBox="1">
            <a:spLocks noChangeArrowheads="1"/>
          </p:cNvSpPr>
          <p:nvPr/>
        </p:nvSpPr>
        <p:spPr>
          <a:xfrm>
            <a:off x="-256646" y="332656"/>
            <a:ext cx="88610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דוגמא למאזן (צד הנכסים)</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19</a:t>
            </a:fld>
            <a:endParaRPr lang="he-IL"/>
          </a:p>
        </p:txBody>
      </p:sp>
      <p:pic>
        <p:nvPicPr>
          <p:cNvPr id="3074" name="Picture 2"/>
          <p:cNvPicPr>
            <a:picLocks noChangeAspect="1" noChangeArrowheads="1"/>
          </p:cNvPicPr>
          <p:nvPr/>
        </p:nvPicPr>
        <p:blipFill>
          <a:blip r:embed="rId2" cstate="print"/>
          <a:srcRect/>
          <a:stretch>
            <a:fillRect/>
          </a:stretch>
        </p:blipFill>
        <p:spPr bwMode="auto">
          <a:xfrm>
            <a:off x="1771650" y="713270"/>
            <a:ext cx="5104606" cy="6016143"/>
          </a:xfrm>
          <a:prstGeom prst="rect">
            <a:avLst/>
          </a:prstGeom>
          <a:noFill/>
          <a:ln w="9525">
            <a:noFill/>
            <a:miter lim="800000"/>
            <a:headEnd/>
            <a:tailEnd/>
          </a:ln>
        </p:spPr>
      </p:pic>
      <p:sp>
        <p:nvSpPr>
          <p:cNvPr id="4" name="Rectangle 2"/>
          <p:cNvSpPr txBox="1">
            <a:spLocks noChangeArrowheads="1"/>
          </p:cNvSpPr>
          <p:nvPr/>
        </p:nvSpPr>
        <p:spPr>
          <a:xfrm>
            <a:off x="-612576" y="188640"/>
            <a:ext cx="9793088"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דוגמא למאזן (צד ההתחייבויות)</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1"/>
          <p:cNvSpPr txBox="1">
            <a:spLocks/>
          </p:cNvSpPr>
          <p:nvPr/>
        </p:nvSpPr>
        <p:spPr>
          <a:xfrm>
            <a:off x="539552" y="1556792"/>
            <a:ext cx="7858180" cy="4525963"/>
          </a:xfrm>
          <a:prstGeom prst="rect">
            <a:avLst/>
          </a:prstGeom>
        </p:spPr>
        <p:txBody>
          <a:bodyPr/>
          <a:lstStyle/>
          <a:p>
            <a:pPr algn="just"/>
            <a:endParaRPr lang="en-US" sz="2400" b="1" dirty="0" smtClean="0">
              <a:solidFill>
                <a:schemeClr val="accent1">
                  <a:lumMod val="75000"/>
                </a:schemeClr>
              </a:solidFill>
              <a:latin typeface="Tahoma" pitchFamily="34" charset="0"/>
              <a:cs typeface="Tahoma" pitchFamily="34" charset="0"/>
            </a:endParaRPr>
          </a:p>
          <a:p>
            <a:pPr algn="just"/>
            <a:endParaRPr lang="he-IL" sz="2400" b="1" dirty="0" smtClean="0">
              <a:solidFill>
                <a:schemeClr val="accent1">
                  <a:lumMod val="75000"/>
                </a:schemeClr>
              </a:solidFill>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tabLst/>
              <a:defRPr/>
            </a:pPr>
            <a:endParaRPr kumimoji="0" lang="he-IL" sz="3200" b="0" i="0" u="none" strike="noStrike" kern="1200" cap="none" spc="0" normalizeH="0" baseline="0" noProof="0" dirty="0" smtClean="0">
              <a:ln>
                <a:noFill/>
              </a:ln>
              <a:solidFill>
                <a:schemeClr val="accent1">
                  <a:lumMod val="75000"/>
                </a:schemeClr>
              </a:solidFill>
              <a:effectLst/>
              <a:uLnTx/>
              <a:uFillTx/>
              <a:latin typeface="+mn-lt"/>
              <a:ea typeface="+mn-ea"/>
              <a:cs typeface="+mn-cs"/>
            </a:endParaRPr>
          </a:p>
        </p:txBody>
      </p:sp>
      <p:sp>
        <p:nvSpPr>
          <p:cNvPr id="5" name="Title 1"/>
          <p:cNvSpPr txBox="1">
            <a:spLocks/>
          </p:cNvSpPr>
          <p:nvPr/>
        </p:nvSpPr>
        <p:spPr>
          <a:xfrm>
            <a:off x="-428660" y="428604"/>
            <a:ext cx="8929750" cy="714380"/>
          </a:xfrm>
          <a:prstGeom prst="rect">
            <a:avLst/>
          </a:prstGeom>
        </p:spPr>
        <p:txBody>
          <a:bodyPr vert="horz" lIns="91440" tIns="45720" rIns="91440" bIns="45720" rtlCol="1" anchor="ctr">
            <a:no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דיווח וניתוח כספי</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2</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graphicFrame>
        <p:nvGraphicFramePr>
          <p:cNvPr id="40" name="דיאגרמה 39"/>
          <p:cNvGraphicFramePr/>
          <p:nvPr>
            <p:extLst>
              <p:ext uri="{D42A27DB-BD31-4B8C-83A1-F6EECF244321}">
                <p14:modId xmlns:p14="http://schemas.microsoft.com/office/powerpoint/2010/main" val="3135024431"/>
              </p:ext>
            </p:extLst>
          </p:nvPr>
        </p:nvGraphicFramePr>
        <p:xfrm>
          <a:off x="1643042" y="171448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3" name="מלבן 42"/>
          <p:cNvSpPr/>
          <p:nvPr/>
        </p:nvSpPr>
        <p:spPr>
          <a:xfrm>
            <a:off x="357158" y="1142984"/>
            <a:ext cx="6215106" cy="428628"/>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על סדר היום</a:t>
            </a: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3000" fill="hold"/>
                                        <p:tgtEl>
                                          <p:spTgt spid="43"/>
                                        </p:tgtEl>
                                        <p:attrNameLst>
                                          <p:attrName>ppt_x</p:attrName>
                                        </p:attrNameLst>
                                      </p:cBhvr>
                                      <p:tavLst>
                                        <p:tav tm="0">
                                          <p:val>
                                            <p:strVal val="#ppt_x-.2"/>
                                          </p:val>
                                        </p:tav>
                                        <p:tav tm="100000">
                                          <p:val>
                                            <p:strVal val="#ppt_x"/>
                                          </p:val>
                                        </p:tav>
                                      </p:tavLst>
                                    </p:anim>
                                    <p:anim calcmode="lin" valueType="num">
                                      <p:cBhvr>
                                        <p:cTn id="8" dur="3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9" dur="30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0">
                                            <p:graphicEl>
                                              <a:dgm id="{D8415170-93C5-44A4-ADD2-0B20F762D2FA}"/>
                                            </p:graphicEl>
                                          </p:spTgt>
                                        </p:tgtEl>
                                        <p:attrNameLst>
                                          <p:attrName>style.visibility</p:attrName>
                                        </p:attrNameLst>
                                      </p:cBhvr>
                                      <p:to>
                                        <p:strVal val="visible"/>
                                      </p:to>
                                    </p:set>
                                    <p:anim calcmode="lin" valueType="num">
                                      <p:cBhvr>
                                        <p:cTn id="14" dur="2000" fill="hold"/>
                                        <p:tgtEl>
                                          <p:spTgt spid="40">
                                            <p:graphicEl>
                                              <a:dgm id="{D8415170-93C5-44A4-ADD2-0B20F762D2FA}"/>
                                            </p:graphicEl>
                                          </p:spTgt>
                                        </p:tgtEl>
                                        <p:attrNameLst>
                                          <p:attrName>ppt_x</p:attrName>
                                        </p:attrNameLst>
                                      </p:cBhvr>
                                      <p:tavLst>
                                        <p:tav tm="0">
                                          <p:val>
                                            <p:strVal val="#ppt_x-.2"/>
                                          </p:val>
                                        </p:tav>
                                        <p:tav tm="100000">
                                          <p:val>
                                            <p:strVal val="#ppt_x"/>
                                          </p:val>
                                        </p:tav>
                                      </p:tavLst>
                                    </p:anim>
                                    <p:anim calcmode="lin" valueType="num">
                                      <p:cBhvr>
                                        <p:cTn id="15" dur="2000" fill="hold"/>
                                        <p:tgtEl>
                                          <p:spTgt spid="40">
                                            <p:graphicEl>
                                              <a:dgm id="{D8415170-93C5-44A4-ADD2-0B20F762D2FA}"/>
                                            </p:graphicEl>
                                          </p:spTgt>
                                        </p:tgtEl>
                                        <p:attrNameLst>
                                          <p:attrName>ppt_y</p:attrName>
                                        </p:attrNameLst>
                                      </p:cBhvr>
                                      <p:tavLst>
                                        <p:tav tm="0">
                                          <p:val>
                                            <p:strVal val="#ppt_y"/>
                                          </p:val>
                                        </p:tav>
                                        <p:tav tm="100000">
                                          <p:val>
                                            <p:strVal val="#ppt_y"/>
                                          </p:val>
                                        </p:tav>
                                      </p:tavLst>
                                    </p:anim>
                                    <p:animEffect transition="in" filter="wipe(right)" prLst="gradientSize: 0.1">
                                      <p:cBhvr>
                                        <p:cTn id="16" dur="2000"/>
                                        <p:tgtEl>
                                          <p:spTgt spid="40">
                                            <p:graphicEl>
                                              <a:dgm id="{D8415170-93C5-44A4-ADD2-0B20F762D2FA}"/>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40">
                                            <p:graphicEl>
                                              <a:dgm id="{1DBF8553-AFCB-4E3C-9493-038E08CA93C7}"/>
                                            </p:graphicEl>
                                          </p:spTgt>
                                        </p:tgtEl>
                                        <p:attrNameLst>
                                          <p:attrName>style.visibility</p:attrName>
                                        </p:attrNameLst>
                                      </p:cBhvr>
                                      <p:to>
                                        <p:strVal val="visible"/>
                                      </p:to>
                                    </p:set>
                                    <p:anim calcmode="lin" valueType="num">
                                      <p:cBhvr>
                                        <p:cTn id="21" dur="2000" fill="hold"/>
                                        <p:tgtEl>
                                          <p:spTgt spid="40">
                                            <p:graphicEl>
                                              <a:dgm id="{1DBF8553-AFCB-4E3C-9493-038E08CA93C7}"/>
                                            </p:graphicEl>
                                          </p:spTgt>
                                        </p:tgtEl>
                                        <p:attrNameLst>
                                          <p:attrName>ppt_x</p:attrName>
                                        </p:attrNameLst>
                                      </p:cBhvr>
                                      <p:tavLst>
                                        <p:tav tm="0">
                                          <p:val>
                                            <p:strVal val="#ppt_x-.2"/>
                                          </p:val>
                                        </p:tav>
                                        <p:tav tm="100000">
                                          <p:val>
                                            <p:strVal val="#ppt_x"/>
                                          </p:val>
                                        </p:tav>
                                      </p:tavLst>
                                    </p:anim>
                                    <p:anim calcmode="lin" valueType="num">
                                      <p:cBhvr>
                                        <p:cTn id="22" dur="2000" fill="hold"/>
                                        <p:tgtEl>
                                          <p:spTgt spid="40">
                                            <p:graphicEl>
                                              <a:dgm id="{1DBF8553-AFCB-4E3C-9493-038E08CA93C7}"/>
                                            </p:graphicEl>
                                          </p:spTgt>
                                        </p:tgtEl>
                                        <p:attrNameLst>
                                          <p:attrName>ppt_y</p:attrName>
                                        </p:attrNameLst>
                                      </p:cBhvr>
                                      <p:tavLst>
                                        <p:tav tm="0">
                                          <p:val>
                                            <p:strVal val="#ppt_y"/>
                                          </p:val>
                                        </p:tav>
                                        <p:tav tm="100000">
                                          <p:val>
                                            <p:strVal val="#ppt_y"/>
                                          </p:val>
                                        </p:tav>
                                      </p:tavLst>
                                    </p:anim>
                                    <p:animEffect transition="in" filter="wipe(right)" prLst="gradientSize: 0.1">
                                      <p:cBhvr>
                                        <p:cTn id="23" dur="2000"/>
                                        <p:tgtEl>
                                          <p:spTgt spid="40">
                                            <p:graphicEl>
                                              <a:dgm id="{1DBF8553-AFCB-4E3C-9493-038E08CA93C7}"/>
                                            </p:graphicEl>
                                          </p:spTgt>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40">
                                            <p:graphicEl>
                                              <a:dgm id="{8A0BBD7C-D049-446B-B79B-A522B1D2FBD9}"/>
                                            </p:graphicEl>
                                          </p:spTgt>
                                        </p:tgtEl>
                                        <p:attrNameLst>
                                          <p:attrName>style.visibility</p:attrName>
                                        </p:attrNameLst>
                                      </p:cBhvr>
                                      <p:to>
                                        <p:strVal val="visible"/>
                                      </p:to>
                                    </p:set>
                                    <p:anim calcmode="lin" valueType="num">
                                      <p:cBhvr>
                                        <p:cTn id="26" dur="2000" fill="hold"/>
                                        <p:tgtEl>
                                          <p:spTgt spid="40">
                                            <p:graphicEl>
                                              <a:dgm id="{8A0BBD7C-D049-446B-B79B-A522B1D2FBD9}"/>
                                            </p:graphicEl>
                                          </p:spTgt>
                                        </p:tgtEl>
                                        <p:attrNameLst>
                                          <p:attrName>ppt_x</p:attrName>
                                        </p:attrNameLst>
                                      </p:cBhvr>
                                      <p:tavLst>
                                        <p:tav tm="0">
                                          <p:val>
                                            <p:strVal val="#ppt_x-.2"/>
                                          </p:val>
                                        </p:tav>
                                        <p:tav tm="100000">
                                          <p:val>
                                            <p:strVal val="#ppt_x"/>
                                          </p:val>
                                        </p:tav>
                                      </p:tavLst>
                                    </p:anim>
                                    <p:anim calcmode="lin" valueType="num">
                                      <p:cBhvr>
                                        <p:cTn id="27" dur="2000" fill="hold"/>
                                        <p:tgtEl>
                                          <p:spTgt spid="40">
                                            <p:graphicEl>
                                              <a:dgm id="{8A0BBD7C-D049-446B-B79B-A522B1D2FBD9}"/>
                                            </p:graphicEl>
                                          </p:spTgt>
                                        </p:tgtEl>
                                        <p:attrNameLst>
                                          <p:attrName>ppt_y</p:attrName>
                                        </p:attrNameLst>
                                      </p:cBhvr>
                                      <p:tavLst>
                                        <p:tav tm="0">
                                          <p:val>
                                            <p:strVal val="#ppt_y"/>
                                          </p:val>
                                        </p:tav>
                                        <p:tav tm="100000">
                                          <p:val>
                                            <p:strVal val="#ppt_y"/>
                                          </p:val>
                                        </p:tav>
                                      </p:tavLst>
                                    </p:anim>
                                    <p:animEffect transition="in" filter="wipe(right)" prLst="gradientSize: 0.1">
                                      <p:cBhvr>
                                        <p:cTn id="28" dur="2000"/>
                                        <p:tgtEl>
                                          <p:spTgt spid="40">
                                            <p:graphicEl>
                                              <a:dgm id="{8A0BBD7C-D049-446B-B79B-A522B1D2FBD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40">
                                            <p:graphicEl>
                                              <a:dgm id="{8228ABFF-D574-4AD5-B237-4A3837EE67AF}"/>
                                            </p:graphicEl>
                                          </p:spTgt>
                                        </p:tgtEl>
                                        <p:attrNameLst>
                                          <p:attrName>style.visibility</p:attrName>
                                        </p:attrNameLst>
                                      </p:cBhvr>
                                      <p:to>
                                        <p:strVal val="visible"/>
                                      </p:to>
                                    </p:set>
                                    <p:anim calcmode="lin" valueType="num">
                                      <p:cBhvr>
                                        <p:cTn id="33" dur="2000" fill="hold"/>
                                        <p:tgtEl>
                                          <p:spTgt spid="40">
                                            <p:graphicEl>
                                              <a:dgm id="{8228ABFF-D574-4AD5-B237-4A3837EE67AF}"/>
                                            </p:graphicEl>
                                          </p:spTgt>
                                        </p:tgtEl>
                                        <p:attrNameLst>
                                          <p:attrName>ppt_x</p:attrName>
                                        </p:attrNameLst>
                                      </p:cBhvr>
                                      <p:tavLst>
                                        <p:tav tm="0">
                                          <p:val>
                                            <p:strVal val="#ppt_x-.2"/>
                                          </p:val>
                                        </p:tav>
                                        <p:tav tm="100000">
                                          <p:val>
                                            <p:strVal val="#ppt_x"/>
                                          </p:val>
                                        </p:tav>
                                      </p:tavLst>
                                    </p:anim>
                                    <p:anim calcmode="lin" valueType="num">
                                      <p:cBhvr>
                                        <p:cTn id="34" dur="2000" fill="hold"/>
                                        <p:tgtEl>
                                          <p:spTgt spid="40">
                                            <p:graphicEl>
                                              <a:dgm id="{8228ABFF-D574-4AD5-B237-4A3837EE67AF}"/>
                                            </p:graphicEl>
                                          </p:spTgt>
                                        </p:tgtEl>
                                        <p:attrNameLst>
                                          <p:attrName>ppt_y</p:attrName>
                                        </p:attrNameLst>
                                      </p:cBhvr>
                                      <p:tavLst>
                                        <p:tav tm="0">
                                          <p:val>
                                            <p:strVal val="#ppt_y"/>
                                          </p:val>
                                        </p:tav>
                                        <p:tav tm="100000">
                                          <p:val>
                                            <p:strVal val="#ppt_y"/>
                                          </p:val>
                                        </p:tav>
                                      </p:tavLst>
                                    </p:anim>
                                    <p:animEffect transition="in" filter="wipe(right)" prLst="gradientSize: 0.1">
                                      <p:cBhvr>
                                        <p:cTn id="35" dur="2000"/>
                                        <p:tgtEl>
                                          <p:spTgt spid="40">
                                            <p:graphicEl>
                                              <a:dgm id="{8228ABFF-D574-4AD5-B237-4A3837EE67AF}"/>
                                            </p:graphicEl>
                                          </p:spTgt>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40">
                                            <p:graphicEl>
                                              <a:dgm id="{43B1593D-F9C9-407D-8972-8BAD9DD75C3A}"/>
                                            </p:graphicEl>
                                          </p:spTgt>
                                        </p:tgtEl>
                                        <p:attrNameLst>
                                          <p:attrName>style.visibility</p:attrName>
                                        </p:attrNameLst>
                                      </p:cBhvr>
                                      <p:to>
                                        <p:strVal val="visible"/>
                                      </p:to>
                                    </p:set>
                                    <p:anim calcmode="lin" valueType="num">
                                      <p:cBhvr>
                                        <p:cTn id="38" dur="2000" fill="hold"/>
                                        <p:tgtEl>
                                          <p:spTgt spid="40">
                                            <p:graphicEl>
                                              <a:dgm id="{43B1593D-F9C9-407D-8972-8BAD9DD75C3A}"/>
                                            </p:graphicEl>
                                          </p:spTgt>
                                        </p:tgtEl>
                                        <p:attrNameLst>
                                          <p:attrName>ppt_x</p:attrName>
                                        </p:attrNameLst>
                                      </p:cBhvr>
                                      <p:tavLst>
                                        <p:tav tm="0">
                                          <p:val>
                                            <p:strVal val="#ppt_x-.2"/>
                                          </p:val>
                                        </p:tav>
                                        <p:tav tm="100000">
                                          <p:val>
                                            <p:strVal val="#ppt_x"/>
                                          </p:val>
                                        </p:tav>
                                      </p:tavLst>
                                    </p:anim>
                                    <p:anim calcmode="lin" valueType="num">
                                      <p:cBhvr>
                                        <p:cTn id="39" dur="2000" fill="hold"/>
                                        <p:tgtEl>
                                          <p:spTgt spid="40">
                                            <p:graphicEl>
                                              <a:dgm id="{43B1593D-F9C9-407D-8972-8BAD9DD75C3A}"/>
                                            </p:graphicEl>
                                          </p:spTgt>
                                        </p:tgtEl>
                                        <p:attrNameLst>
                                          <p:attrName>ppt_y</p:attrName>
                                        </p:attrNameLst>
                                      </p:cBhvr>
                                      <p:tavLst>
                                        <p:tav tm="0">
                                          <p:val>
                                            <p:strVal val="#ppt_y"/>
                                          </p:val>
                                        </p:tav>
                                        <p:tav tm="100000">
                                          <p:val>
                                            <p:strVal val="#ppt_y"/>
                                          </p:val>
                                        </p:tav>
                                      </p:tavLst>
                                    </p:anim>
                                    <p:animEffect transition="in" filter="wipe(right)" prLst="gradientSize: 0.1">
                                      <p:cBhvr>
                                        <p:cTn id="40" dur="2000"/>
                                        <p:tgtEl>
                                          <p:spTgt spid="40">
                                            <p:graphicEl>
                                              <a:dgm id="{43B1593D-F9C9-407D-8972-8BAD9DD75C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0" grpId="0" uiExpand="1">
        <p:bldSub>
          <a:bldDgm bld="one"/>
        </p:bldSub>
      </p:bldGraphic>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a:xfrm>
            <a:off x="714348" y="357166"/>
            <a:ext cx="7750194"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דוח על הפעילויות </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7" name="מלבן 6"/>
          <p:cNvSpPr/>
          <p:nvPr/>
        </p:nvSpPr>
        <p:spPr>
          <a:xfrm>
            <a:off x="2627784" y="836712"/>
            <a:ext cx="4340048" cy="1800200"/>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e-IL"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he-IL" sz="1300" dirty="0" smtClean="0"/>
              <a:t>תרומות</a:t>
            </a:r>
          </a:p>
          <a:p>
            <a:r>
              <a:rPr lang="he-IL" sz="1300" dirty="0" smtClean="0"/>
              <a:t>הקצבות</a:t>
            </a:r>
          </a:p>
          <a:p>
            <a:r>
              <a:rPr lang="he-IL" sz="1300" dirty="0" smtClean="0"/>
              <a:t>דמי חבר</a:t>
            </a:r>
          </a:p>
          <a:p>
            <a:r>
              <a:rPr lang="he-IL" sz="1300" dirty="0" smtClean="0"/>
              <a:t>סכומים ששוחררו מנכסים נטו שהוגבלו לפעילויות</a:t>
            </a:r>
          </a:p>
          <a:p>
            <a:r>
              <a:rPr lang="he-IL" sz="1300" dirty="0" smtClean="0"/>
              <a:t>העברות חד צדדיות אחרות</a:t>
            </a:r>
          </a:p>
          <a:p>
            <a:r>
              <a:rPr lang="he-IL" sz="1300" dirty="0" smtClean="0"/>
              <a:t>הכנסות ממכירות</a:t>
            </a:r>
          </a:p>
          <a:p>
            <a:r>
              <a:rPr lang="he-IL" sz="1300" dirty="0" smtClean="0"/>
              <a:t>הכנסות ממתן שירותים</a:t>
            </a:r>
          </a:p>
          <a:p>
            <a:r>
              <a:rPr lang="he-IL" sz="1300" dirty="0" smtClean="0"/>
              <a:t>הכנסות שוטפות אחרות</a:t>
            </a:r>
            <a:endParaRPr lang="en-US" sz="1300" dirty="0"/>
          </a:p>
        </p:txBody>
      </p:sp>
      <p:sp>
        <p:nvSpPr>
          <p:cNvPr id="9" name="מלבן 8"/>
          <p:cNvSpPr/>
          <p:nvPr/>
        </p:nvSpPr>
        <p:spPr>
          <a:xfrm>
            <a:off x="2627784" y="2780928"/>
            <a:ext cx="4392488" cy="1584176"/>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he-IL"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r>
              <a:rPr lang="he-IL" sz="1300" dirty="0" smtClean="0"/>
              <a:t>שכר עבודה והוצאות נלוות</a:t>
            </a:r>
          </a:p>
          <a:p>
            <a:r>
              <a:rPr lang="he-IL" sz="1300" dirty="0" smtClean="0"/>
              <a:t>עלות עבודות חוץ</a:t>
            </a:r>
          </a:p>
          <a:p>
            <a:r>
              <a:rPr lang="he-IL" sz="1300" dirty="0" smtClean="0"/>
              <a:t>קניית שירותים</a:t>
            </a:r>
          </a:p>
          <a:p>
            <a:r>
              <a:rPr lang="he-IL" sz="1300" dirty="0" smtClean="0"/>
              <a:t>שימוש בחומרים</a:t>
            </a:r>
          </a:p>
          <a:p>
            <a:r>
              <a:rPr lang="he-IL" sz="1300" dirty="0" smtClean="0"/>
              <a:t>פחת</a:t>
            </a:r>
          </a:p>
          <a:p>
            <a:r>
              <a:rPr lang="he-IL" sz="1300" dirty="0" smtClean="0"/>
              <a:t>הוצאות ישירות אחרות</a:t>
            </a:r>
            <a:endParaRPr lang="en-US" sz="1300" dirty="0" smtClean="0"/>
          </a:p>
        </p:txBody>
      </p:sp>
      <p:sp>
        <p:nvSpPr>
          <p:cNvPr id="10" name="מלבן 9"/>
          <p:cNvSpPr/>
          <p:nvPr/>
        </p:nvSpPr>
        <p:spPr>
          <a:xfrm>
            <a:off x="2627784" y="4365104"/>
            <a:ext cx="4392488" cy="288032"/>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400" u="sng" dirty="0" smtClean="0"/>
              <a:t>הכנסות (הוצאות) נטו מ/לפעילויות</a:t>
            </a:r>
          </a:p>
        </p:txBody>
      </p:sp>
      <p:sp>
        <p:nvSpPr>
          <p:cNvPr id="13" name="מלבן 12"/>
          <p:cNvSpPr/>
          <p:nvPr/>
        </p:nvSpPr>
        <p:spPr>
          <a:xfrm>
            <a:off x="2627784" y="4797152"/>
            <a:ext cx="4392488" cy="1944216"/>
          </a:xfrm>
          <a:prstGeom prst="rect">
            <a:avLst/>
          </a:prstGeom>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he-IL" sz="1300" dirty="0" smtClean="0"/>
              <a:t>הוצאות הנהלה וכלליות</a:t>
            </a:r>
          </a:p>
          <a:p>
            <a:r>
              <a:rPr lang="he-IL" sz="1300" dirty="0" smtClean="0"/>
              <a:t>הוצאות הסברה וגיוס תרומות וחברים</a:t>
            </a:r>
          </a:p>
          <a:p>
            <a:r>
              <a:rPr lang="he-IL" sz="1300" dirty="0" smtClean="0"/>
              <a:t>הוצאות המכירה והשיווק </a:t>
            </a:r>
          </a:p>
          <a:p>
            <a:r>
              <a:rPr lang="he-IL" sz="1300" dirty="0" smtClean="0"/>
              <a:t>הכנסות (הוצאות) נטו לפני מימון</a:t>
            </a:r>
          </a:p>
          <a:p>
            <a:r>
              <a:rPr lang="he-IL" sz="1300" dirty="0" smtClean="0"/>
              <a:t>הכנסות והוצאות אחרות</a:t>
            </a:r>
          </a:p>
          <a:p>
            <a:r>
              <a:rPr lang="he-IL" sz="1300" dirty="0" smtClean="0"/>
              <a:t>הכנסות נטו מפעילויות רגילות</a:t>
            </a:r>
          </a:p>
          <a:p>
            <a:r>
              <a:rPr lang="he-IL" sz="1300" dirty="0" smtClean="0"/>
              <a:t>הכנסות נטו מפריטים מיוחדים</a:t>
            </a:r>
          </a:p>
          <a:p>
            <a:r>
              <a:rPr lang="he-IL" sz="1300" dirty="0" smtClean="0"/>
              <a:t>השפעה מצטברת לתחילת שנה של שינויים חשבונאיים</a:t>
            </a:r>
          </a:p>
          <a:p>
            <a:r>
              <a:rPr lang="he-IL" sz="1300" dirty="0" smtClean="0"/>
              <a:t>הכנסות נטו (גרעון) לשנה</a:t>
            </a:r>
          </a:p>
        </p:txBody>
      </p:sp>
      <p:sp>
        <p:nvSpPr>
          <p:cNvPr id="15" name="מלבן 14"/>
          <p:cNvSpPr/>
          <p:nvPr/>
        </p:nvSpPr>
        <p:spPr>
          <a:xfrm>
            <a:off x="4572000" y="836712"/>
            <a:ext cx="2304256" cy="21602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400" b="1" dirty="0" smtClean="0"/>
          </a:p>
          <a:p>
            <a:pPr algn="ctr"/>
            <a:r>
              <a:rPr lang="he-IL" sz="1400" b="1" dirty="0" smtClean="0"/>
              <a:t>מחזור </a:t>
            </a:r>
            <a:r>
              <a:rPr lang="he-IL" sz="1400" b="1" dirty="0" err="1" smtClean="0"/>
              <a:t>הפעילוויות</a:t>
            </a:r>
            <a:endParaRPr lang="he-IL" sz="1400" b="1" dirty="0" smtClean="0"/>
          </a:p>
          <a:p>
            <a:r>
              <a:rPr lang="he-IL" sz="1400" dirty="0" smtClean="0"/>
              <a:t> </a:t>
            </a:r>
          </a:p>
        </p:txBody>
      </p:sp>
      <p:sp>
        <p:nvSpPr>
          <p:cNvPr id="20" name="מלבן 19"/>
          <p:cNvSpPr/>
          <p:nvPr/>
        </p:nvSpPr>
        <p:spPr>
          <a:xfrm>
            <a:off x="4644008" y="2780928"/>
            <a:ext cx="2304256" cy="21602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sz="1400" b="1" dirty="0" smtClean="0"/>
          </a:p>
          <a:p>
            <a:pPr algn="ctr"/>
            <a:r>
              <a:rPr lang="he-IL" sz="1400" b="1" dirty="0" smtClean="0"/>
              <a:t>עלות הפעילויות</a:t>
            </a:r>
          </a:p>
          <a:p>
            <a:r>
              <a:rPr lang="he-IL" sz="1400" b="1" dirty="0" smtClean="0"/>
              <a:t> </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21</a:t>
            </a:fld>
            <a:endParaRPr lang="he-IL"/>
          </a:p>
        </p:txBody>
      </p:sp>
      <p:pic>
        <p:nvPicPr>
          <p:cNvPr id="4098" name="Picture 2"/>
          <p:cNvPicPr>
            <a:picLocks noChangeAspect="1" noChangeArrowheads="1"/>
          </p:cNvPicPr>
          <p:nvPr/>
        </p:nvPicPr>
        <p:blipFill>
          <a:blip r:embed="rId2" cstate="print"/>
          <a:srcRect/>
          <a:stretch>
            <a:fillRect/>
          </a:stretch>
        </p:blipFill>
        <p:spPr bwMode="auto">
          <a:xfrm>
            <a:off x="1795464" y="980727"/>
            <a:ext cx="5071300" cy="5410547"/>
          </a:xfrm>
          <a:prstGeom prst="rect">
            <a:avLst/>
          </a:prstGeom>
          <a:noFill/>
          <a:ln w="9525">
            <a:noFill/>
            <a:miter lim="800000"/>
            <a:headEnd/>
            <a:tailEnd/>
          </a:ln>
        </p:spPr>
      </p:pic>
      <p:sp>
        <p:nvSpPr>
          <p:cNvPr id="4" name="Rectangle 2"/>
          <p:cNvSpPr txBox="1">
            <a:spLocks noChangeArrowheads="1"/>
          </p:cNvSpPr>
          <p:nvPr/>
        </p:nvSpPr>
        <p:spPr>
          <a:xfrm>
            <a:off x="139906" y="188640"/>
            <a:ext cx="8680566" cy="500066"/>
          </a:xfrm>
          <a:prstGeom prst="rect">
            <a:avLst/>
          </a:prstGeom>
        </p:spPr>
        <p:txBody>
          <a:bodyPr>
            <a:noAutofit/>
          </a:bodyPr>
          <a:lstStyle/>
          <a:p>
            <a:pPr marR="0" indent="0" fontAlgn="auto">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מרכיבי הדוח הכספי-  דוגמא לדוח על הפעילויות</a:t>
            </a:r>
            <a:endParaRPr lang="en-US"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מספר שקופית 1"/>
          <p:cNvSpPr>
            <a:spLocks noGrp="1"/>
          </p:cNvSpPr>
          <p:nvPr>
            <p:ph type="sldNum" sz="quarter" idx="12"/>
          </p:nvPr>
        </p:nvSpPr>
        <p:spPr/>
        <p:txBody>
          <a:bodyPr/>
          <a:lstStyle/>
          <a:p>
            <a:fld id="{B598E349-E77C-4A0F-9C4A-2421D91DD919}" type="slidenum">
              <a:rPr lang="he-IL" smtClean="0"/>
              <a:pPr/>
              <a:t>22</a:t>
            </a:fld>
            <a:endParaRPr lang="he-IL"/>
          </a:p>
        </p:txBody>
      </p:sp>
      <p:pic>
        <p:nvPicPr>
          <p:cNvPr id="1026" name="Picture 2"/>
          <p:cNvPicPr>
            <a:picLocks noChangeAspect="1" noChangeArrowheads="1"/>
          </p:cNvPicPr>
          <p:nvPr/>
        </p:nvPicPr>
        <p:blipFill>
          <a:blip r:embed="rId3" cstate="print"/>
          <a:srcRect/>
          <a:stretch>
            <a:fillRect/>
          </a:stretch>
        </p:blipFill>
        <p:spPr bwMode="auto">
          <a:xfrm>
            <a:off x="1619672" y="1988840"/>
            <a:ext cx="6091115" cy="4176464"/>
          </a:xfrm>
          <a:prstGeom prst="rect">
            <a:avLst/>
          </a:prstGeom>
          <a:noFill/>
          <a:ln w="9525">
            <a:noFill/>
            <a:miter lim="800000"/>
            <a:headEnd/>
            <a:tailEnd/>
          </a:ln>
        </p:spPr>
      </p:pic>
      <p:sp>
        <p:nvSpPr>
          <p:cNvPr id="5" name="מלבן 4"/>
          <p:cNvSpPr/>
          <p:nvPr/>
        </p:nvSpPr>
        <p:spPr>
          <a:xfrm>
            <a:off x="467544" y="476672"/>
            <a:ext cx="7890670" cy="523220"/>
          </a:xfrm>
          <a:prstGeom prst="rect">
            <a:avLst/>
          </a:prstGeom>
        </p:spPr>
        <p:txBody>
          <a:bodyPr wrap="square">
            <a:sp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על הפעילויות – דגש </a:t>
            </a:r>
          </a:p>
        </p:txBody>
      </p:sp>
      <p:sp>
        <p:nvSpPr>
          <p:cNvPr id="3" name="מלבן 2"/>
          <p:cNvSpPr/>
          <p:nvPr/>
        </p:nvSpPr>
        <p:spPr>
          <a:xfrm>
            <a:off x="3484054" y="999892"/>
            <a:ext cx="4572000" cy="646331"/>
          </a:xfrm>
          <a:prstGeom prst="rect">
            <a:avLst/>
          </a:prstGeom>
        </p:spPr>
        <p:txBody>
          <a:bodyPr>
            <a:spAutoFit/>
          </a:bodyPr>
          <a:lstStyle/>
          <a:p>
            <a:pPr>
              <a:spcBef>
                <a:spcPct val="0"/>
              </a:spcBef>
              <a:defRPr/>
            </a:pP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יש להקפיד על הפרדה בין הוצאות לפעילות לבין  הוצאות הנהלה וכלליות</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nvGraphicFramePr>
        <p:xfrm>
          <a:off x="1071538" y="1196752"/>
          <a:ext cx="6215106" cy="3661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מלבן 11"/>
          <p:cNvSpPr/>
          <p:nvPr/>
        </p:nvSpPr>
        <p:spPr>
          <a:xfrm>
            <a:off x="2093518" y="476672"/>
            <a:ext cx="6264696" cy="523220"/>
          </a:xfrm>
          <a:prstGeom prst="rect">
            <a:avLst/>
          </a:prstGeom>
        </p:spPr>
        <p:txBody>
          <a:bodyPr wrap="square">
            <a:sp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סיווג הנכסים נטו</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13" name="Picture 1" descr="C:\Documents and Settings\hanitb\Local Settings\Temporary Internet Files\Content.IE5\CLDG5GT2\MP900386671[1].jpg"/>
          <p:cNvPicPr>
            <a:picLocks noChangeAspect="1" noChangeArrowheads="1"/>
          </p:cNvPicPr>
          <p:nvPr/>
        </p:nvPicPr>
        <p:blipFill>
          <a:blip r:embed="rId8" cstate="print"/>
          <a:stretch>
            <a:fillRect/>
          </a:stretch>
        </p:blipFill>
        <p:spPr bwMode="auto">
          <a:xfrm>
            <a:off x="285720" y="428604"/>
            <a:ext cx="1518957" cy="1181411"/>
          </a:xfrm>
          <a:prstGeom prst="rect">
            <a:avLst/>
          </a:prstGeom>
          <a:noFill/>
        </p:spPr>
      </p:pic>
      <p:grpSp>
        <p:nvGrpSpPr>
          <p:cNvPr id="24" name="קבוצה 23"/>
          <p:cNvGrpSpPr/>
          <p:nvPr/>
        </p:nvGrpSpPr>
        <p:grpSpPr>
          <a:xfrm>
            <a:off x="4644008" y="4869160"/>
            <a:ext cx="3744416" cy="1845988"/>
            <a:chOff x="4241107" y="4923124"/>
            <a:chExt cx="3902793" cy="1792024"/>
          </a:xfrm>
        </p:grpSpPr>
        <p:sp>
          <p:nvSpPr>
            <p:cNvPr id="5" name="מלבן 4"/>
            <p:cNvSpPr/>
            <p:nvPr/>
          </p:nvSpPr>
          <p:spPr>
            <a:xfrm>
              <a:off x="4241107" y="5258347"/>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endParaRPr lang="he-IL" sz="2600" b="0" kern="1200" dirty="0"/>
            </a:p>
          </p:txBody>
        </p:sp>
        <p:sp>
          <p:nvSpPr>
            <p:cNvPr id="16" name="מלבן מעוגל 15"/>
            <p:cNvSpPr/>
            <p:nvPr/>
          </p:nvSpPr>
          <p:spPr>
            <a:xfrm>
              <a:off x="6500826" y="5000636"/>
              <a:ext cx="1643074" cy="428628"/>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שיועדו</a:t>
              </a:r>
              <a:endParaRPr lang="he-IL"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7" name="מלבן מעוגל 16"/>
            <p:cNvSpPr/>
            <p:nvPr/>
          </p:nvSpPr>
          <p:spPr>
            <a:xfrm>
              <a:off x="6500826" y="5500702"/>
              <a:ext cx="1643074" cy="500066"/>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שלא יועדו</a:t>
              </a:r>
              <a:endParaRPr lang="he-IL"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8" name="מלבן מעוגל 17"/>
            <p:cNvSpPr/>
            <p:nvPr/>
          </p:nvSpPr>
          <p:spPr>
            <a:xfrm>
              <a:off x="6500826" y="6072206"/>
              <a:ext cx="1643074" cy="642942"/>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ששימשו לרכוש קבוע</a:t>
              </a:r>
              <a:endParaRPr lang="he-IL"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תמונה 19" descr="imagesCAWNI6N3.jpg"/>
            <p:cNvPicPr>
              <a:picLocks noChangeAspect="1"/>
            </p:cNvPicPr>
            <p:nvPr/>
          </p:nvPicPr>
          <p:blipFill>
            <a:blip r:embed="rId9" cstate="print"/>
            <a:stretch>
              <a:fillRect/>
            </a:stretch>
          </p:blipFill>
          <p:spPr>
            <a:xfrm>
              <a:off x="4967055" y="4923124"/>
              <a:ext cx="1371600" cy="649016"/>
            </a:xfrm>
            <a:prstGeom prst="rect">
              <a:avLst/>
            </a:prstGeom>
          </p:spPr>
        </p:pic>
        <p:pic>
          <p:nvPicPr>
            <p:cNvPr id="21" name="תמונה 20" descr="imagesCAWNI6N3.jpg"/>
            <p:cNvPicPr>
              <a:picLocks noChangeAspect="1"/>
            </p:cNvPicPr>
            <p:nvPr/>
          </p:nvPicPr>
          <p:blipFill>
            <a:blip r:embed="rId9" cstate="print"/>
            <a:stretch>
              <a:fillRect/>
            </a:stretch>
          </p:blipFill>
          <p:spPr>
            <a:xfrm>
              <a:off x="4986350" y="5519758"/>
              <a:ext cx="1371600" cy="623886"/>
            </a:xfrm>
            <a:prstGeom prst="rect">
              <a:avLst/>
            </a:prstGeom>
          </p:spPr>
        </p:pic>
        <p:pic>
          <p:nvPicPr>
            <p:cNvPr id="23" name="תמונה 22" descr="imagesCAWNI6N3.jpg"/>
            <p:cNvPicPr>
              <a:picLocks noChangeAspect="1"/>
            </p:cNvPicPr>
            <p:nvPr/>
          </p:nvPicPr>
          <p:blipFill>
            <a:blip r:embed="rId9" cstate="print"/>
            <a:stretch>
              <a:fillRect/>
            </a:stretch>
          </p:blipFill>
          <p:spPr>
            <a:xfrm>
              <a:off x="5000628" y="6066132"/>
              <a:ext cx="1371600" cy="649016"/>
            </a:xfrm>
            <a:prstGeom prst="rect">
              <a:avLst/>
            </a:prstGeom>
          </p:spPr>
        </p:pic>
      </p:grpSp>
      <p:sp>
        <p:nvSpPr>
          <p:cNvPr id="14" name="חץ למעלה 13">
            <a:hlinkClick r:id="rId10"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21" presetClass="entr" presetSubtype="1"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wheel(1)">
                                      <p:cBhvr>
                                        <p:cTn id="9" dur="20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714612" y="404664"/>
            <a:ext cx="5638800" cy="685800"/>
          </a:xfrm>
        </p:spPr>
        <p:txBody>
          <a:bodyPr>
            <a:norm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הבחנה בין ייעוד להגבלה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23555" name="Rectangle 3"/>
          <p:cNvSpPr>
            <a:spLocks noGrp="1" noChangeArrowheads="1"/>
          </p:cNvSpPr>
          <p:nvPr>
            <p:ph idx="1"/>
          </p:nvPr>
        </p:nvSpPr>
        <p:spPr>
          <a:xfrm>
            <a:off x="428596" y="1428736"/>
            <a:ext cx="8063979" cy="4038600"/>
          </a:xfrm>
        </p:spPr>
        <p:txBody>
          <a:bodyPr>
            <a:normAutofit fontScale="92500" lnSpcReduction="20000"/>
          </a:bodyPr>
          <a:lstStyle/>
          <a:p>
            <a:pPr algn="just" eaLnBrk="1" hangingPunct="1">
              <a:spcBef>
                <a:spcPts val="1200"/>
              </a:spcBef>
              <a:buFont typeface="Wingdings" pitchFamily="2" charset="2"/>
              <a:buChar char="q"/>
            </a:pPr>
            <a:r>
              <a:rPr lang="he-IL" sz="2400" b="1" u="sng" dirty="0" smtClean="0">
                <a:solidFill>
                  <a:schemeClr val="accent1">
                    <a:lumMod val="75000"/>
                  </a:schemeClr>
                </a:solidFill>
                <a:latin typeface="Tahoma" pitchFamily="34" charset="0"/>
                <a:cs typeface="Tahoma" pitchFamily="34" charset="0"/>
              </a:rPr>
              <a:t>נכסים נטו שיועדו</a:t>
            </a:r>
            <a:r>
              <a:rPr lang="he-IL" sz="2400" b="1" dirty="0" smtClean="0">
                <a:solidFill>
                  <a:schemeClr val="accent1">
                    <a:lumMod val="75000"/>
                  </a:schemeClr>
                </a:solidFill>
                <a:latin typeface="Tahoma" pitchFamily="34" charset="0"/>
                <a:cs typeface="Tahoma" pitchFamily="34" charset="0"/>
              </a:rPr>
              <a:t>-</a:t>
            </a:r>
          </a:p>
          <a:p>
            <a:pPr algn="just" eaLnBrk="1" hangingPunct="1">
              <a:spcBef>
                <a:spcPts val="1200"/>
              </a:spcBef>
              <a:buNone/>
            </a:pPr>
            <a:r>
              <a:rPr lang="he-IL" sz="2400" b="1" dirty="0" smtClean="0">
                <a:solidFill>
                  <a:schemeClr val="accent1">
                    <a:lumMod val="75000"/>
                  </a:schemeClr>
                </a:solidFill>
                <a:latin typeface="Tahoma" pitchFamily="34" charset="0"/>
                <a:cs typeface="Tahoma" pitchFamily="34" charset="0"/>
              </a:rPr>
              <a:t>    סכומים שהמלכ"ר החליט לייעד למטרה מסוימת כגון רכישת ציוד וכדומה, הם אינם מוגבלים וההנהלה רשאית גם לשנות יעוד.</a:t>
            </a:r>
          </a:p>
          <a:p>
            <a:pPr algn="just" eaLnBrk="1" hangingPunct="1">
              <a:spcBef>
                <a:spcPts val="1200"/>
              </a:spcBef>
              <a:buNone/>
            </a:pPr>
            <a:endParaRPr lang="he-IL" sz="2400" b="1" dirty="0" smtClean="0">
              <a:solidFill>
                <a:schemeClr val="accent1">
                  <a:lumMod val="75000"/>
                </a:schemeClr>
              </a:solidFill>
              <a:latin typeface="Tahoma" pitchFamily="34" charset="0"/>
              <a:cs typeface="Tahoma" pitchFamily="34" charset="0"/>
            </a:endParaRPr>
          </a:p>
          <a:p>
            <a:pPr algn="just" eaLnBrk="1" hangingPunct="1">
              <a:spcBef>
                <a:spcPts val="1200"/>
              </a:spcBef>
              <a:buFont typeface="Wingdings" pitchFamily="2" charset="2"/>
              <a:buChar char="q"/>
            </a:pPr>
            <a:r>
              <a:rPr lang="he-IL" sz="2400" b="1" u="sng" dirty="0" smtClean="0">
                <a:solidFill>
                  <a:schemeClr val="accent1">
                    <a:lumMod val="75000"/>
                  </a:schemeClr>
                </a:solidFill>
                <a:latin typeface="Tahoma" pitchFamily="34" charset="0"/>
                <a:cs typeface="Tahoma" pitchFamily="34" charset="0"/>
              </a:rPr>
              <a:t>נכסים שהוגבלו-</a:t>
            </a:r>
          </a:p>
          <a:p>
            <a:pPr algn="just" eaLnBrk="1" hangingPunct="1">
              <a:spcBef>
                <a:spcPts val="1200"/>
              </a:spcBef>
              <a:buNone/>
            </a:pPr>
            <a:r>
              <a:rPr lang="he-IL" sz="2400" b="1" dirty="0" smtClean="0">
                <a:solidFill>
                  <a:schemeClr val="accent1">
                    <a:lumMod val="75000"/>
                  </a:schemeClr>
                </a:solidFill>
                <a:latin typeface="Tahoma" pitchFamily="34" charset="0"/>
                <a:cs typeface="Tahoma" pitchFamily="34" charset="0"/>
              </a:rPr>
              <a:t>    סכומים שהוגבלו על ידי גורם חיצוני כגון גורם מתקצב. גם אם המלכ"ר מייעד סכום כסף למטרה מסוימת רק בשל התניות תורם. </a:t>
            </a:r>
          </a:p>
          <a:p>
            <a:pPr algn="just" eaLnBrk="1" hangingPunct="1">
              <a:spcBef>
                <a:spcPts val="1200"/>
              </a:spcBef>
              <a:buNone/>
            </a:pPr>
            <a:r>
              <a:rPr lang="he-IL" sz="2400" b="1" dirty="0" smtClean="0">
                <a:solidFill>
                  <a:schemeClr val="accent1">
                    <a:lumMod val="75000"/>
                  </a:schemeClr>
                </a:solidFill>
                <a:latin typeface="Tahoma" pitchFamily="34" charset="0"/>
                <a:cs typeface="Tahoma" pitchFamily="34" charset="0"/>
              </a:rPr>
              <a:t>	הסכומים יוצגו במסגרת הנכסים נטו שקיימת לגביהם הגבלה.</a:t>
            </a:r>
            <a:endParaRPr lang="en-US" sz="2000" dirty="0" smtClean="0">
              <a:solidFill>
                <a:srgbClr val="0066FF"/>
              </a:solidFill>
              <a:latin typeface="Tahoma"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24</a:t>
            </a:fld>
            <a:endParaRPr lang="he-IL"/>
          </a:p>
        </p:txBody>
      </p:sp>
      <p:sp>
        <p:nvSpPr>
          <p:cNvPr id="5" name="חץ למעלה 4">
            <a:hlinkClick r:id="rId2"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55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55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5720" y="492062"/>
            <a:ext cx="8143932" cy="72236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על השינויים בנכסים נטו-דוגמא</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026" name="Picture 2"/>
          <p:cNvPicPr>
            <a:picLocks noChangeAspect="1" noChangeArrowheads="1"/>
          </p:cNvPicPr>
          <p:nvPr/>
        </p:nvPicPr>
        <p:blipFill>
          <a:blip r:embed="rId4" cstate="print"/>
          <a:srcRect/>
          <a:stretch>
            <a:fillRect/>
          </a:stretch>
        </p:blipFill>
        <p:spPr bwMode="auto">
          <a:xfrm>
            <a:off x="1979712" y="980728"/>
            <a:ext cx="5616624" cy="5488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285720" y="492062"/>
            <a:ext cx="8143932" cy="722360"/>
          </a:xfrm>
          <a:prstGeom prst="rect">
            <a:avLst/>
          </a:prstGeo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משולב על הפעילויות נטו- דוגמא</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pic>
        <p:nvPicPr>
          <p:cNvPr id="6" name="Picture 2"/>
          <p:cNvPicPr>
            <a:picLocks noChangeAspect="1" noChangeArrowheads="1"/>
          </p:cNvPicPr>
          <p:nvPr/>
        </p:nvPicPr>
        <p:blipFill>
          <a:blip r:embed="rId3" cstate="print"/>
          <a:srcRect/>
          <a:stretch>
            <a:fillRect/>
          </a:stretch>
        </p:blipFill>
        <p:spPr bwMode="auto">
          <a:xfrm>
            <a:off x="1486195" y="928670"/>
            <a:ext cx="6443391" cy="5877271"/>
          </a:xfrm>
          <a:prstGeom prst="rect">
            <a:avLst/>
          </a:prstGeom>
          <a:noFill/>
          <a:ln w="9525">
            <a:noFill/>
            <a:miter lim="800000"/>
            <a:headEnd/>
            <a:tailEnd/>
          </a:ln>
        </p:spPr>
      </p:pic>
      <p:sp>
        <p:nvSpPr>
          <p:cNvPr id="4" name="חץ למעלה 3">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719414" y="404664"/>
            <a:ext cx="5638800" cy="685800"/>
          </a:xfrm>
        </p:spPr>
        <p:txBody>
          <a:bodyPr>
            <a:norm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דוח</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n-ea"/>
                <a:cs typeface="+mn-cs"/>
              </a:rPr>
              <a:t> </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תזרים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27</a:t>
            </a:fld>
            <a:endParaRPr lang="he-IL" dirty="0"/>
          </a:p>
        </p:txBody>
      </p:sp>
      <p:sp>
        <p:nvSpPr>
          <p:cNvPr id="19" name="TextBox 18"/>
          <p:cNvSpPr txBox="1"/>
          <p:nvPr/>
        </p:nvSpPr>
        <p:spPr>
          <a:xfrm>
            <a:off x="2214546" y="51435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6" name="מציין מיקום תוכן 2"/>
          <p:cNvSpPr txBox="1">
            <a:spLocks/>
          </p:cNvSpPr>
          <p:nvPr/>
        </p:nvSpPr>
        <p:spPr>
          <a:xfrm>
            <a:off x="457200" y="1374779"/>
            <a:ext cx="8229600" cy="5054617"/>
          </a:xfrm>
          <a:prstGeom prst="rect">
            <a:avLst/>
          </a:prstGeom>
        </p:spPr>
        <p:txBody>
          <a:bodyPr vert="horz" lIns="91440" tIns="45720" rIns="91440" bIns="45720" rtlCol="1">
            <a:normAutofit fontScale="92500" lnSpcReduction="20000"/>
          </a:bodyPr>
          <a:lstStyle/>
          <a:p>
            <a:pPr marL="342900" marR="0" lvl="0" indent="-3429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דוח תזרים מזומנים במלכ"ר דומה במהותו  לדוח תזרים בחברה. </a:t>
            </a:r>
          </a:p>
          <a:p>
            <a:pPr marL="342900" marR="0" lvl="0" indent="-342900" algn="just" defTabSz="914400" rtl="1" eaLnBrk="1" fontAlgn="auto" latinLnBrk="0" hangingPunct="1">
              <a:lnSpc>
                <a:spcPct val="150000"/>
              </a:lnSpc>
              <a:spcBef>
                <a:spcPts val="0"/>
              </a:spcBef>
              <a:spcAft>
                <a:spcPts val="0"/>
              </a:spcAft>
              <a:buClrTx/>
              <a:buSzTx/>
              <a:tabLst/>
              <a:defRPr/>
            </a:pPr>
            <a:r>
              <a:rPr lang="he-IL" sz="2200" b="1" dirty="0" smtClean="0">
                <a:solidFill>
                  <a:schemeClr val="accent1">
                    <a:lumMod val="75000"/>
                  </a:schemeClr>
                </a:solidFill>
                <a:latin typeface="Tahoma" pitchFamily="34" charset="0"/>
                <a:cs typeface="Tahoma" pitchFamily="34" charset="0"/>
              </a:rPr>
              <a:t>    בהתאם לגילוי דעת 69 ו- תקן 5 הסעיפים הבאים יוצגו בתזרים </a:t>
            </a:r>
            <a:r>
              <a:rPr lang="he-IL" sz="2200" b="1" u="sng" dirty="0" smtClean="0">
                <a:solidFill>
                  <a:schemeClr val="accent1">
                    <a:lumMod val="75000"/>
                  </a:schemeClr>
                </a:solidFill>
                <a:latin typeface="Tahoma" pitchFamily="34" charset="0"/>
                <a:cs typeface="Tahoma" pitchFamily="34" charset="0"/>
              </a:rPr>
              <a:t>מפעילות מימון </a:t>
            </a:r>
            <a:r>
              <a:rPr lang="he-IL" sz="2200" b="1" dirty="0" smtClean="0">
                <a:solidFill>
                  <a:schemeClr val="accent1">
                    <a:lumMod val="75000"/>
                  </a:schemeClr>
                </a:solidFill>
                <a:latin typeface="Tahoma" pitchFamily="34" charset="0"/>
                <a:cs typeface="Tahoma" pitchFamily="34" charset="0"/>
              </a:rPr>
              <a:t>תוך הפרדה ל:</a:t>
            </a:r>
          </a:p>
          <a:p>
            <a:pPr marL="342900" marR="0" lvl="0" indent="-342900" algn="r" defTabSz="914400" rtl="1" eaLnBrk="1" fontAlgn="auto" latinLnBrk="0" hangingPunct="1">
              <a:lnSpc>
                <a:spcPct val="150000"/>
              </a:lnSpc>
              <a:spcBef>
                <a:spcPts val="0"/>
              </a:spcBef>
              <a:spcAft>
                <a:spcPts val="0"/>
              </a:spcAft>
              <a:buClrTx/>
              <a:buSzTx/>
              <a:tabLst/>
              <a:defRPr/>
            </a:pPr>
            <a:endParaRPr lang="he-IL" sz="2200" b="1" dirty="0" smtClean="0">
              <a:solidFill>
                <a:schemeClr val="accent1">
                  <a:lumMod val="75000"/>
                </a:schemeClr>
              </a:solidFill>
              <a:latin typeface="Tahoma" pitchFamily="34" charset="0"/>
              <a:cs typeface="Tahoma" pitchFamily="34" charset="0"/>
            </a:endParaRP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תרומות שהוגבלו באופן זמני </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 תרומות שהוגבלו באופן קבוע</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kumimoji="0" lang="he-IL" sz="2000" b="1" i="0" u="none" strike="noStrike" kern="1200" cap="none" spc="0" normalizeH="0" baseline="0" noProof="0" dirty="0" smtClean="0">
                <a:ln>
                  <a:noFill/>
                </a:ln>
                <a:solidFill>
                  <a:srgbClr val="002060"/>
                </a:solidFill>
                <a:effectLst/>
                <a:uLnTx/>
                <a:uFillTx/>
                <a:latin typeface="+mn-lt"/>
                <a:ea typeface="+mn-ea"/>
                <a:cs typeface="+mn-cs"/>
              </a:rPr>
              <a:t> </a:t>
            </a:r>
            <a:r>
              <a:rPr lang="he-IL" sz="2200" b="1" dirty="0" smtClean="0">
                <a:solidFill>
                  <a:schemeClr val="accent1">
                    <a:lumMod val="75000"/>
                  </a:schemeClr>
                </a:solidFill>
                <a:latin typeface="Tahoma" pitchFamily="34" charset="0"/>
                <a:cs typeface="Tahoma" pitchFamily="34" charset="0"/>
              </a:rPr>
              <a:t>תרומות שהוגבלו להשקעה ברכוש קבוע</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תרומות שהתקבלו לקרן אנונה ותשלומים ששולמו</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הכנסות נטו שהתווספו לנכסים נטו שהוגבלו</a:t>
            </a:r>
          </a:p>
          <a:p>
            <a:pPr marL="533400" marR="0" lvl="0" indent="193675" algn="r" defTabSz="914400" rtl="1" eaLnBrk="1" fontAlgn="auto" latinLnBrk="0" hangingPunct="1">
              <a:lnSpc>
                <a:spcPct val="150000"/>
              </a:lnSpc>
              <a:spcBef>
                <a:spcPts val="0"/>
              </a:spcBef>
              <a:spcAft>
                <a:spcPts val="0"/>
              </a:spcAft>
              <a:buClrTx/>
              <a:buSzTx/>
              <a:buFont typeface="Wingdings" pitchFamily="2" charset="2"/>
              <a:buChar char="Ø"/>
              <a:tabLst/>
              <a:defRPr/>
            </a:pPr>
            <a:r>
              <a:rPr lang="he-IL" sz="2200" b="1" dirty="0" smtClean="0">
                <a:solidFill>
                  <a:schemeClr val="accent1">
                    <a:lumMod val="75000"/>
                  </a:schemeClr>
                </a:solidFill>
                <a:latin typeface="Tahoma" pitchFamily="34" charset="0"/>
                <a:cs typeface="Tahoma" pitchFamily="34" charset="0"/>
              </a:rPr>
              <a:t> מזומנים מותנים להשקעה ברכוש קבוע </a:t>
            </a:r>
            <a:r>
              <a:rPr kumimoji="0" lang="he-IL" sz="2000" b="1" i="0" u="sng" strike="noStrike" kern="1200" cap="none" spc="0" normalizeH="0" baseline="0" noProof="0" dirty="0" smtClean="0">
                <a:ln>
                  <a:noFill/>
                </a:ln>
                <a:solidFill>
                  <a:srgbClr val="002060"/>
                </a:solidFill>
                <a:effectLst/>
                <a:uLnTx/>
                <a:uFillTx/>
                <a:latin typeface="+mn-lt"/>
                <a:ea typeface="+mn-ea"/>
                <a:cs typeface="+mn-cs"/>
              </a:rPr>
              <a:t>(</a:t>
            </a:r>
            <a:r>
              <a:rPr kumimoji="0" lang="he-IL" sz="1400" b="1" i="0" u="sng" strike="noStrike" kern="1200" cap="none" spc="0" normalizeH="0" baseline="0" noProof="0" dirty="0" smtClean="0">
                <a:ln>
                  <a:noFill/>
                </a:ln>
                <a:solidFill>
                  <a:srgbClr val="002060"/>
                </a:solidFill>
                <a:effectLst/>
                <a:uLnTx/>
                <a:uFillTx/>
                <a:latin typeface="+mn-lt"/>
                <a:ea typeface="+mn-ea"/>
                <a:cs typeface="+mn-cs"/>
              </a:rPr>
              <a:t>במקביל תרשם פעילות השקעה ביעודה לרכוש קבוע. בעת הביצוע (רכישת הרכוש הקבוע)</a:t>
            </a:r>
            <a:r>
              <a:rPr kumimoji="0" lang="en-US" sz="1400" b="1" i="0" u="sng" strike="noStrike" kern="1200" cap="none" spc="0" normalizeH="0" baseline="0" noProof="0" dirty="0" smtClean="0">
                <a:ln>
                  <a:noFill/>
                </a:ln>
                <a:solidFill>
                  <a:srgbClr val="002060"/>
                </a:solidFill>
                <a:effectLst/>
                <a:uLnTx/>
                <a:uFillTx/>
                <a:latin typeface="+mn-lt"/>
                <a:ea typeface="+mn-ea"/>
                <a:cs typeface="+mn-cs"/>
              </a:rPr>
              <a:t> </a:t>
            </a:r>
            <a:r>
              <a:rPr kumimoji="0" lang="he-IL" sz="1400" b="1" i="0" u="sng" strike="noStrike" kern="1200" cap="none" spc="0" normalizeH="0" baseline="0" noProof="0" dirty="0" smtClean="0">
                <a:ln>
                  <a:noFill/>
                </a:ln>
                <a:solidFill>
                  <a:srgbClr val="002060"/>
                </a:solidFill>
                <a:effectLst/>
                <a:uLnTx/>
                <a:uFillTx/>
                <a:latin typeface="+mn-lt"/>
                <a:ea typeface="+mn-ea"/>
                <a:cs typeface="+mn-cs"/>
              </a:rPr>
              <a:t>, יבוצע סיווג בפעילות השקעה מהיעודה לרכוש קבוע)</a:t>
            </a:r>
            <a:endParaRPr kumimoji="0" lang="he-IL" sz="1400" b="1" i="0" u="sng" strike="noStrike" kern="1200" cap="none" spc="0" normalizeH="0" baseline="0" noProof="0" dirty="0">
              <a:ln>
                <a:noFill/>
              </a:ln>
              <a:solidFill>
                <a:srgbClr val="002060"/>
              </a:solidFill>
              <a:effectLst/>
              <a:uLnTx/>
              <a:uFillTx/>
              <a:latin typeface="+mn-lt"/>
              <a:ea typeface="+mn-ea"/>
              <a:cs typeface="+mn-cs"/>
            </a:endParaRPr>
          </a:p>
        </p:txBody>
      </p:sp>
      <p:pic>
        <p:nvPicPr>
          <p:cNvPr id="7" name="תמונה 6" descr="938.jpg"/>
          <p:cNvPicPr>
            <a:picLocks noChangeAspect="1"/>
          </p:cNvPicPr>
          <p:nvPr/>
        </p:nvPicPr>
        <p:blipFill>
          <a:blip r:embed="rId3" cstate="print"/>
          <a:stretch>
            <a:fillRect/>
          </a:stretch>
        </p:blipFill>
        <p:spPr>
          <a:xfrm>
            <a:off x="571472" y="0"/>
            <a:ext cx="2071702" cy="1553777"/>
          </a:xfrm>
          <a:prstGeom prst="rect">
            <a:avLst/>
          </a:prstGeom>
        </p:spPr>
      </p:pic>
      <p:sp>
        <p:nvSpPr>
          <p:cNvPr id="8" name="חץ למעלה 7">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ppt_x</p:attrName>
                                        </p:attrNameLst>
                                      </p:cBhvr>
                                      <p:tavLst>
                                        <p:tav tm="0">
                                          <p:val>
                                            <p:strVal val="#ppt_x-.2"/>
                                          </p:val>
                                        </p:tav>
                                        <p:tav tm="100000">
                                          <p:val>
                                            <p:strVal val="#ppt_x"/>
                                          </p:val>
                                        </p:tav>
                                      </p:tavLst>
                                    </p:anim>
                                    <p:anim calcmode="lin" valueType="num">
                                      <p:cBhvr>
                                        <p:cTn id="1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7"/>
                                        </p:tgtEl>
                                      </p:cBhvr>
                                    </p:animEffect>
                                  </p:childTnLst>
                                </p:cTn>
                              </p:par>
                              <p:par>
                                <p:cTn id="18" presetID="32" presetClass="emph" presetSubtype="0" fill="hold" nodeType="withEffect">
                                  <p:stCondLst>
                                    <p:cond delay="0"/>
                                  </p:stCondLst>
                                  <p:childTnLst>
                                    <p:animClr clrSpc="rgb" dir="cw">
                                      <p:cBhvr override="childStyle">
                                        <p:cTn id="19" dur="100" fill="hold"/>
                                        <p:tgtEl>
                                          <p:spTgt spid="7"/>
                                        </p:tgtEl>
                                        <p:attrNameLst>
                                          <p:attrName>style.color</p:attrName>
                                        </p:attrNameLst>
                                      </p:cBhvr>
                                      <p:to>
                                        <a:schemeClr val="accent2"/>
                                      </p:to>
                                    </p:animClr>
                                    <p:animClr clrSpc="rgb" dir="cw">
                                      <p:cBhvr>
                                        <p:cTn id="20" dur="100" fill="hold"/>
                                        <p:tgtEl>
                                          <p:spTgt spid="7"/>
                                        </p:tgtEl>
                                        <p:attrNameLst>
                                          <p:attrName>fillcolor</p:attrName>
                                        </p:attrNameLst>
                                      </p:cBhvr>
                                      <p:to>
                                        <a:schemeClr val="accent2"/>
                                      </p:to>
                                    </p:animClr>
                                    <p:set>
                                      <p:cBhvr>
                                        <p:cTn id="21" dur="100" fill="hold"/>
                                        <p:tgtEl>
                                          <p:spTgt spid="7"/>
                                        </p:tgtEl>
                                        <p:attrNameLst>
                                          <p:attrName>fill.type</p:attrName>
                                        </p:attrNameLst>
                                      </p:cBhvr>
                                      <p:to>
                                        <p:strVal val="solid"/>
                                      </p:to>
                                    </p:set>
                                    <p:set>
                                      <p:cBhvr>
                                        <p:cTn id="22" dur="100" fill="hold"/>
                                        <p:tgtEl>
                                          <p:spTgt spid="7"/>
                                        </p:tgtEl>
                                        <p:attrNameLst>
                                          <p:attrName>fill.on</p:attrName>
                                        </p:attrNameLst>
                                      </p:cBhvr>
                                      <p:to>
                                        <p:strVal val="true"/>
                                      </p:to>
                                    </p:set>
                                    <p:animRot by="120000">
                                      <p:cBhvr>
                                        <p:cTn id="23" dur="100" fill="hold">
                                          <p:stCondLst>
                                            <p:cond delay="0"/>
                                          </p:stCondLst>
                                        </p:cTn>
                                        <p:tgtEl>
                                          <p:spTgt spid="7"/>
                                        </p:tgtEl>
                                        <p:attrNameLst>
                                          <p:attrName>r</p:attrName>
                                        </p:attrNameLst>
                                      </p:cBhvr>
                                    </p:animRot>
                                    <p:animRot by="-240000">
                                      <p:cBhvr>
                                        <p:cTn id="24" dur="200" fill="hold">
                                          <p:stCondLst>
                                            <p:cond delay="200"/>
                                          </p:stCondLst>
                                        </p:cTn>
                                        <p:tgtEl>
                                          <p:spTgt spid="7"/>
                                        </p:tgtEl>
                                        <p:attrNameLst>
                                          <p:attrName>r</p:attrName>
                                        </p:attrNameLst>
                                      </p:cBhvr>
                                    </p:animRot>
                                    <p:animRot by="240000">
                                      <p:cBhvr>
                                        <p:cTn id="25" dur="200" fill="hold">
                                          <p:stCondLst>
                                            <p:cond delay="400"/>
                                          </p:stCondLst>
                                        </p:cTn>
                                        <p:tgtEl>
                                          <p:spTgt spid="7"/>
                                        </p:tgtEl>
                                        <p:attrNameLst>
                                          <p:attrName>r</p:attrName>
                                        </p:attrNameLst>
                                      </p:cBhvr>
                                    </p:animRot>
                                    <p:animRot by="-240000">
                                      <p:cBhvr>
                                        <p:cTn id="26" dur="200" fill="hold">
                                          <p:stCondLst>
                                            <p:cond delay="600"/>
                                          </p:stCondLst>
                                        </p:cTn>
                                        <p:tgtEl>
                                          <p:spTgt spid="7"/>
                                        </p:tgtEl>
                                        <p:attrNameLst>
                                          <p:attrName>r</p:attrName>
                                        </p:attrNameLst>
                                      </p:cBhvr>
                                    </p:animRot>
                                    <p:animRot by="120000">
                                      <p:cBhvr>
                                        <p:cTn id="27" dur="200" fill="hold">
                                          <p:stCondLst>
                                            <p:cond delay="800"/>
                                          </p:stCondLst>
                                        </p:cTn>
                                        <p:tgtEl>
                                          <p:spTgt spid="7"/>
                                        </p:tgtEl>
                                        <p:attrNameLst>
                                          <p:attrName>r</p:attrName>
                                        </p:attrNameLst>
                                      </p:cBhvr>
                                    </p:animRot>
                                  </p:childTnLst>
                                </p:cTn>
                              </p:par>
                              <p:par>
                                <p:cTn id="28" presetID="32" presetClass="emph" presetSubtype="0" fill="hold" nodeType="withEffect">
                                  <p:stCondLst>
                                    <p:cond delay="0"/>
                                  </p:stCondLst>
                                  <p:childTnLst>
                                    <p:animClr clrSpc="rgb" dir="cw">
                                      <p:cBhvr override="childStyle">
                                        <p:cTn id="29" dur="100" fill="hold"/>
                                        <p:tgtEl>
                                          <p:spTgt spid="7"/>
                                        </p:tgtEl>
                                        <p:attrNameLst>
                                          <p:attrName>style.color</p:attrName>
                                        </p:attrNameLst>
                                      </p:cBhvr>
                                      <p:to>
                                        <a:schemeClr val="accent2"/>
                                      </p:to>
                                    </p:animClr>
                                    <p:animClr clrSpc="rgb" dir="cw">
                                      <p:cBhvr>
                                        <p:cTn id="30" dur="100" fill="hold"/>
                                        <p:tgtEl>
                                          <p:spTgt spid="7"/>
                                        </p:tgtEl>
                                        <p:attrNameLst>
                                          <p:attrName>fillcolor</p:attrName>
                                        </p:attrNameLst>
                                      </p:cBhvr>
                                      <p:to>
                                        <a:schemeClr val="accent2"/>
                                      </p:to>
                                    </p:animClr>
                                    <p:set>
                                      <p:cBhvr>
                                        <p:cTn id="31" dur="100" fill="hold"/>
                                        <p:tgtEl>
                                          <p:spTgt spid="7"/>
                                        </p:tgtEl>
                                        <p:attrNameLst>
                                          <p:attrName>fill.type</p:attrName>
                                        </p:attrNameLst>
                                      </p:cBhvr>
                                      <p:to>
                                        <p:strVal val="solid"/>
                                      </p:to>
                                    </p:set>
                                    <p:set>
                                      <p:cBhvr>
                                        <p:cTn id="32" dur="100" fill="hold"/>
                                        <p:tgtEl>
                                          <p:spTgt spid="7"/>
                                        </p:tgtEl>
                                        <p:attrNameLst>
                                          <p:attrName>fill.on</p:attrName>
                                        </p:attrNameLst>
                                      </p:cBhvr>
                                      <p:to>
                                        <p:strVal val="true"/>
                                      </p:to>
                                    </p:set>
                                    <p:animRot by="120000">
                                      <p:cBhvr>
                                        <p:cTn id="33" dur="100" fill="hold">
                                          <p:stCondLst>
                                            <p:cond delay="0"/>
                                          </p:stCondLst>
                                        </p:cTn>
                                        <p:tgtEl>
                                          <p:spTgt spid="7"/>
                                        </p:tgtEl>
                                        <p:attrNameLst>
                                          <p:attrName>r</p:attrName>
                                        </p:attrNameLst>
                                      </p:cBhvr>
                                    </p:animRot>
                                    <p:animRot by="-240000">
                                      <p:cBhvr>
                                        <p:cTn id="34" dur="200" fill="hold">
                                          <p:stCondLst>
                                            <p:cond delay="200"/>
                                          </p:stCondLst>
                                        </p:cTn>
                                        <p:tgtEl>
                                          <p:spTgt spid="7"/>
                                        </p:tgtEl>
                                        <p:attrNameLst>
                                          <p:attrName>r</p:attrName>
                                        </p:attrNameLst>
                                      </p:cBhvr>
                                    </p:animRot>
                                    <p:animRot by="240000">
                                      <p:cBhvr>
                                        <p:cTn id="35" dur="200" fill="hold">
                                          <p:stCondLst>
                                            <p:cond delay="400"/>
                                          </p:stCondLst>
                                        </p:cTn>
                                        <p:tgtEl>
                                          <p:spTgt spid="7"/>
                                        </p:tgtEl>
                                        <p:attrNameLst>
                                          <p:attrName>r</p:attrName>
                                        </p:attrNameLst>
                                      </p:cBhvr>
                                    </p:animRot>
                                    <p:animRot by="-240000">
                                      <p:cBhvr>
                                        <p:cTn id="36" dur="200" fill="hold">
                                          <p:stCondLst>
                                            <p:cond delay="600"/>
                                          </p:stCondLst>
                                        </p:cTn>
                                        <p:tgtEl>
                                          <p:spTgt spid="7"/>
                                        </p:tgtEl>
                                        <p:attrNameLst>
                                          <p:attrName>r</p:attrName>
                                        </p:attrNameLst>
                                      </p:cBhvr>
                                    </p:animRot>
                                    <p:animRot by="120000">
                                      <p:cBhvr>
                                        <p:cTn id="37" dur="200" fill="hold">
                                          <p:stCondLst>
                                            <p:cond delay="800"/>
                                          </p:stCondLst>
                                        </p:cTn>
                                        <p:tgtEl>
                                          <p:spTgt spid="7"/>
                                        </p:tgtEl>
                                        <p:attrNameLst>
                                          <p:attrName>r</p:attrName>
                                        </p:attrNameLst>
                                      </p:cBhvr>
                                    </p:animRot>
                                  </p:childTnLst>
                                </p:cTn>
                              </p:par>
                              <p:par>
                                <p:cTn id="38" presetID="32" presetClass="emph" presetSubtype="0" fill="hold" nodeType="withEffect">
                                  <p:stCondLst>
                                    <p:cond delay="0"/>
                                  </p:stCondLst>
                                  <p:childTnLst>
                                    <p:animClr clrSpc="rgb" dir="cw">
                                      <p:cBhvr override="childStyle">
                                        <p:cTn id="39" dur="100" fill="hold"/>
                                        <p:tgtEl>
                                          <p:spTgt spid="7"/>
                                        </p:tgtEl>
                                        <p:attrNameLst>
                                          <p:attrName>style.color</p:attrName>
                                        </p:attrNameLst>
                                      </p:cBhvr>
                                      <p:to>
                                        <a:schemeClr val="accent2"/>
                                      </p:to>
                                    </p:animClr>
                                    <p:animClr clrSpc="rgb" dir="cw">
                                      <p:cBhvr>
                                        <p:cTn id="40" dur="100" fill="hold"/>
                                        <p:tgtEl>
                                          <p:spTgt spid="7"/>
                                        </p:tgtEl>
                                        <p:attrNameLst>
                                          <p:attrName>fillcolor</p:attrName>
                                        </p:attrNameLst>
                                      </p:cBhvr>
                                      <p:to>
                                        <a:schemeClr val="accent2"/>
                                      </p:to>
                                    </p:animClr>
                                    <p:set>
                                      <p:cBhvr>
                                        <p:cTn id="41" dur="100" fill="hold"/>
                                        <p:tgtEl>
                                          <p:spTgt spid="7"/>
                                        </p:tgtEl>
                                        <p:attrNameLst>
                                          <p:attrName>fill.type</p:attrName>
                                        </p:attrNameLst>
                                      </p:cBhvr>
                                      <p:to>
                                        <p:strVal val="solid"/>
                                      </p:to>
                                    </p:set>
                                    <p:set>
                                      <p:cBhvr>
                                        <p:cTn id="42" dur="100" fill="hold"/>
                                        <p:tgtEl>
                                          <p:spTgt spid="7"/>
                                        </p:tgtEl>
                                        <p:attrNameLst>
                                          <p:attrName>fill.on</p:attrName>
                                        </p:attrNameLst>
                                      </p:cBhvr>
                                      <p:to>
                                        <p:strVal val="true"/>
                                      </p:to>
                                    </p:se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childTnLst>
                                </p:cTn>
                              </p:par>
                              <p:par>
                                <p:cTn id="52" presetID="1" presetClass="entr" presetSubtype="0" fill="hold" nodeType="withEffect">
                                  <p:stCondLst>
                                    <p:cond delay="0"/>
                                  </p:stCondLst>
                                  <p:childTnLst>
                                    <p:set>
                                      <p:cBhvr>
                                        <p:cTn id="53" dur="1" fill="hold">
                                          <p:stCondLst>
                                            <p:cond delay="0"/>
                                          </p:stCondLst>
                                        </p:cTn>
                                        <p:tgtEl>
                                          <p:spTgt spid="6">
                                            <p:txEl>
                                              <p:pRg st="4" end="4"/>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6">
                                            <p:txEl>
                                              <p:pRg st="5" end="5"/>
                                            </p:txEl>
                                          </p:spTgt>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6">
                                            <p:txEl>
                                              <p:pRg st="6" end="6"/>
                                            </p:txEl>
                                          </p:spTgt>
                                        </p:tgtEl>
                                        <p:attrNameLst>
                                          <p:attrName>style.visibility</p:attrName>
                                        </p:attrNameLst>
                                      </p:cBhvr>
                                      <p:to>
                                        <p:strVal val="visible"/>
                                      </p:to>
                                    </p:set>
                                  </p:childTnLst>
                                </p:cTn>
                              </p:par>
                              <p:par>
                                <p:cTn id="58" presetID="1" presetClass="entr" presetSubtype="0" fill="hold" nodeType="withEffect">
                                  <p:stCondLst>
                                    <p:cond delay="0"/>
                                  </p:stCondLst>
                                  <p:childTnLst>
                                    <p:set>
                                      <p:cBhvr>
                                        <p:cTn id="59" dur="1" fill="hold">
                                          <p:stCondLst>
                                            <p:cond delay="0"/>
                                          </p:stCondLst>
                                        </p:cTn>
                                        <p:tgtEl>
                                          <p:spTgt spid="6">
                                            <p:txEl>
                                              <p:pRg st="7" end="7"/>
                                            </p:txEl>
                                          </p:spTgt>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1477328"/>
          </a:xfrm>
          <a:prstGeom prst="rect">
            <a:avLst/>
          </a:prstGeom>
          <a:noFill/>
        </p:spPr>
        <p:txBody>
          <a:bodyPr wrap="square" rtlCol="1">
            <a:spAutoFit/>
          </a:bodyPr>
          <a:lstStyle/>
          <a:p>
            <a:pPr algn="ctr"/>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סוגיות חשבונאיות במלכ"ר</a:t>
            </a: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141564331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38378" y="405450"/>
            <a:ext cx="8391274"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שמירת ערך נכסים לגביהם קיימת הגבלה</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8" name="מציין מיקום תוכן 2"/>
          <p:cNvSpPr txBox="1">
            <a:spLocks/>
          </p:cNvSpPr>
          <p:nvPr/>
        </p:nvSpPr>
        <p:spPr>
          <a:xfrm>
            <a:off x="285720" y="1285860"/>
            <a:ext cx="8229600" cy="4525963"/>
          </a:xfrm>
          <a:prstGeom prst="rect">
            <a:avLst/>
          </a:prstGeom>
        </p:spPr>
        <p:txBody>
          <a:bodyPr>
            <a:normAutofit fontScale="92500" lnSpcReduction="20000"/>
          </a:bodyPr>
          <a:lstStyle/>
          <a:p>
            <a:pPr marL="368300" marR="0" lvl="0" indent="-19685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שמירת ערך נכסים נטו שקיימת לגביהם הגבלה הינה שמירה על הערך הנאות של התרומה שנתקבלה, בתוספת או ללא תוספת של תשואה, בהתאם להתניות התורם.</a:t>
            </a:r>
          </a:p>
          <a:p>
            <a:pPr marL="0" marR="0" lvl="0" indent="0" algn="just" defTabSz="914400" rtl="1" eaLnBrk="1" fontAlgn="auto" latinLnBrk="0" hangingPunct="1">
              <a:lnSpc>
                <a:spcPct val="150000"/>
              </a:lnSpc>
              <a:spcBef>
                <a:spcPts val="0"/>
              </a:spcBef>
              <a:spcAft>
                <a:spcPts val="0"/>
              </a:spcAft>
              <a:buClrTx/>
              <a:buSzTx/>
              <a:buFont typeface="Wingdings" pitchFamily="2" charset="2"/>
              <a:buChar char="q"/>
              <a:tabLst/>
              <a:defRPr/>
            </a:pPr>
            <a:endParaRPr lang="he-IL" sz="2200" b="1" dirty="0" smtClean="0">
              <a:solidFill>
                <a:schemeClr val="accent1">
                  <a:lumMod val="75000"/>
                </a:schemeClr>
              </a:solidFill>
              <a:latin typeface="Tahoma" pitchFamily="34" charset="0"/>
              <a:cs typeface="Tahoma" pitchFamily="34" charset="0"/>
            </a:endParaRPr>
          </a:p>
          <a:p>
            <a:pPr marL="368300" marR="0" lvl="0" indent="-19050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שמירת הערך הריאלי של תרומות יכולה להיעשות בהצמדה למדד המחירים לצרכן, בהצמדה לשער חליפין או בשילוב של בסיסי הצמדה שונים, </a:t>
            </a:r>
            <a:r>
              <a:rPr lang="he-IL" sz="2200" b="1" dirty="0" err="1" smtClean="0">
                <a:solidFill>
                  <a:schemeClr val="accent1">
                    <a:lumMod val="75000"/>
                  </a:schemeClr>
                </a:solidFill>
                <a:latin typeface="Tahoma" pitchFamily="34" charset="0"/>
                <a:cs typeface="Tahoma" pitchFamily="34" charset="0"/>
              </a:rPr>
              <a:t>הכל</a:t>
            </a:r>
            <a:r>
              <a:rPr lang="he-IL" sz="2200" b="1" dirty="0" smtClean="0">
                <a:solidFill>
                  <a:schemeClr val="accent1">
                    <a:lumMod val="75000"/>
                  </a:schemeClr>
                </a:solidFill>
                <a:latin typeface="Tahoma" pitchFamily="34" charset="0"/>
                <a:cs typeface="Tahoma" pitchFamily="34" charset="0"/>
              </a:rPr>
              <a:t> בהתאם להתניית התורמים או הוראות החוק.</a:t>
            </a:r>
          </a:p>
          <a:p>
            <a:pPr marL="0" marR="0" lvl="0" indent="0" algn="just" defTabSz="914400" rtl="1" eaLnBrk="1" fontAlgn="auto" latinLnBrk="0" hangingPunct="1">
              <a:lnSpc>
                <a:spcPct val="150000"/>
              </a:lnSpc>
              <a:spcBef>
                <a:spcPts val="0"/>
              </a:spcBef>
              <a:spcAft>
                <a:spcPts val="0"/>
              </a:spcAft>
              <a:buClrTx/>
              <a:buSzTx/>
              <a:buFont typeface="Wingdings" pitchFamily="2" charset="2"/>
              <a:buChar char="q"/>
              <a:tabLst/>
              <a:defRPr/>
            </a:pPr>
            <a:endParaRPr lang="he-IL" sz="2200" b="1" dirty="0" smtClean="0">
              <a:solidFill>
                <a:schemeClr val="accent1">
                  <a:lumMod val="75000"/>
                </a:schemeClr>
              </a:solidFill>
              <a:latin typeface="Tahoma" pitchFamily="34" charset="0"/>
              <a:cs typeface="Tahoma" pitchFamily="34" charset="0"/>
            </a:endParaRPr>
          </a:p>
          <a:p>
            <a:pPr marL="368300" marR="0" lvl="0" indent="-273050" algn="just" defTabSz="914400" rtl="1" eaLnBrk="1" fontAlgn="auto" latinLnBrk="0" hangingPunct="1">
              <a:lnSpc>
                <a:spcPct val="150000"/>
              </a:lnSpc>
              <a:spcBef>
                <a:spcPts val="0"/>
              </a:spcBef>
              <a:spcAft>
                <a:spcPts val="0"/>
              </a:spcAft>
              <a:buClrTx/>
              <a:buSzTx/>
              <a:buFont typeface="Wingdings" pitchFamily="2" charset="2"/>
              <a:buChar char="q"/>
              <a:tabLst/>
              <a:defRPr/>
            </a:pPr>
            <a:r>
              <a:rPr lang="he-IL" sz="2200" b="1" dirty="0" smtClean="0">
                <a:solidFill>
                  <a:schemeClr val="accent1">
                    <a:lumMod val="75000"/>
                  </a:schemeClr>
                </a:solidFill>
                <a:latin typeface="Tahoma" pitchFamily="34" charset="0"/>
                <a:cs typeface="Tahoma" pitchFamily="34" charset="0"/>
              </a:rPr>
              <a:t>סכומים המייצגים שמירת ערך, יוצגו </a:t>
            </a:r>
            <a:r>
              <a:rPr lang="he-IL" sz="2200" b="1" u="sng" dirty="0" smtClean="0">
                <a:solidFill>
                  <a:schemeClr val="accent1">
                    <a:lumMod val="75000"/>
                  </a:schemeClr>
                </a:solidFill>
                <a:latin typeface="Tahoma" pitchFamily="34" charset="0"/>
                <a:cs typeface="Tahoma" pitchFamily="34" charset="0"/>
              </a:rPr>
              <a:t>כתוספת לנכסים נטו </a:t>
            </a:r>
            <a:r>
              <a:rPr lang="he-IL" sz="2200" b="1" dirty="0" smtClean="0">
                <a:solidFill>
                  <a:schemeClr val="accent1">
                    <a:lumMod val="75000"/>
                  </a:schemeClr>
                </a:solidFill>
                <a:latin typeface="Tahoma" pitchFamily="34" charset="0"/>
                <a:cs typeface="Tahoma" pitchFamily="34" charset="0"/>
              </a:rPr>
              <a:t>שקיימת לגביהם הגבלה.</a:t>
            </a:r>
          </a:p>
          <a:p>
            <a:pPr marL="342900" marR="0" lvl="0" indent="-342900" algn="r" defTabSz="914400" rtl="1" eaLnBrk="1" fontAlgn="auto" latinLnBrk="0" hangingPunct="1">
              <a:lnSpc>
                <a:spcPct val="160000"/>
              </a:lnSpc>
              <a:spcBef>
                <a:spcPts val="0"/>
              </a:spcBef>
              <a:spcAft>
                <a:spcPts val="0"/>
              </a:spcAft>
              <a:buClrTx/>
              <a:buSzTx/>
              <a:buFont typeface="Wingdings" pitchFamily="2" charset="2"/>
              <a:buChar char="q"/>
              <a:tabLst/>
              <a:defRPr/>
            </a:pPr>
            <a:endParaRPr kumimoji="0" lang="he-IL" sz="2300" b="0" i="0" u="none" strike="noStrike" kern="1200" cap="none" spc="0" normalizeH="0" baseline="0" noProof="0" dirty="0" smtClean="0">
              <a:ln>
                <a:noFill/>
              </a:ln>
              <a:solidFill>
                <a:srgbClr val="002060"/>
              </a:solidFill>
              <a:effectLst/>
              <a:uLnTx/>
              <a:uFillTx/>
              <a:latin typeface="+mn-lt"/>
              <a:ea typeface="+mn-ea"/>
              <a:cs typeface="+mn-cs"/>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kumimoji="0" lang="he-IL" sz="2300" b="0" i="0" u="none" strike="noStrike" kern="1200" cap="none" spc="0" normalizeH="0" baseline="0" noProof="0" dirty="0">
              <a:ln>
                <a:noFill/>
              </a:ln>
              <a:solidFill>
                <a:srgbClr val="002060"/>
              </a:solidFill>
              <a:effectLst/>
              <a:uLnTx/>
              <a:uFillTx/>
              <a:latin typeface="+mn-lt"/>
              <a:ea typeface="+mn-ea"/>
              <a:cs typeface="+mn-cs"/>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395536" y="1412776"/>
            <a:ext cx="8034687" cy="4373678"/>
          </a:xfrm>
          <a:prstGeom prst="rect">
            <a:avLst/>
          </a:prstGeom>
        </p:spPr>
        <p:txBody>
          <a:bodyPr vert="horz" lIns="91440" tIns="45720" rIns="91440" bIns="45720" rtlCol="1">
            <a:normAutofit fontScale="92500"/>
          </a:bodyPr>
          <a:lstStyle/>
          <a:p>
            <a:pPr lvl="0" algn="just">
              <a:lnSpc>
                <a:spcPct val="150000"/>
              </a:lnSpc>
              <a:spcBef>
                <a:spcPct val="20000"/>
              </a:spcBef>
              <a:defRPr/>
            </a:pPr>
            <a:r>
              <a:rPr lang="he-IL" sz="2400" b="1" dirty="0" err="1" smtClean="0">
                <a:solidFill>
                  <a:srgbClr val="FF0000"/>
                </a:solidFill>
                <a:effectLst>
                  <a:outerShdw blurRad="38100" dist="38100" dir="2700000" algn="tl">
                    <a:srgbClr val="000000">
                      <a:alpha val="43137"/>
                    </a:srgbClr>
                  </a:outerShdw>
                </a:effectLst>
                <a:latin typeface="Tahoma" pitchFamily="34" charset="0"/>
                <a:cs typeface="Tahoma" pitchFamily="34" charset="0"/>
              </a:rPr>
              <a:t>אלכ"ר</a:t>
            </a: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ארגון ללא כוונת רוח</a:t>
            </a:r>
          </a:p>
          <a:p>
            <a:pPr algn="just">
              <a:lnSpc>
                <a:spcPct val="150000"/>
              </a:lnSpc>
            </a:pPr>
            <a:endParaRPr lang="he-IL"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endParaRPr>
          </a:p>
          <a:p>
            <a:pPr algn="just">
              <a:lnSpc>
                <a:spcPct val="150000"/>
              </a:lnSpc>
            </a:pPr>
            <a:r>
              <a:rPr lang="he-IL" sz="2400" b="1" dirty="0" smtClean="0">
                <a:solidFill>
                  <a:srgbClr val="FF0000"/>
                </a:solidFill>
                <a:effectLst>
                  <a:outerShdw blurRad="38100" dist="38100" dir="2700000" algn="tl">
                    <a:srgbClr val="000000">
                      <a:alpha val="43137"/>
                    </a:srgbClr>
                  </a:outerShdw>
                </a:effectLst>
                <a:latin typeface="Tahoma" pitchFamily="34" charset="0"/>
                <a:cs typeface="Tahoma" pitchFamily="34" charset="0"/>
              </a:rPr>
              <a:t>בגילוי דעת 69 -</a:t>
            </a:r>
          </a:p>
          <a:p>
            <a:pPr algn="just">
              <a:lnSpc>
                <a:spcPct val="150000"/>
              </a:lnSpc>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חבר בני אדם אשר מתאפיין בתכונות אלו:</a:t>
            </a:r>
          </a:p>
          <a:p>
            <a:pPr algn="just">
              <a:lnSpc>
                <a:spcPct val="150000"/>
              </a:lnSpc>
              <a:buFont typeface="Wingdings" pitchFamily="2" charset="2"/>
              <a:buChar char="q"/>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פועל להשגת מטרה ציבורית</a:t>
            </a:r>
          </a:p>
          <a:p>
            <a:pPr algn="just">
              <a:lnSpc>
                <a:spcPct val="150000"/>
              </a:lnSpc>
              <a:buFont typeface="Wingdings" pitchFamily="2" charset="2"/>
              <a:buChar char="q"/>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נכסיו והכנסותיו משמשים לקיום מטרותיו הציבוריות</a:t>
            </a:r>
          </a:p>
          <a:p>
            <a:pPr algn="just">
              <a:lnSpc>
                <a:spcPct val="150000"/>
              </a:lnSpc>
              <a:buFont typeface="Wingdings" pitchFamily="2" charset="2"/>
              <a:buChar char="q"/>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רווחיו אינם  ניתנים לחלוקה לחבריו- </a:t>
            </a:r>
            <a:r>
              <a:rPr lang="he-IL" sz="2400" b="1" u="sng"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אלא הרווח משמש את המטרות ואינו מחולק לבעלים</a:t>
            </a: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a:t>
            </a:r>
            <a:r>
              <a:rPr lang="he-IL" sz="2400" b="1" dirty="0" smtClean="0">
                <a:solidFill>
                  <a:srgbClr val="002060"/>
                </a:solidFill>
              </a:rPr>
              <a:t> </a:t>
            </a: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65125" lvl="3" indent="-365125" algn="just" rtl="0">
              <a:spcBef>
                <a:spcPct val="20000"/>
              </a:spcBef>
              <a:buFont typeface="Arial" pitchFamily="34" charset="0"/>
              <a:buChar char="•"/>
            </a:pPr>
            <a:endParaRPr kumimoji="0" lang="en-GB"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a:p>
            <a:pPr lvl="3" algn="just">
              <a:spcBef>
                <a:spcPct val="20000"/>
              </a:spcBef>
            </a:pPr>
            <a:endParaRPr kumimoji="0" lang="en-GB" sz="28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5" name="Title 1"/>
          <p:cNvSpPr txBox="1">
            <a:spLocks/>
          </p:cNvSpPr>
          <p:nvPr/>
        </p:nvSpPr>
        <p:spPr>
          <a:xfrm>
            <a:off x="3278136" y="357166"/>
            <a:ext cx="5151516" cy="864096"/>
          </a:xfrm>
          <a:prstGeom prst="rect">
            <a:avLst/>
          </a:prstGeom>
        </p:spPr>
        <p:txBody>
          <a:bodyPr vert="horz" lIns="91440" tIns="45720" rIns="91440" bIns="45720" rtlCol="1" anchor="ctr">
            <a:norm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מהו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אלכ"ר</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3</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pic>
        <p:nvPicPr>
          <p:cNvPr id="6" name="Picture 5" descr="blue-question-mark"/>
          <p:cNvPicPr>
            <a:picLocks noChangeAspect="1" noChangeArrowheads="1"/>
          </p:cNvPicPr>
          <p:nvPr/>
        </p:nvPicPr>
        <p:blipFill>
          <a:blip r:embed="rId2" cstate="print"/>
          <a:srcRect/>
          <a:stretch>
            <a:fillRect/>
          </a:stretch>
        </p:blipFill>
        <p:spPr bwMode="auto">
          <a:xfrm>
            <a:off x="5357818" y="357166"/>
            <a:ext cx="971557" cy="857256"/>
          </a:xfrm>
          <a:prstGeom prst="rect">
            <a:avLst/>
          </a:prstGeom>
          <a:noFill/>
          <a:ln w="9525">
            <a:noFill/>
            <a:miter lim="800000"/>
            <a:headEnd/>
            <a:tailEnd/>
          </a:ln>
        </p:spPr>
      </p:pic>
      <p:sp>
        <p:nvSpPr>
          <p:cNvPr id="8" name="חץ למעלה 7">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מלבן 1"/>
          <p:cNvSpPr/>
          <p:nvPr/>
        </p:nvSpPr>
        <p:spPr>
          <a:xfrm>
            <a:off x="-857288" y="357166"/>
            <a:ext cx="9429816" cy="523220"/>
          </a:xfrm>
          <a:prstGeom prst="rect">
            <a:avLst/>
          </a:prstGeom>
        </p:spPr>
        <p:txBody>
          <a:bodyPr wrap="square">
            <a:spAutoFit/>
          </a:bodyPr>
          <a:lstStyle/>
          <a:p>
            <a:pPr>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שמירת ערך נכסים לגביהם קיימת הגבלה-</a:t>
            </a:r>
            <a:r>
              <a:rPr lang="he-IL" alt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דוגמא</a:t>
            </a:r>
            <a:endParaRPr lang="en-US" sz="28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ציין מיקום תוכן 2"/>
          <p:cNvSpPr txBox="1">
            <a:spLocks/>
          </p:cNvSpPr>
          <p:nvPr/>
        </p:nvSpPr>
        <p:spPr>
          <a:xfrm>
            <a:off x="179512" y="1052736"/>
            <a:ext cx="8355934" cy="4786346"/>
          </a:xfrm>
          <a:prstGeom prst="rect">
            <a:avLst/>
          </a:prstGeom>
        </p:spPr>
        <p:txBody>
          <a:bodyPr>
            <a:normAutofit/>
          </a:bodyPr>
          <a:lstStyle/>
          <a:p>
            <a:pPr marL="273050" marR="0" lvl="0" indent="-273050" algn="just"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000" b="1" dirty="0" smtClean="0">
                <a:solidFill>
                  <a:schemeClr val="accent1">
                    <a:lumMod val="75000"/>
                  </a:schemeClr>
                </a:solidFill>
                <a:latin typeface="Tahoma" pitchFamily="34" charset="0"/>
                <a:cs typeface="Tahoma" pitchFamily="34" charset="0"/>
              </a:rPr>
              <a:t>ב –</a:t>
            </a:r>
            <a:r>
              <a:rPr lang="he-IL" sz="2000" b="1" dirty="0" err="1" smtClean="0">
                <a:solidFill>
                  <a:schemeClr val="accent1">
                    <a:lumMod val="75000"/>
                  </a:schemeClr>
                </a:solidFill>
                <a:latin typeface="Tahoma" pitchFamily="34" charset="0"/>
                <a:cs typeface="Tahoma" pitchFamily="34" charset="0"/>
              </a:rPr>
              <a:t>31</a:t>
            </a:r>
            <a:r>
              <a:rPr lang="he-IL" sz="2000" b="1" dirty="0" smtClean="0">
                <a:solidFill>
                  <a:schemeClr val="accent1">
                    <a:lumMod val="75000"/>
                  </a:schemeClr>
                </a:solidFill>
                <a:latin typeface="Tahoma" pitchFamily="34" charset="0"/>
                <a:cs typeface="Tahoma" pitchFamily="34" charset="0"/>
              </a:rPr>
              <a:t>.12.15 התקבלה תרומה בסכום של 200,000 ש"ח לעמותת "הדייג" המיועדת לחלוקת מלגות לדייגים מצטיינים שיסיימו את לימודיהם בעוד שלוש שנים. התורם התנה את תרומתו בכך שעד לחלוקת המלגות הערך הריאלי של התרומה יישמר (הצמדה למדד). </a:t>
            </a:r>
          </a:p>
          <a:p>
            <a:pPr marL="273050" marR="0" lvl="0" indent="-273050" algn="r"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000" b="1" dirty="0" smtClean="0">
                <a:solidFill>
                  <a:schemeClr val="accent1">
                    <a:lumMod val="75000"/>
                  </a:schemeClr>
                </a:solidFill>
                <a:latin typeface="Tahoma" pitchFamily="34" charset="0"/>
                <a:cs typeface="Tahoma" pitchFamily="34" charset="0"/>
              </a:rPr>
              <a:t>התרומה הופקדה בפיקדון לא צמוד נושא ריבית שנתית של 5%. המדד השנתי עלה ב-8%.</a:t>
            </a:r>
          </a:p>
          <a:p>
            <a:pPr marL="0" marR="0" lvl="0" indent="0" algn="r" defTabSz="914400" rtl="1" eaLnBrk="1" fontAlgn="auto" latinLnBrk="0" hangingPunct="1">
              <a:lnSpc>
                <a:spcPct val="100000"/>
              </a:lnSpc>
              <a:spcBef>
                <a:spcPct val="20000"/>
              </a:spcBef>
              <a:spcAft>
                <a:spcPts val="0"/>
              </a:spcAft>
              <a:buClrTx/>
              <a:buSzTx/>
              <a:buFont typeface="Wingdings 2" pitchFamily="18" charset="2"/>
              <a:buChar char=""/>
              <a:tabLst/>
              <a:defRPr/>
            </a:pPr>
            <a:r>
              <a:rPr lang="he-IL" sz="2000" b="1" dirty="0" smtClean="0">
                <a:solidFill>
                  <a:schemeClr val="accent1">
                    <a:lumMod val="75000"/>
                  </a:schemeClr>
                </a:solidFill>
                <a:latin typeface="Tahoma" pitchFamily="34" charset="0"/>
                <a:cs typeface="Tahoma" pitchFamily="34" charset="0"/>
              </a:rPr>
              <a:t>יש לשמור על ערך התרומה בסכום של: </a:t>
            </a:r>
          </a:p>
          <a:p>
            <a:pPr marL="0" marR="0" lvl="0" indent="0" algn="l" defTabSz="914400" rtl="1" eaLnBrk="1" fontAlgn="auto" latinLnBrk="0" hangingPunct="1">
              <a:lnSpc>
                <a:spcPct val="100000"/>
              </a:lnSpc>
              <a:spcBef>
                <a:spcPct val="20000"/>
              </a:spcBef>
              <a:spcAft>
                <a:spcPts val="0"/>
              </a:spcAft>
              <a:buClrTx/>
              <a:buSzTx/>
              <a:tabLst/>
              <a:defRPr/>
            </a:pPr>
            <a:r>
              <a:rPr lang="he-IL" sz="2000" b="1" dirty="0" smtClean="0">
                <a:solidFill>
                  <a:schemeClr val="accent1">
                    <a:lumMod val="75000"/>
                  </a:schemeClr>
                </a:solidFill>
                <a:latin typeface="Tahoma" pitchFamily="34" charset="0"/>
                <a:cs typeface="Tahoma" pitchFamily="34" charset="0"/>
              </a:rPr>
              <a:t> 16,000 = 8% * 200,000</a:t>
            </a:r>
          </a:p>
        </p:txBody>
      </p:sp>
      <p:graphicFrame>
        <p:nvGraphicFramePr>
          <p:cNvPr id="5" name="טבלה 4"/>
          <p:cNvGraphicFramePr>
            <a:graphicFrameLocks noGrp="1"/>
          </p:cNvGraphicFramePr>
          <p:nvPr/>
        </p:nvGraphicFramePr>
        <p:xfrm>
          <a:off x="1403648" y="4221088"/>
          <a:ext cx="6597376" cy="1565911"/>
        </p:xfrm>
        <a:graphic>
          <a:graphicData uri="http://schemas.openxmlformats.org/drawingml/2006/table">
            <a:tbl>
              <a:tblPr rtl="1" firstRow="1" bandRow="1">
                <a:tableStyleId>{0660B408-B3CF-4A94-85FC-2B1E0A45F4A2}</a:tableStyleId>
              </a:tblPr>
              <a:tblGrid>
                <a:gridCol w="1649344"/>
                <a:gridCol w="1649344"/>
                <a:gridCol w="1649344"/>
                <a:gridCol w="1649344"/>
              </a:tblGrid>
              <a:tr h="834391">
                <a:tc>
                  <a:txBody>
                    <a:bodyPr/>
                    <a:lstStyle/>
                    <a:p>
                      <a:pPr rtl="1"/>
                      <a:endParaRPr lang="he-IL" dirty="0"/>
                    </a:p>
                  </a:txBody>
                  <a:tcPr/>
                </a:tc>
                <a:tc>
                  <a:txBody>
                    <a:bodyPr/>
                    <a:lstStyle/>
                    <a:p>
                      <a:pPr algn="ctr" rtl="1"/>
                      <a:r>
                        <a:rPr lang="he-IL" dirty="0" smtClean="0"/>
                        <a:t>נכסים</a:t>
                      </a:r>
                      <a:r>
                        <a:rPr lang="he-IL" baseline="0" dirty="0" smtClean="0"/>
                        <a:t> נטו ללא הגבלה</a:t>
                      </a:r>
                      <a:endParaRPr lang="he-IL" dirty="0"/>
                    </a:p>
                  </a:txBody>
                  <a:tcPr/>
                </a:tc>
                <a:tc>
                  <a:txBody>
                    <a:bodyPr/>
                    <a:lstStyle/>
                    <a:p>
                      <a:pPr algn="ctr" rtl="1"/>
                      <a:r>
                        <a:rPr lang="he-IL" dirty="0" smtClean="0"/>
                        <a:t>נכסים נטו מוגבלים זמנית</a:t>
                      </a:r>
                      <a:endParaRPr lang="he-IL" dirty="0"/>
                    </a:p>
                  </a:txBody>
                  <a:tcPr/>
                </a:tc>
                <a:tc>
                  <a:txBody>
                    <a:bodyPr/>
                    <a:lstStyle/>
                    <a:p>
                      <a:pPr algn="ctr" rtl="1"/>
                      <a:r>
                        <a:rPr lang="he-IL" dirty="0" smtClean="0"/>
                        <a:t>נכסים נטו הגבלה</a:t>
                      </a:r>
                      <a:r>
                        <a:rPr lang="he-IL" baseline="0" dirty="0" smtClean="0"/>
                        <a:t> קבועה</a:t>
                      </a:r>
                      <a:endParaRPr lang="he-IL" dirty="0"/>
                    </a:p>
                  </a:txBody>
                  <a:tcPr/>
                </a:tc>
              </a:tr>
              <a:tr h="333756">
                <a:tc>
                  <a:txBody>
                    <a:bodyPr/>
                    <a:lstStyle/>
                    <a:p>
                      <a:pPr rtl="1"/>
                      <a:r>
                        <a:rPr lang="he-IL" dirty="0" smtClean="0"/>
                        <a:t>31.12.2015</a:t>
                      </a:r>
                      <a:endParaRPr lang="he-IL" dirty="0"/>
                    </a:p>
                  </a:txBody>
                  <a:tcPr/>
                </a:tc>
                <a:tc>
                  <a:txBody>
                    <a:bodyPr/>
                    <a:lstStyle/>
                    <a:p>
                      <a:pPr rtl="1"/>
                      <a:r>
                        <a:rPr lang="he-IL" dirty="0" smtClean="0"/>
                        <a:t>-</a:t>
                      </a:r>
                      <a:endParaRPr lang="he-IL" dirty="0"/>
                    </a:p>
                  </a:txBody>
                  <a:tcPr/>
                </a:tc>
                <a:tc>
                  <a:txBody>
                    <a:bodyPr/>
                    <a:lstStyle/>
                    <a:p>
                      <a:pPr rtl="1"/>
                      <a:r>
                        <a:rPr lang="he-IL" dirty="0" smtClean="0"/>
                        <a:t>200,000</a:t>
                      </a:r>
                      <a:endParaRPr lang="he-IL" dirty="0"/>
                    </a:p>
                  </a:txBody>
                  <a:tcPr/>
                </a:tc>
                <a:tc>
                  <a:txBody>
                    <a:bodyPr/>
                    <a:lstStyle/>
                    <a:p>
                      <a:pPr rtl="1"/>
                      <a:r>
                        <a:rPr lang="he-IL" dirty="0" smtClean="0"/>
                        <a:t>-</a:t>
                      </a:r>
                      <a:endParaRPr lang="he-IL" dirty="0"/>
                    </a:p>
                  </a:txBody>
                  <a:tcPr/>
                </a:tc>
              </a:tr>
              <a:tr h="333756">
                <a:tc>
                  <a:txBody>
                    <a:bodyPr/>
                    <a:lstStyle/>
                    <a:p>
                      <a:pPr rtl="1"/>
                      <a:r>
                        <a:rPr lang="he-IL" dirty="0" smtClean="0"/>
                        <a:t>31.12.2016</a:t>
                      </a:r>
                      <a:endParaRPr lang="he-IL" dirty="0"/>
                    </a:p>
                  </a:txBody>
                  <a:tcPr/>
                </a:tc>
                <a:tc>
                  <a:txBody>
                    <a:bodyPr/>
                    <a:lstStyle/>
                    <a:p>
                      <a:pPr rtl="1"/>
                      <a:r>
                        <a:rPr lang="he-IL" dirty="0" smtClean="0"/>
                        <a:t>(6,000)</a:t>
                      </a:r>
                      <a:endParaRPr lang="he-IL" dirty="0"/>
                    </a:p>
                  </a:txBody>
                  <a:tcPr/>
                </a:tc>
                <a:tc>
                  <a:txBody>
                    <a:bodyPr/>
                    <a:lstStyle/>
                    <a:p>
                      <a:pPr rtl="1"/>
                      <a:r>
                        <a:rPr lang="he-IL" dirty="0" smtClean="0"/>
                        <a:t>216,000</a:t>
                      </a:r>
                      <a:endParaRPr lang="he-IL" dirty="0"/>
                    </a:p>
                  </a:txBody>
                  <a:tcPr/>
                </a:tc>
                <a:tc>
                  <a:txBody>
                    <a:bodyPr/>
                    <a:lstStyle/>
                    <a:p>
                      <a:pPr rtl="1"/>
                      <a:r>
                        <a:rPr lang="he-IL" dirty="0" smtClean="0"/>
                        <a:t>-</a:t>
                      </a:r>
                      <a:endParaRPr lang="he-IL" dirty="0"/>
                    </a:p>
                  </a:txBody>
                  <a:tcPr/>
                </a:tc>
              </a:tr>
            </a:tbl>
          </a:graphicData>
        </a:graphic>
      </p:graphicFrame>
      <p:sp>
        <p:nvSpPr>
          <p:cNvPr id="6" name="מלבן מעוגל 5"/>
          <p:cNvSpPr/>
          <p:nvPr/>
        </p:nvSpPr>
        <p:spPr>
          <a:xfrm>
            <a:off x="1785918" y="5929330"/>
            <a:ext cx="6531638" cy="764704"/>
          </a:xfrm>
          <a:prstGeom prst="roundRect">
            <a:avLst/>
          </a:prstGeom>
          <a:solidFill>
            <a:schemeClr val="accent1"/>
          </a:solidFill>
          <a:ln>
            <a:noFill/>
          </a:ln>
          <a:scene3d>
            <a:camera prst="orthographicFront"/>
            <a:lightRig rig="threePt" dir="t">
              <a:rot lat="0" lon="0" rev="1800000"/>
            </a:lightRig>
          </a:scene3d>
          <a:sp3d extrusionH="76200" contourW="12700">
            <a:bevelT prst="angle"/>
            <a:bevelB w="165100" prst="coolSlant"/>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600" b="1" dirty="0" smtClean="0">
                <a:solidFill>
                  <a:schemeClr val="bg1"/>
                </a:solidFill>
                <a:latin typeface="Tahoma" pitchFamily="34" charset="0"/>
                <a:cs typeface="Tahoma" pitchFamily="34" charset="0"/>
              </a:rPr>
              <a:t>6,000 מייצגים את ההפרש שיש להוסיף כדי לשמור על הערך הריאלי במידה והריבית נמוכה משיעור עליית המדד</a:t>
            </a:r>
            <a:endParaRPr lang="he-IL" sz="1600" b="1" dirty="0">
              <a:solidFill>
                <a:schemeClr val="bg1"/>
              </a:solidFill>
              <a:latin typeface="Tahoma" pitchFamily="34" charset="0"/>
              <a:cs typeface="Tahoma" pitchFamily="34" charset="0"/>
            </a:endParaRPr>
          </a:p>
        </p:txBody>
      </p:sp>
      <p:sp>
        <p:nvSpPr>
          <p:cNvPr id="7" name="חץ למעלה 6">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806110" y="214290"/>
            <a:ext cx="6552104" cy="864096"/>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תרומות הקצבות ותמיכות- </a:t>
            </a:r>
            <a:b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br>
            <a:r>
              <a:rPr 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מועד</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הכרה ו</a:t>
            </a:r>
            <a:r>
              <a:rPr lang="he-IL" sz="2800" b="1" u="sng"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אופן</a:t>
            </a: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ההכרה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31</a:t>
            </a:fld>
            <a:endParaRPr lang="he-IL"/>
          </a:p>
        </p:txBody>
      </p:sp>
      <p:sp>
        <p:nvSpPr>
          <p:cNvPr id="6" name="מלבן 5"/>
          <p:cNvSpPr/>
          <p:nvPr/>
        </p:nvSpPr>
        <p:spPr>
          <a:xfrm>
            <a:off x="395536" y="1285860"/>
            <a:ext cx="8034115" cy="5170646"/>
          </a:xfrm>
          <a:prstGeom prst="rect">
            <a:avLst/>
          </a:prstGeom>
        </p:spPr>
        <p:txBody>
          <a:bodyPr wrap="square">
            <a:spAutoFit/>
          </a:bodyPr>
          <a:lstStyle/>
          <a:p>
            <a:pPr algn="just">
              <a:lnSpc>
                <a:spcPct val="150000"/>
              </a:lnSpc>
            </a:pPr>
            <a:r>
              <a:rPr lang="he-IL" sz="2000" b="1" dirty="0" smtClean="0">
                <a:solidFill>
                  <a:schemeClr val="accent1">
                    <a:lumMod val="75000"/>
                  </a:schemeClr>
                </a:solidFill>
                <a:latin typeface="Tahoma" pitchFamily="34" charset="0"/>
                <a:cs typeface="Tahoma" pitchFamily="34" charset="0"/>
              </a:rPr>
              <a:t>העברות חד צדדיות יוכרו ב</a:t>
            </a:r>
            <a:r>
              <a:rPr lang="he-IL" sz="2000" b="1" u="sng" dirty="0" smtClean="0">
                <a:solidFill>
                  <a:schemeClr val="accent1">
                    <a:lumMod val="75000"/>
                  </a:schemeClr>
                </a:solidFill>
                <a:latin typeface="Tahoma" pitchFamily="34" charset="0"/>
                <a:cs typeface="Tahoma" pitchFamily="34" charset="0"/>
              </a:rPr>
              <a:t>מועד קבלת ההבטחות כאשר:</a:t>
            </a:r>
          </a:p>
          <a:p>
            <a:pPr marL="628650" indent="-455613"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המידע הקיים, למועד פרסום הדוחות הכספיים, מראה שנוצרה התחייבות בלתי חוזרת של הנותן והמתייחסת לתקופת הדוח.</a:t>
            </a:r>
          </a:p>
          <a:p>
            <a:pPr marL="628650" indent="-455613"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מימושה של ההתחייבות שהתקבלה אינו מותנה</a:t>
            </a:r>
          </a:p>
          <a:p>
            <a:pPr marL="628650" indent="-455613" algn="just">
              <a:lnSpc>
                <a:spcPct val="150000"/>
              </a:lnSpc>
            </a:pPr>
            <a:r>
              <a:rPr lang="he-IL" sz="2000" b="1" dirty="0" smtClean="0">
                <a:solidFill>
                  <a:schemeClr val="accent1">
                    <a:lumMod val="75000"/>
                  </a:schemeClr>
                </a:solidFill>
                <a:latin typeface="Tahoma" pitchFamily="34" charset="0"/>
                <a:cs typeface="Tahoma" pitchFamily="34" charset="0"/>
              </a:rPr>
              <a:t>      בקרות אירוע  עתידי מסוים.</a:t>
            </a:r>
          </a:p>
          <a:p>
            <a:pPr marL="628650" indent="-455613" algn="just">
              <a:lnSpc>
                <a:spcPct val="150000"/>
              </a:lnSpc>
              <a:buFont typeface="Wingdings" pitchFamily="2" charset="2"/>
              <a:buChar char="q"/>
            </a:pPr>
            <a:r>
              <a:rPr lang="he-IL" sz="2000" b="1" dirty="0" smtClean="0">
                <a:solidFill>
                  <a:schemeClr val="accent1">
                    <a:lumMod val="75000"/>
                  </a:schemeClr>
                </a:solidFill>
                <a:latin typeface="Tahoma" pitchFamily="34" charset="0"/>
                <a:cs typeface="Tahoma" pitchFamily="34" charset="0"/>
              </a:rPr>
              <a:t>התרומות התקבלו בפועל, או על ידי נאמן בעבורו עד   למועד עריכת הדוחות הכספיים או לחילופין, התרומות ניתנות לאכיפה משפטית  או למימוש.  </a:t>
            </a:r>
          </a:p>
          <a:p>
            <a:pPr marL="628650" indent="-455613" algn="just">
              <a:lnSpc>
                <a:spcPct val="150000"/>
              </a:lnSpc>
              <a:buFont typeface="Wingdings" pitchFamily="2" charset="2"/>
              <a:buChar char="q"/>
            </a:pPr>
            <a:r>
              <a:rPr lang="he-IL" sz="2000" b="1" dirty="0" smtClean="0">
                <a:solidFill>
                  <a:schemeClr val="accent2"/>
                </a:solidFill>
                <a:latin typeface="Tahoma" pitchFamily="34" charset="0"/>
                <a:cs typeface="Tahoma" pitchFamily="34" charset="0"/>
              </a:rPr>
              <a:t>העברות כאמור יוכרו כהכנסות, או כתוספות לנכסים נטו שקיימת לגביהם הגבלה.</a:t>
            </a:r>
          </a:p>
        </p:txBody>
      </p:sp>
      <p:pic>
        <p:nvPicPr>
          <p:cNvPr id="7" name="Picture 1" descr="C:\Documents and Settings\hanitb\Local Settings\Temporary Internet Files\Content.IE5\CLDG5GT2\MC900212035[1].wmf"/>
          <p:cNvPicPr>
            <a:picLocks noChangeAspect="1" noChangeArrowheads="1"/>
          </p:cNvPicPr>
          <p:nvPr/>
        </p:nvPicPr>
        <p:blipFill>
          <a:blip r:embed="rId3" cstate="print"/>
          <a:stretch>
            <a:fillRect/>
          </a:stretch>
        </p:blipFill>
        <p:spPr bwMode="auto">
          <a:xfrm rot="20152386">
            <a:off x="101876" y="542628"/>
            <a:ext cx="1428760" cy="803811"/>
          </a:xfrm>
          <a:prstGeom prst="rect">
            <a:avLst/>
          </a:prstGeom>
          <a:blipFill dpi="0" rotWithShape="1">
            <a:blip r:embed="rId4" cstate="print">
              <a:alphaModFix amt="0"/>
            </a:blip>
            <a:srcRect/>
            <a:tile tx="0" ty="0" sx="100000" sy="100000" flip="none" algn="tl"/>
          </a:blipFill>
        </p:spPr>
      </p:pic>
      <p:sp>
        <p:nvSpPr>
          <p:cNvPr id="8" name="חץ למעלה 7">
            <a:hlinkClick r:id="rId5"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43438" y="1500174"/>
            <a:ext cx="4000528" cy="785818"/>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76250" indent="-476250">
              <a:lnSpc>
                <a:spcPct val="90000"/>
              </a:lnSpc>
            </a:pPr>
            <a:r>
              <a:rPr lang="he-IL" sz="2400" dirty="0" smtClean="0"/>
              <a:t>ב- </a:t>
            </a:r>
            <a:r>
              <a:rPr lang="he-IL" sz="1400" b="1" dirty="0" smtClean="0"/>
              <a:t>1.6.16 תרם אורן לעמותה 50,000 ש"ח, תוך </a:t>
            </a:r>
            <a:r>
              <a:rPr lang="he-IL" sz="1400" b="1" u="sng" dirty="0" smtClean="0"/>
              <a:t>התניה כי הסכום ישמש למימון כנס </a:t>
            </a:r>
            <a:r>
              <a:rPr lang="he-IL" sz="1400" b="1" dirty="0" smtClean="0"/>
              <a:t>בוגרי העמותה שהתקיים במהלך2016. </a:t>
            </a:r>
          </a:p>
        </p:txBody>
      </p:sp>
      <p:sp>
        <p:nvSpPr>
          <p:cNvPr id="3" name="מלבן 2"/>
          <p:cNvSpPr/>
          <p:nvPr/>
        </p:nvSpPr>
        <p:spPr>
          <a:xfrm>
            <a:off x="2000232" y="285728"/>
            <a:ext cx="5572164" cy="954107"/>
          </a:xfrm>
          <a:prstGeom prst="rect">
            <a:avLst/>
          </a:prstGeom>
        </p:spPr>
        <p:txBody>
          <a:bodyPr wrap="square">
            <a:spAutoFit/>
          </a:bodyPr>
          <a:lstStyle/>
          <a:p>
            <a:pPr algn="ctr"/>
            <a:r>
              <a:rPr lang="he-IL" sz="2800" b="1" dirty="0" smtClean="0">
                <a:ln w="11430"/>
                <a:solidFill>
                  <a:schemeClr val="tx2">
                    <a:lumMod val="60000"/>
                    <a:lumOff val="40000"/>
                  </a:schemeClr>
                </a:solidFill>
                <a:effectLst>
                  <a:outerShdw blurRad="50800" dist="39000" dir="5460000" algn="tl">
                    <a:srgbClr val="000000">
                      <a:alpha val="38000"/>
                    </a:srgbClr>
                  </a:outerShdw>
                </a:effectLst>
                <a:latin typeface="Trebuchet MS" pitchFamily="34" charset="0"/>
              </a:rPr>
              <a:t>תרומות- מועד הרישום</a:t>
            </a:r>
          </a:p>
          <a:p>
            <a:pPr algn="ct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rPr>
              <a:t>האם לרשום בדוחות 2016-כן/לא???</a:t>
            </a:r>
            <a:endParaRPr lang="en-US" sz="2800" dirty="0"/>
          </a:p>
        </p:txBody>
      </p:sp>
      <p:sp>
        <p:nvSpPr>
          <p:cNvPr id="4" name="מלבן 3"/>
          <p:cNvSpPr/>
          <p:nvPr/>
        </p:nvSpPr>
        <p:spPr>
          <a:xfrm>
            <a:off x="3286116" y="2643182"/>
            <a:ext cx="4214842" cy="128588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ב- 1.11.16 הבטיחה שרי בעל פה כי תתרום לעמותה  60,000 ש"ח לצורך הפעילות השוטפת. הדוחות הכספיים של המלכ"ר פורסמו ב- 31.3.15.</a:t>
            </a:r>
            <a:endParaRPr lang="en-US" sz="1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69666" name="Picture 2" descr="http://www.enter-system.com/image/users/92032/ftp/my_files/more%20icons%20black/%D7%95%D7%99.jpg"/>
          <p:cNvPicPr>
            <a:picLocks noChangeAspect="1" noChangeArrowheads="1"/>
          </p:cNvPicPr>
          <p:nvPr/>
        </p:nvPicPr>
        <p:blipFill>
          <a:blip r:embed="rId3" cstate="print"/>
          <a:srcRect/>
          <a:stretch>
            <a:fillRect/>
          </a:stretch>
        </p:blipFill>
        <p:spPr bwMode="auto">
          <a:xfrm>
            <a:off x="3500430" y="1428736"/>
            <a:ext cx="764386" cy="1000132"/>
          </a:xfrm>
          <a:prstGeom prst="rect">
            <a:avLst/>
          </a:prstGeom>
          <a:noFill/>
        </p:spPr>
      </p:pic>
      <p:sp>
        <p:nvSpPr>
          <p:cNvPr id="369668" name="AutoShape 4" descr="data:image/jpg;base64,/9j/4AAQSkZJRgABAQAAAQABAAD/2wCEAAkGBhESERMQERMUFBAVFBsYFBcXGRUYGhsWExoXGR8aFx8jGykgHRwvGhobIjsjJycpODgyGB4xNTAqNSk3LCkBCQoKBQUFDQUFDSkYEhgpKSkpKSkpKSkpKSkpKSkpKSkpKSkpKSkpKSkpKSkpKSkpKSkpKSkpKSkpKSkpKSkpKf/AABEIAGQAQQMBIgACEQEDEQH/xAAcAAEAAgIDAQAAAAAAAAAAAAAABggBBwMEBQL/xAA4EAABAwIDBgMECQUBAAAAAAABAAIDBBEFITEGBxJBUWETIpFScYGxFCQyQnKhwdHwFSMzU2II/8QAFAEBAAAAAAAAAAAAAAAAAAAAAP/EABQRAQAAAAAAAAAAAAAAAAAAAAD/2gAMAwEAAhEDEQA/AN4oiICLBKygIiICIiAiIgLDisrr15eInmP/ACcDuD8Vjb80Gl98e9chz8NonEOabVEoJBuCD4bLG+up94HNbfwDFm1NNBUttwyxtfl1cASPW/oqYyyOJJcSXHMk3JJOpPe63r/582zLmPwyU5xgyQH/AIJHG34OIcPxO6AIN0krwNptvKHDwPpUzWOIuGDzPIPPhGdu5sFHN7W8j+nQiKBzfpso8gOfAzMGUjS9xYA6m5z4bGs1bWPle6SRznyON3ucSXE9STmgtvsrvDocR4m0svFI1vE6NwLXht7XsdRcjMX1F9QpKFUTd5LXMrYpqGKWWSM8T2MBIdHcBzX8rEG2Z1srcxuuAcxcaHX4oPpERAXy4L6RBWHfLsK6hrHVDG/Valxewi9myHNzD0zu4dj2KheB43LSTx1MDi2WN1weR5FrhzaRcEdCrZ7c4PT1VDPDVPEcJYXGQ28hZ5g8X6EelxzVPpmgOIBuATY2tcdbcvcg72OY1LVzyVM7i+WR1yfkB0AGQHQKSbst3T8UqC1xcyljF5ZAPRjb5cR152AJ6AwyO1xfS+atvu3FA3D4W4e4OgtmfvmQ5u8Uah99R0tbIBB6+BbPU9HEIKaJscY5DUnq46uPcr0wsArKAiIgLiqahrGl73BrWi7i4gAAcyTkF9vFwQDbuLKsO9fEsXjqH0VbUyyQXvHkyNkkd7tcWsAaSDre9iEHr7397IrOKhpD9VDh4kn+0tIIDekYIBvzIHLXVDIi4hoBLibADUk8h3Xytubh9hXTTjEZowaeG4i4r+abLzNGlmi+Z5kWzGQavxTCpqaV0M7HRzMPma4WIuvX2J25qcNn8aAgtcLSRuvwPb3zycOTuVzqLg2K3k7uo8UgAHDHVR5xSkE5ew+33Dl1sdOd6zbQbN1NFKYamJ0bxe19HAc2HRw7hBYjZvfnhlSA2ZxpZeYl+xfs8ZevCp3h+JxTxiaCRksTr8L2EOabGxsRlqCFUvYTY6XEqtlNH5WjzSv9iIEAnuc7AdT0uRbbDsPjgijhiaGxxsDGAcmtFgg7KIiAVAt5jMOqYDTVN3yg3YYwC+Nw1PEchkLFpOfRTwheXUbL0jwQYIxfm1oYfVtigrvgewFO2pa6rdJJSg5sYA1x5gOPFppe1u1lYfAK6lfC1tKWCJjQ0MaOHgA0BbqPRRzGNgQ0cUDrjmx1r2y0P6FR6ljkieJGEtkB1H5g9Rlp2QbYe4AZqMbRYzhcjPCqvCnaD9gsEoBzFxkQDrncc1GMSrKioylcS3k0ZNvpp8dTddrD9hJpLF1om98zbP7o/U/BB7uy1dhrP7NEyOAnVgj8LiPXQcRt3JUoBUVg3d04HmfI49i1vyCktNT8DQzic6wtdxufieaDmREQFhxssrBQRbFKqSa40j9nrb2v2XBR4EZD7LeZtpqAB3/nvks2Gsdnax1y0uuzFGGgACwQROr2dczMeZvIgZj3/P8AZfVBUyxWDTxM9k5jnp0+HopauGSkY7MtBPuQdODGmnItcD28389F6IXFFSsb9loC5kBERAREQEREBERAREQEREH/2Q=="/>
          <p:cNvSpPr>
            <a:spLocks noChangeAspect="1" noChangeArrowheads="1"/>
          </p:cNvSpPr>
          <p:nvPr/>
        </p:nvSpPr>
        <p:spPr bwMode="auto">
          <a:xfrm>
            <a:off x="73025" y="-471488"/>
            <a:ext cx="619125" cy="952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9670" name="AutoShape 6" descr="data:image/jpg;base64,/9j/4AAQSkZJRgABAQAAAQABAAD/2wCEAAkGBhESERMQERMUFBAVFBsYFBcXGRUYGhsWExoXGR8aFx8jGykgHRwvGhobIjsjJycpODgyGB4xNTAqNSk3LCkBCQoKBQUFDQUFDSkYEhgpKSkpKSkpKSkpKSkpKSkpKSkpKSkpKSkpKSkpKSkpKSkpKSkpKSkpKSkpKSkpKSkpKf/AABEIAGQAQQMBIgACEQEDEQH/xAAcAAEAAgIDAQAAAAAAAAAAAAAABggBBwMEBQL/xAA4EAABAwIDBgMECQUBAAAAAAABAAIDBBEFITEGBxJBUWETIpFScYGxFCQyQnKhwdHwFSMzU2II/8QAFAEBAAAAAAAAAAAAAAAAAAAAAP/EABQRAQAAAAAAAAAAAAAAAAAAAAD/2gAMAwEAAhEDEQA/AN4oiICLBKygIiICIiAiIgLDisrr15eInmP/ACcDuD8Vjb80Gl98e9chz8NonEOabVEoJBuCD4bLG+up94HNbfwDFm1NNBUttwyxtfl1cASPW/oqYyyOJJcSXHMk3JJOpPe63r/582zLmPwyU5xgyQH/AIJHG34OIcPxO6AIN0krwNptvKHDwPpUzWOIuGDzPIPPhGdu5sFHN7W8j+nQiKBzfpso8gOfAzMGUjS9xYA6m5z4bGs1bWPle6SRznyON3ucSXE9STmgtvsrvDocR4m0svFI1vE6NwLXht7XsdRcjMX1F9QpKFUTd5LXMrYpqGKWWSM8T2MBIdHcBzX8rEG2Z1srcxuuAcxcaHX4oPpERAXy4L6RBWHfLsK6hrHVDG/Valxewi9myHNzD0zu4dj2KheB43LSTx1MDi2WN1weR5FrhzaRcEdCrZ7c4PT1VDPDVPEcJYXGQ28hZ5g8X6EelxzVPpmgOIBuATY2tcdbcvcg72OY1LVzyVM7i+WR1yfkB0AGQHQKSbst3T8UqC1xcyljF5ZAPRjb5cR152AJ6AwyO1xfS+atvu3FA3D4W4e4OgtmfvmQ5u8Uah99R0tbIBB6+BbPU9HEIKaJscY5DUnq46uPcr0wsArKAiIgLiqahrGl73BrWi7i4gAAcyTkF9vFwQDbuLKsO9fEsXjqH0VbUyyQXvHkyNkkd7tcWsAaSDre9iEHr7397IrOKhpD9VDh4kn+0tIIDekYIBvzIHLXVDIi4hoBLibADUk8h3Xytubh9hXTTjEZowaeG4i4r+abLzNGlmi+Z5kWzGQavxTCpqaV0M7HRzMPma4WIuvX2J25qcNn8aAgtcLSRuvwPb3zycOTuVzqLg2K3k7uo8UgAHDHVR5xSkE5ew+33Dl1sdOd6zbQbN1NFKYamJ0bxe19HAc2HRw7hBYjZvfnhlSA2ZxpZeYl+xfs8ZevCp3h+JxTxiaCRksTr8L2EOabGxsRlqCFUvYTY6XEqtlNH5WjzSv9iIEAnuc7AdT0uRbbDsPjgijhiaGxxsDGAcmtFgg7KIiAVAt5jMOqYDTVN3yg3YYwC+Nw1PEchkLFpOfRTwheXUbL0jwQYIxfm1oYfVtigrvgewFO2pa6rdJJSg5sYA1x5gOPFppe1u1lYfAK6lfC1tKWCJjQ0MaOHgA0BbqPRRzGNgQ0cUDrjmx1r2y0P6FR6ljkieJGEtkB1H5g9Rlp2QbYe4AZqMbRYzhcjPCqvCnaD9gsEoBzFxkQDrncc1GMSrKioylcS3k0ZNvpp8dTddrD9hJpLF1om98zbP7o/U/BB7uy1dhrP7NEyOAnVgj8LiPXQcRt3JUoBUVg3d04HmfI49i1vyCktNT8DQzic6wtdxufieaDmREQFhxssrBQRbFKqSa40j9nrb2v2XBR4EZD7LeZtpqAB3/nvks2Gsdnax1y0uuzFGGgACwQROr2dczMeZvIgZj3/P8AZfVBUyxWDTxM9k5jnp0+HopauGSkY7MtBPuQdODGmnItcD28389F6IXFFSsb9loC5kBERAREQEREBERAREQEREH/2Q=="/>
          <p:cNvSpPr>
            <a:spLocks noChangeAspect="1" noChangeArrowheads="1"/>
          </p:cNvSpPr>
          <p:nvPr/>
        </p:nvSpPr>
        <p:spPr bwMode="auto">
          <a:xfrm>
            <a:off x="73025" y="-471488"/>
            <a:ext cx="619125" cy="952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9672" name="Picture 8" descr="http://t1.gstatic.com/images?q=tbn:ANd9GcQVMYRTQfspnBzfKeV-h2tqK8G_GVeuHGwMcpXVp4L7Rq4Qg9-U"/>
          <p:cNvPicPr>
            <a:picLocks noChangeAspect="1" noChangeArrowheads="1"/>
          </p:cNvPicPr>
          <p:nvPr/>
        </p:nvPicPr>
        <p:blipFill>
          <a:blip r:embed="rId4" cstate="print"/>
          <a:srcRect/>
          <a:stretch>
            <a:fillRect/>
          </a:stretch>
        </p:blipFill>
        <p:spPr bwMode="auto">
          <a:xfrm>
            <a:off x="1" y="357166"/>
            <a:ext cx="2071670" cy="1658988"/>
          </a:xfrm>
          <a:prstGeom prst="rect">
            <a:avLst/>
          </a:prstGeom>
          <a:noFill/>
        </p:spPr>
      </p:pic>
      <p:pic>
        <p:nvPicPr>
          <p:cNvPr id="369674" name="Picture 10" descr="http://farm2.static.flickr.com/1437/892508720_eb0795a686_o.jpg"/>
          <p:cNvPicPr>
            <a:picLocks noChangeAspect="1" noChangeArrowheads="1"/>
          </p:cNvPicPr>
          <p:nvPr/>
        </p:nvPicPr>
        <p:blipFill>
          <a:blip r:embed="rId5" cstate="print"/>
          <a:srcRect/>
          <a:stretch>
            <a:fillRect/>
          </a:stretch>
        </p:blipFill>
        <p:spPr bwMode="auto">
          <a:xfrm>
            <a:off x="1357290" y="4857760"/>
            <a:ext cx="804546" cy="852957"/>
          </a:xfrm>
          <a:prstGeom prst="rect">
            <a:avLst/>
          </a:prstGeom>
          <a:noFill/>
        </p:spPr>
      </p:pic>
      <p:sp>
        <p:nvSpPr>
          <p:cNvPr id="15" name="מלבן 14"/>
          <p:cNvSpPr/>
          <p:nvPr/>
        </p:nvSpPr>
        <p:spPr>
          <a:xfrm>
            <a:off x="2928926" y="4143380"/>
            <a:ext cx="2928958" cy="57150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התרומה הועברה לעמותה </a:t>
            </a:r>
            <a:r>
              <a:rPr lang="he-IL" sz="1400" b="1" u="sng" dirty="0" smtClean="0"/>
              <a:t>ב - 15.1.17</a:t>
            </a:r>
          </a:p>
        </p:txBody>
      </p:sp>
      <p:sp>
        <p:nvSpPr>
          <p:cNvPr id="16" name="מלבן 15"/>
          <p:cNvSpPr/>
          <p:nvPr/>
        </p:nvSpPr>
        <p:spPr>
          <a:xfrm>
            <a:off x="2357422" y="4929198"/>
            <a:ext cx="2928958" cy="571504"/>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400" b="1" dirty="0" smtClean="0"/>
              <a:t>התרומה הועברה לעמותה </a:t>
            </a:r>
            <a:r>
              <a:rPr lang="he-IL" sz="1400" b="1" u="sng" dirty="0" smtClean="0"/>
              <a:t>ב - 15.4.17</a:t>
            </a:r>
          </a:p>
        </p:txBody>
      </p:sp>
      <p:pic>
        <p:nvPicPr>
          <p:cNvPr id="17" name="Picture 2" descr="http://www.enter-system.com/image/users/92032/ftp/my_files/more%20icons%20black/%D7%95%D7%99.jpg"/>
          <p:cNvPicPr>
            <a:picLocks noChangeAspect="1" noChangeArrowheads="1"/>
          </p:cNvPicPr>
          <p:nvPr/>
        </p:nvPicPr>
        <p:blipFill>
          <a:blip r:embed="rId3" cstate="print"/>
          <a:srcRect/>
          <a:stretch>
            <a:fillRect/>
          </a:stretch>
        </p:blipFill>
        <p:spPr bwMode="auto">
          <a:xfrm>
            <a:off x="2021664" y="3929066"/>
            <a:ext cx="764386" cy="1000132"/>
          </a:xfrm>
          <a:prstGeom prst="rect">
            <a:avLst/>
          </a:prstGeom>
          <a:noFill/>
        </p:spPr>
      </p:pic>
      <p:pic>
        <p:nvPicPr>
          <p:cNvPr id="18" name="Picture 3" descr="http://www.levi-itzhak.co.il/Levi/UpLoadFiles/PGallery/1651175601_Big.jpg"/>
          <p:cNvPicPr>
            <a:picLocks noChangeAspect="1" noChangeArrowheads="1"/>
          </p:cNvPicPr>
          <p:nvPr/>
        </p:nvPicPr>
        <p:blipFill>
          <a:blip r:embed="rId6" cstate="print"/>
          <a:srcRect/>
          <a:stretch>
            <a:fillRect/>
          </a:stretch>
        </p:blipFill>
        <p:spPr bwMode="auto">
          <a:xfrm>
            <a:off x="6572264" y="4357694"/>
            <a:ext cx="1620128" cy="1867648"/>
          </a:xfrm>
          <a:prstGeom prst="rect">
            <a:avLst/>
          </a:prstGeom>
          <a:noFill/>
        </p:spPr>
      </p:pic>
      <p:sp>
        <p:nvSpPr>
          <p:cNvPr id="14" name="חץ למעלה 13">
            <a:hlinkClick r:id="rId7"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3499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ntr" presetSubtype="4" fill="hold" nodeType="withEffect">
                                  <p:stCondLst>
                                    <p:cond delay="0"/>
                                  </p:stCondLst>
                                  <p:childTnLst>
                                    <p:set>
                                      <p:cBhvr>
                                        <p:cTn id="8" dur="1" fill="hold">
                                          <p:stCondLst>
                                            <p:cond delay="0"/>
                                          </p:stCondLst>
                                        </p:cTn>
                                        <p:tgtEl>
                                          <p:spTgt spid="369672"/>
                                        </p:tgtEl>
                                        <p:attrNameLst>
                                          <p:attrName>style.visibility</p:attrName>
                                        </p:attrNameLst>
                                      </p:cBhvr>
                                      <p:to>
                                        <p:strVal val="visible"/>
                                      </p:to>
                                    </p:set>
                                    <p:animEffect transition="in" filter="wipe(down)">
                                      <p:cBhvr>
                                        <p:cTn id="9" dur="500"/>
                                        <p:tgtEl>
                                          <p:spTgt spid="369672"/>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bg/>
                                          </p:spTgt>
                                        </p:tgtEl>
                                        <p:attrNameLst>
                                          <p:attrName>style.visibility</p:attrName>
                                        </p:attrNameLst>
                                      </p:cBhvr>
                                      <p:to>
                                        <p:strVal val="visible"/>
                                      </p:to>
                                    </p:set>
                                    <p:anim calcmode="lin" valueType="num">
                                      <p:cBhvr additive="base">
                                        <p:cTn id="14"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5" dur="500" fill="hold"/>
                                        <p:tgtEl>
                                          <p:spTgt spid="2">
                                            <p:bg/>
                                          </p:spTgt>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369666"/>
                                        </p:tgtEl>
                                        <p:attrNameLst>
                                          <p:attrName>style.visibility</p:attrName>
                                        </p:attrNameLst>
                                      </p:cBhvr>
                                      <p:to>
                                        <p:strVal val="visible"/>
                                      </p:to>
                                    </p:set>
                                    <p:animEffect transition="in" filter="wheel(4)">
                                      <p:cBhvr>
                                        <p:cTn id="24" dur="1000"/>
                                        <p:tgtEl>
                                          <p:spTgt spid="36966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heel(4)">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strips(downLeft)">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iterate type="lt">
                                    <p:tmAbs val="0"/>
                                  </p:iterate>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1" presetClass="entr" presetSubtype="4"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heel(4)">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strips(downLeft)">
                                      <p:cBhvr>
                                        <p:cTn id="48" dur="500"/>
                                        <p:tgtEl>
                                          <p:spTgt spid="16"/>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69674"/>
                                        </p:tgtEl>
                                        <p:attrNameLst>
                                          <p:attrName>style.visibility</p:attrName>
                                        </p:attrNameLst>
                                      </p:cBhvr>
                                      <p:to>
                                        <p:strVal val="visible"/>
                                      </p:to>
                                    </p:set>
                                    <p:anim calcmode="lin" valueType="num">
                                      <p:cBhvr additive="base">
                                        <p:cTn id="53" dur="500" fill="hold"/>
                                        <p:tgtEl>
                                          <p:spTgt spid="369674"/>
                                        </p:tgtEl>
                                        <p:attrNameLst>
                                          <p:attrName>ppt_x</p:attrName>
                                        </p:attrNameLst>
                                      </p:cBhvr>
                                      <p:tavLst>
                                        <p:tav tm="0">
                                          <p:val>
                                            <p:strVal val="#ppt_x"/>
                                          </p:val>
                                        </p:tav>
                                        <p:tav tm="100000">
                                          <p:val>
                                            <p:strVal val="#ppt_x"/>
                                          </p:val>
                                        </p:tav>
                                      </p:tavLst>
                                    </p:anim>
                                    <p:anim calcmode="lin" valueType="num">
                                      <p:cBhvr additive="base">
                                        <p:cTn id="54" dur="500" fill="hold"/>
                                        <p:tgtEl>
                                          <p:spTgt spid="3696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animBg="1"/>
      <p:bldP spid="3" grpId="0"/>
      <p:bldP spid="4" grpId="0" animBg="1"/>
      <p:bldP spid="15" grpId="0" animBg="1"/>
      <p:bldP spid="1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7482" y="385746"/>
            <a:ext cx="7052170"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הקבלת מקורות: הקבלה חיצונית</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33</a:t>
            </a:fld>
            <a:endParaRPr lang="he-IL" dirty="0"/>
          </a:p>
        </p:txBody>
      </p:sp>
      <p:sp>
        <p:nvSpPr>
          <p:cNvPr id="19" name="TextBox 18"/>
          <p:cNvSpPr txBox="1"/>
          <p:nvPr/>
        </p:nvSpPr>
        <p:spPr>
          <a:xfrm>
            <a:off x="2214546" y="51435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6" name="מציין מיקום תוכן 2"/>
          <p:cNvSpPr txBox="1">
            <a:spLocks/>
          </p:cNvSpPr>
          <p:nvPr/>
        </p:nvSpPr>
        <p:spPr>
          <a:xfrm>
            <a:off x="357158" y="1000108"/>
            <a:ext cx="8229600" cy="5054617"/>
          </a:xfrm>
          <a:prstGeom prst="rect">
            <a:avLst/>
          </a:prstGeom>
        </p:spPr>
        <p:txBody>
          <a:bodyPr vert="horz" lIns="91440" tIns="45720" rIns="91440" bIns="45720" rtlCol="1">
            <a:normAutofit/>
          </a:bodyPr>
          <a:lstStyle/>
          <a:p>
            <a:pPr algn="just">
              <a:lnSpc>
                <a:spcPct val="150000"/>
              </a:lnSpc>
            </a:pPr>
            <a:r>
              <a:rPr lang="he-IL" b="1" u="sng" dirty="0" smtClean="0">
                <a:solidFill>
                  <a:schemeClr val="accent1">
                    <a:lumMod val="75000"/>
                  </a:schemeClr>
                </a:solidFill>
                <a:latin typeface="Tahoma" pitchFamily="34" charset="0"/>
                <a:cs typeface="Tahoma" pitchFamily="34" charset="0"/>
              </a:rPr>
              <a:t>הקבלה חיצונית </a:t>
            </a:r>
            <a:r>
              <a:rPr lang="he-IL" b="1" dirty="0" smtClean="0">
                <a:solidFill>
                  <a:schemeClr val="accent1">
                    <a:lumMod val="75000"/>
                  </a:schemeClr>
                </a:solidFill>
                <a:latin typeface="Tahoma" pitchFamily="34" charset="0"/>
                <a:cs typeface="Tahoma" pitchFamily="34" charset="0"/>
              </a:rPr>
              <a:t>–</a:t>
            </a:r>
          </a:p>
          <a:p>
            <a:pPr algn="just">
              <a:lnSpc>
                <a:spcPct val="150000"/>
              </a:lnSpc>
            </a:pPr>
            <a:r>
              <a:rPr lang="he-IL" b="1" dirty="0" smtClean="0">
                <a:solidFill>
                  <a:schemeClr val="accent1">
                    <a:lumMod val="75000"/>
                  </a:schemeClr>
                </a:solidFill>
                <a:latin typeface="Tahoma" pitchFamily="34" charset="0"/>
                <a:cs typeface="Tahoma" pitchFamily="34" charset="0"/>
              </a:rPr>
              <a:t> התחייבות גורם חיצוני להעמיד לרשות המלכ"ר מקורות כספיים בסכומים מקבילים למקורות המושגים על ידיו מתורמים אחרים.</a:t>
            </a:r>
          </a:p>
          <a:p>
            <a:pPr algn="just">
              <a:lnSpc>
                <a:spcPct val="150000"/>
              </a:lnSpc>
            </a:pPr>
            <a:r>
              <a:rPr lang="he-IL" b="1" u="sng" dirty="0" smtClean="0">
                <a:solidFill>
                  <a:schemeClr val="accent1">
                    <a:lumMod val="75000"/>
                  </a:schemeClr>
                </a:solidFill>
                <a:latin typeface="Tahoma" pitchFamily="34" charset="0"/>
                <a:cs typeface="Tahoma" pitchFamily="34" charset="0"/>
              </a:rPr>
              <a:t>הטיפול החשבונאי </a:t>
            </a:r>
            <a:r>
              <a:rPr lang="he-IL" b="1" dirty="0" smtClean="0">
                <a:solidFill>
                  <a:schemeClr val="accent1">
                    <a:lumMod val="75000"/>
                  </a:schemeClr>
                </a:solidFill>
                <a:latin typeface="Tahoma" pitchFamily="34" charset="0"/>
                <a:cs typeface="Tahoma" pitchFamily="34" charset="0"/>
              </a:rPr>
              <a:t>– </a:t>
            </a:r>
          </a:p>
          <a:p>
            <a:pPr algn="just">
              <a:lnSpc>
                <a:spcPct val="150000"/>
              </a:lnSpc>
            </a:pPr>
            <a:r>
              <a:rPr lang="he-IL" b="1" dirty="0" smtClean="0">
                <a:solidFill>
                  <a:schemeClr val="accent1">
                    <a:lumMod val="75000"/>
                  </a:schemeClr>
                </a:solidFill>
                <a:latin typeface="Tahoma" pitchFamily="34" charset="0"/>
                <a:cs typeface="Tahoma" pitchFamily="34" charset="0"/>
              </a:rPr>
              <a:t>יש להציג את המקורות המקבילים במקביל להכרה בתרומות או בהקצבות המזכות בהקבלה, על פי הכללים שנקבעו בתרומות, הקצבות ותמיכות.    </a:t>
            </a:r>
          </a:p>
        </p:txBody>
      </p:sp>
      <p:sp>
        <p:nvSpPr>
          <p:cNvPr id="7" name="מלבן 6"/>
          <p:cNvSpPr/>
          <p:nvPr/>
        </p:nvSpPr>
        <p:spPr>
          <a:xfrm>
            <a:off x="214282" y="3786190"/>
            <a:ext cx="7143800"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sz="1400" b="1" dirty="0" smtClean="0"/>
          </a:p>
          <a:p>
            <a:pPr algn="ctr"/>
            <a:r>
              <a:rPr lang="he-IL" sz="1400" b="1" dirty="0" smtClean="0"/>
              <a:t>ב - 1.7.14 התחייב אורי לתרום למכון הישראלי לקוסמות 35,000 ₪ למתן מלגות לקוסמים מצטיינים, במידה והמכון ימצא תורם נוסף שיתרום סכום זהה. בתאריך 30.1.11 התחייבה אורית, תורמת ותיקה של המכון בכתב, להעמיד את הסכום המבוקש. הסכום הועבר לעמותה ב- 30.9.11.</a:t>
            </a:r>
          </a:p>
          <a:p>
            <a:pPr algn="ctr"/>
            <a:endParaRPr lang="he-IL" dirty="0">
              <a:solidFill>
                <a:schemeClr val="bg1"/>
              </a:solidFill>
            </a:endParaRPr>
          </a:p>
        </p:txBody>
      </p:sp>
      <p:sp>
        <p:nvSpPr>
          <p:cNvPr id="8" name="מלבן 7"/>
          <p:cNvSpPr/>
          <p:nvPr/>
        </p:nvSpPr>
        <p:spPr>
          <a:xfrm>
            <a:off x="4714876" y="4929198"/>
            <a:ext cx="235745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1.7.2014</a:t>
            </a:r>
            <a:endParaRPr lang="he-IL" dirty="0">
              <a:solidFill>
                <a:schemeClr val="bg1"/>
              </a:solidFill>
            </a:endParaRPr>
          </a:p>
        </p:txBody>
      </p:sp>
      <p:sp>
        <p:nvSpPr>
          <p:cNvPr id="9" name="מלבן 8"/>
          <p:cNvSpPr/>
          <p:nvPr/>
        </p:nvSpPr>
        <p:spPr>
          <a:xfrm>
            <a:off x="428596" y="4929198"/>
            <a:ext cx="414340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אין עמידה בתנאים- טרם הושגה הגבלה - אין רישום! </a:t>
            </a:r>
            <a:endParaRPr lang="he-IL" dirty="0">
              <a:solidFill>
                <a:schemeClr val="bg1"/>
              </a:solidFill>
            </a:endParaRPr>
          </a:p>
        </p:txBody>
      </p:sp>
      <p:sp>
        <p:nvSpPr>
          <p:cNvPr id="10" name="TextBox 9"/>
          <p:cNvSpPr txBox="1"/>
          <p:nvPr/>
        </p:nvSpPr>
        <p:spPr>
          <a:xfrm>
            <a:off x="2285984" y="5774312"/>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11" name="מלבן 10"/>
          <p:cNvSpPr/>
          <p:nvPr/>
        </p:nvSpPr>
        <p:spPr>
          <a:xfrm>
            <a:off x="4786314" y="5559998"/>
            <a:ext cx="2286016"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30.1.2015</a:t>
            </a:r>
            <a:endParaRPr lang="he-IL" dirty="0">
              <a:solidFill>
                <a:schemeClr val="bg1"/>
              </a:solidFill>
            </a:endParaRPr>
          </a:p>
        </p:txBody>
      </p:sp>
      <p:sp>
        <p:nvSpPr>
          <p:cNvPr id="12" name="מלבן 11"/>
          <p:cNvSpPr/>
          <p:nvPr/>
        </p:nvSpPr>
        <p:spPr>
          <a:xfrm>
            <a:off x="500034" y="5559998"/>
            <a:ext cx="4143404" cy="51220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ח' חייבים </a:t>
            </a:r>
          </a:p>
          <a:p>
            <a:r>
              <a:rPr lang="he-IL" sz="1400" b="1" dirty="0" smtClean="0">
                <a:solidFill>
                  <a:schemeClr val="bg1"/>
                </a:solidFill>
              </a:rPr>
              <a:t>ז' נכסים נטו שקיימת לגביהם הגבלה בעלת אופי זמני</a:t>
            </a:r>
            <a:endParaRPr lang="he-IL" dirty="0">
              <a:solidFill>
                <a:schemeClr val="bg1"/>
              </a:solidFill>
            </a:endParaRPr>
          </a:p>
        </p:txBody>
      </p:sp>
      <p:sp>
        <p:nvSpPr>
          <p:cNvPr id="13" name="חץ למעלה 12">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234606" y="357166"/>
            <a:ext cx="7123608"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הקבלת מקורות: הקבלה פנימית</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a:xfrm>
            <a:off x="1600208" y="5927722"/>
            <a:ext cx="2133600" cy="365125"/>
          </a:xfrm>
        </p:spPr>
        <p:txBody>
          <a:bodyPr/>
          <a:lstStyle/>
          <a:p>
            <a:pPr>
              <a:defRPr/>
            </a:pPr>
            <a:fld id="{3E428B63-D184-4A9B-A6BB-4F3A6F4381A3}" type="slidenum">
              <a:rPr lang="he-IL" smtClean="0"/>
              <a:pPr>
                <a:defRPr/>
              </a:pPr>
              <a:t>34</a:t>
            </a:fld>
            <a:endParaRPr lang="he-IL" dirty="0"/>
          </a:p>
        </p:txBody>
      </p:sp>
      <p:sp>
        <p:nvSpPr>
          <p:cNvPr id="19" name="TextBox 18"/>
          <p:cNvSpPr txBox="1"/>
          <p:nvPr/>
        </p:nvSpPr>
        <p:spPr>
          <a:xfrm>
            <a:off x="3357554" y="4714884"/>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6" name="מציין מיקום תוכן 2"/>
          <p:cNvSpPr txBox="1">
            <a:spLocks/>
          </p:cNvSpPr>
          <p:nvPr/>
        </p:nvSpPr>
        <p:spPr>
          <a:xfrm>
            <a:off x="357158" y="1000108"/>
            <a:ext cx="8229600" cy="5054617"/>
          </a:xfrm>
          <a:prstGeom prst="rect">
            <a:avLst/>
          </a:prstGeom>
        </p:spPr>
        <p:txBody>
          <a:bodyPr vert="horz" lIns="91440" tIns="45720" rIns="91440" bIns="45720" rtlCol="1">
            <a:normAutofit/>
          </a:bodyPr>
          <a:lstStyle/>
          <a:p>
            <a:pPr algn="just">
              <a:lnSpc>
                <a:spcPct val="150000"/>
              </a:lnSpc>
            </a:pPr>
            <a:r>
              <a:rPr lang="he-IL" b="1" u="sng" dirty="0" smtClean="0">
                <a:solidFill>
                  <a:schemeClr val="accent1">
                    <a:lumMod val="75000"/>
                  </a:schemeClr>
                </a:solidFill>
                <a:latin typeface="Tahoma" pitchFamily="34" charset="0"/>
                <a:cs typeface="Tahoma" pitchFamily="34" charset="0"/>
              </a:rPr>
              <a:t>הקבלה פנימית </a:t>
            </a:r>
            <a:r>
              <a:rPr lang="he-IL" b="1" dirty="0" smtClean="0">
                <a:solidFill>
                  <a:schemeClr val="accent1">
                    <a:lumMod val="75000"/>
                  </a:schemeClr>
                </a:solidFill>
                <a:latin typeface="Tahoma" pitchFamily="34" charset="0"/>
                <a:cs typeface="Tahoma" pitchFamily="34" charset="0"/>
              </a:rPr>
              <a:t>–</a:t>
            </a:r>
          </a:p>
          <a:p>
            <a:pPr algn="just">
              <a:lnSpc>
                <a:spcPct val="150000"/>
              </a:lnSpc>
            </a:pPr>
            <a:r>
              <a:rPr lang="he-IL" b="1" dirty="0" smtClean="0">
                <a:solidFill>
                  <a:schemeClr val="accent1">
                    <a:lumMod val="75000"/>
                  </a:schemeClr>
                </a:solidFill>
                <a:latin typeface="Tahoma" pitchFamily="34" charset="0"/>
                <a:cs typeface="Tahoma" pitchFamily="34" charset="0"/>
              </a:rPr>
              <a:t> המלכ"ר התחייב כלפי התורמים להעמיד ממקורותיו סכומים מקבילים לתרומות שיתקבלו, כאשר הסכומים המקבילים ישמשו למטרות זהות.</a:t>
            </a:r>
          </a:p>
          <a:p>
            <a:pPr algn="just">
              <a:lnSpc>
                <a:spcPct val="150000"/>
              </a:lnSpc>
            </a:pPr>
            <a:r>
              <a:rPr lang="he-IL" b="1" u="sng" dirty="0" smtClean="0">
                <a:solidFill>
                  <a:schemeClr val="accent1">
                    <a:lumMod val="75000"/>
                  </a:schemeClr>
                </a:solidFill>
                <a:latin typeface="Tahoma" pitchFamily="34" charset="0"/>
                <a:cs typeface="Tahoma" pitchFamily="34" charset="0"/>
              </a:rPr>
              <a:t>הטיפול החשבונאי </a:t>
            </a:r>
            <a:r>
              <a:rPr lang="he-IL" b="1" dirty="0" smtClean="0">
                <a:solidFill>
                  <a:schemeClr val="accent1">
                    <a:lumMod val="75000"/>
                  </a:schemeClr>
                </a:solidFill>
                <a:latin typeface="Tahoma" pitchFamily="34" charset="0"/>
                <a:cs typeface="Tahoma" pitchFamily="34" charset="0"/>
              </a:rPr>
              <a:t>– </a:t>
            </a:r>
          </a:p>
          <a:p>
            <a:pPr>
              <a:lnSpc>
                <a:spcPct val="150000"/>
              </a:lnSpc>
            </a:pPr>
            <a:r>
              <a:rPr lang="he-IL" b="1" dirty="0" smtClean="0">
                <a:solidFill>
                  <a:schemeClr val="accent1">
                    <a:lumMod val="75000"/>
                  </a:schemeClr>
                </a:solidFill>
                <a:latin typeface="Tahoma" pitchFamily="34" charset="0"/>
                <a:cs typeface="Tahoma" pitchFamily="34" charset="0"/>
              </a:rPr>
              <a:t>במועד ההכרה בתרומות או בהקצבות בגינן התחייב המלכ"ר ייתן המלכ"ר ביטוי לסכומי המקורות המקבילים. </a:t>
            </a:r>
          </a:p>
          <a:p>
            <a:pPr>
              <a:lnSpc>
                <a:spcPct val="150000"/>
              </a:lnSpc>
            </a:pPr>
            <a:r>
              <a:rPr lang="he-IL" dirty="0" smtClean="0"/>
              <a:t>    </a:t>
            </a:r>
            <a:endParaRPr lang="he-IL" sz="1600" dirty="0" smtClean="0"/>
          </a:p>
          <a:p>
            <a:pPr algn="just">
              <a:lnSpc>
                <a:spcPct val="150000"/>
              </a:lnSpc>
            </a:pPr>
            <a:r>
              <a:rPr lang="he-IL" b="1" dirty="0" smtClean="0">
                <a:solidFill>
                  <a:schemeClr val="accent1">
                    <a:lumMod val="75000"/>
                  </a:schemeClr>
                </a:solidFill>
                <a:latin typeface="Tahoma" pitchFamily="34" charset="0"/>
                <a:cs typeface="Tahoma" pitchFamily="34" charset="0"/>
              </a:rPr>
              <a:t>.    </a:t>
            </a:r>
          </a:p>
        </p:txBody>
      </p:sp>
      <p:sp>
        <p:nvSpPr>
          <p:cNvPr id="7" name="מלבן 6"/>
          <p:cNvSpPr/>
          <p:nvPr/>
        </p:nvSpPr>
        <p:spPr>
          <a:xfrm>
            <a:off x="214282" y="3500438"/>
            <a:ext cx="8286808"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endParaRPr lang="he-IL" sz="1400" dirty="0" smtClean="0"/>
          </a:p>
          <a:p>
            <a:r>
              <a:rPr lang="he-IL" sz="1400" dirty="0" smtClean="0"/>
              <a:t>ב- 31.12.14 התחייב אורי  בכתב לתרום למכון לקוסמות 50,000 ש"ח לרכישת מבנה במידה והמלכ"ר יעמיד ממקורותיו הוא סכום זהה. בתאריך ה- 15.1.15 אישרה הנהלת העמותה את ייעוד הסכום. לאחר חודשיים העביר אורי למלכ"ר את הכסף. ב- 30.6.11 נרכש המבנה בסכום של  100,000 ש"ח.</a:t>
            </a:r>
          </a:p>
          <a:p>
            <a:pPr algn="ctr"/>
            <a:endParaRPr lang="he-IL" dirty="0">
              <a:solidFill>
                <a:schemeClr val="bg1"/>
              </a:solidFill>
            </a:endParaRPr>
          </a:p>
        </p:txBody>
      </p:sp>
      <p:sp>
        <p:nvSpPr>
          <p:cNvPr id="8" name="מלבן 7"/>
          <p:cNvSpPr/>
          <p:nvPr/>
        </p:nvSpPr>
        <p:spPr>
          <a:xfrm>
            <a:off x="5857884" y="4500570"/>
            <a:ext cx="235745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31.12.2014</a:t>
            </a:r>
            <a:endParaRPr lang="he-IL" dirty="0">
              <a:solidFill>
                <a:schemeClr val="bg1"/>
              </a:solidFill>
            </a:endParaRPr>
          </a:p>
        </p:txBody>
      </p:sp>
      <p:sp>
        <p:nvSpPr>
          <p:cNvPr id="9" name="מלבן 8"/>
          <p:cNvSpPr/>
          <p:nvPr/>
        </p:nvSpPr>
        <p:spPr>
          <a:xfrm>
            <a:off x="1571604" y="4500570"/>
            <a:ext cx="4143404" cy="500066"/>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אין עמידה בתנאים- טרם הושגה הגבלה - אין רישום! </a:t>
            </a:r>
            <a:endParaRPr lang="he-IL" dirty="0">
              <a:solidFill>
                <a:schemeClr val="bg1"/>
              </a:solidFill>
            </a:endParaRPr>
          </a:p>
        </p:txBody>
      </p:sp>
      <p:sp>
        <p:nvSpPr>
          <p:cNvPr id="10" name="TextBox 9"/>
          <p:cNvSpPr txBox="1"/>
          <p:nvPr/>
        </p:nvSpPr>
        <p:spPr>
          <a:xfrm>
            <a:off x="3428992" y="5345684"/>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sp>
        <p:nvSpPr>
          <p:cNvPr id="11" name="מלבן 10"/>
          <p:cNvSpPr/>
          <p:nvPr/>
        </p:nvSpPr>
        <p:spPr>
          <a:xfrm>
            <a:off x="5929322" y="5131370"/>
            <a:ext cx="2286016" cy="108371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rPr>
              <a:t>15.1.2015</a:t>
            </a:r>
            <a:endParaRPr lang="he-IL" dirty="0">
              <a:solidFill>
                <a:schemeClr val="bg1"/>
              </a:solidFill>
            </a:endParaRPr>
          </a:p>
        </p:txBody>
      </p:sp>
      <p:sp>
        <p:nvSpPr>
          <p:cNvPr id="12" name="מלבן 11"/>
          <p:cNvSpPr/>
          <p:nvPr/>
        </p:nvSpPr>
        <p:spPr>
          <a:xfrm>
            <a:off x="1643042" y="5131370"/>
            <a:ext cx="4143404" cy="51220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ח חייבים </a:t>
            </a:r>
          </a:p>
          <a:p>
            <a:r>
              <a:rPr lang="he-IL" sz="1400" b="1" dirty="0" smtClean="0">
                <a:solidFill>
                  <a:schemeClr val="bg1"/>
                </a:solidFill>
              </a:rPr>
              <a:t>ז נכסים נטו שקיימת לגביהם הגבלה בעלת אופי זמני</a:t>
            </a:r>
            <a:endParaRPr lang="he-IL" dirty="0">
              <a:solidFill>
                <a:schemeClr val="bg1"/>
              </a:solidFill>
            </a:endParaRPr>
          </a:p>
        </p:txBody>
      </p:sp>
      <p:sp>
        <p:nvSpPr>
          <p:cNvPr id="13" name="מלבן 12"/>
          <p:cNvSpPr/>
          <p:nvPr/>
        </p:nvSpPr>
        <p:spPr>
          <a:xfrm>
            <a:off x="1643042" y="5715016"/>
            <a:ext cx="4143404" cy="512208"/>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he-IL" sz="1400" b="1" dirty="0" smtClean="0">
                <a:solidFill>
                  <a:schemeClr val="bg1"/>
                </a:solidFill>
              </a:rPr>
              <a:t>ח נכסים נטו ששימשו לפעילות </a:t>
            </a:r>
          </a:p>
          <a:p>
            <a:r>
              <a:rPr lang="he-IL" sz="1400" b="1" dirty="0" smtClean="0">
                <a:solidFill>
                  <a:schemeClr val="bg1"/>
                </a:solidFill>
              </a:rPr>
              <a:t>ז נכסים נטו שקיימת לגביהם הגבלה בעלת אופי זמני</a:t>
            </a:r>
            <a:endParaRPr lang="he-IL" dirty="0">
              <a:solidFill>
                <a:schemeClr val="bg1"/>
              </a:solidFill>
            </a:endParaRPr>
          </a:p>
        </p:txBody>
      </p:sp>
      <p:sp>
        <p:nvSpPr>
          <p:cNvPr id="14" name="חץ למעלה 1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29"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1000" fill="hold"/>
                                        <p:tgtEl>
                                          <p:spTgt spid="12"/>
                                        </p:tgtEl>
                                        <p:attrNameLst>
                                          <p:attrName>ppt_x</p:attrName>
                                        </p:attrNameLst>
                                      </p:cBhvr>
                                      <p:tavLst>
                                        <p:tav tm="0">
                                          <p:val>
                                            <p:strVal val="#ppt_x-.2"/>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2"/>
                                        </p:tgtEl>
                                      </p:cBhvr>
                                    </p:animEffect>
                                  </p:childTnLst>
                                </p:cTn>
                              </p:par>
                              <p:par>
                                <p:cTn id="24" presetID="2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ppt_x</p:attrName>
                                        </p:attrNameLst>
                                      </p:cBhvr>
                                      <p:tavLst>
                                        <p:tav tm="0">
                                          <p:val>
                                            <p:strVal val="#ppt_x-.2"/>
                                          </p:val>
                                        </p:tav>
                                        <p:tav tm="100000">
                                          <p:val>
                                            <p:strVal val="#ppt_x"/>
                                          </p:val>
                                        </p:tav>
                                      </p:tavLst>
                                    </p:anim>
                                    <p:anim calcmode="lin" valueType="num">
                                      <p:cBhvr>
                                        <p:cTn id="2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8" dur="1000"/>
                                        <p:tgtEl>
                                          <p:spTgt spid="13"/>
                                        </p:tgtEl>
                                      </p:cBhvr>
                                    </p:animEffect>
                                  </p:childTnLst>
                                </p:cTn>
                              </p:par>
                              <p:par>
                                <p:cTn id="29" presetID="21" presetClass="emph" presetSubtype="0" fill="hold" grpId="1" nodeType="withEffect">
                                  <p:stCondLst>
                                    <p:cond delay="0"/>
                                  </p:stCondLst>
                                  <p:childTnLst>
                                    <p:animClr clrSpc="hsl" dir="cw">
                                      <p:cBhvr override="childStyle">
                                        <p:cTn id="30" dur="1000" fill="hold"/>
                                        <p:tgtEl>
                                          <p:spTgt spid="13"/>
                                        </p:tgtEl>
                                        <p:attrNameLst>
                                          <p:attrName>style.color</p:attrName>
                                        </p:attrNameLst>
                                      </p:cBhvr>
                                      <p:by>
                                        <p:hsl h="7200000" s="0" l="0"/>
                                      </p:by>
                                    </p:animClr>
                                    <p:animClr clrSpc="hsl" dir="cw">
                                      <p:cBhvr>
                                        <p:cTn id="31" dur="1000" fill="hold"/>
                                        <p:tgtEl>
                                          <p:spTgt spid="13"/>
                                        </p:tgtEl>
                                        <p:attrNameLst>
                                          <p:attrName>fillcolor</p:attrName>
                                        </p:attrNameLst>
                                      </p:cBhvr>
                                      <p:by>
                                        <p:hsl h="7200000" s="0" l="0"/>
                                      </p:by>
                                    </p:animClr>
                                    <p:animClr clrSpc="hsl" dir="cw">
                                      <p:cBhvr>
                                        <p:cTn id="32" dur="1000" fill="hold"/>
                                        <p:tgtEl>
                                          <p:spTgt spid="13"/>
                                        </p:tgtEl>
                                        <p:attrNameLst>
                                          <p:attrName>stroke.color</p:attrName>
                                        </p:attrNameLst>
                                      </p:cBhvr>
                                      <p:by>
                                        <p:hsl h="7200000" s="0" l="0"/>
                                      </p:by>
                                    </p:animClr>
                                    <p:set>
                                      <p:cBhvr>
                                        <p:cTn id="33" dur="10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3" grpId="1" animBg="1"/>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57224" y="242870"/>
            <a:ext cx="7572428"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נכסים שהתקבלו לשם העברתם לאחרים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35</a:t>
            </a:fld>
            <a:endParaRPr lang="he-IL" dirty="0"/>
          </a:p>
        </p:txBody>
      </p:sp>
      <p:sp>
        <p:nvSpPr>
          <p:cNvPr id="7" name="Rectangle 2051"/>
          <p:cNvSpPr>
            <a:spLocks noGrp="1" noChangeArrowheads="1"/>
          </p:cNvSpPr>
          <p:nvPr>
            <p:ph idx="1"/>
          </p:nvPr>
        </p:nvSpPr>
        <p:spPr>
          <a:xfrm>
            <a:off x="428596" y="785794"/>
            <a:ext cx="7758138" cy="3857652"/>
          </a:xfrm>
        </p:spPr>
        <p:txBody>
          <a:bodyPr>
            <a:normAutofit fontScale="70000" lnSpcReduction="20000"/>
          </a:bodyPr>
          <a:lstStyle/>
          <a:p>
            <a:pPr marL="0" indent="0" eaLnBrk="1" hangingPunct="1">
              <a:lnSpc>
                <a:spcPct val="150000"/>
              </a:lnSpc>
              <a:spcBef>
                <a:spcPts val="0"/>
              </a:spcBef>
              <a:buNone/>
            </a:pPr>
            <a:r>
              <a:rPr lang="he-IL" sz="2800" b="1" dirty="0" smtClean="0">
                <a:solidFill>
                  <a:schemeClr val="tx2"/>
                </a:solidFill>
              </a:rPr>
              <a:t>העברות של כספים או נכסים לתאגידים אחרים ללא תמורה.</a:t>
            </a:r>
          </a:p>
          <a:p>
            <a:pPr marL="0" indent="0" eaLnBrk="1" hangingPunct="1">
              <a:lnSpc>
                <a:spcPct val="150000"/>
              </a:lnSpc>
              <a:spcBef>
                <a:spcPts val="0"/>
              </a:spcBef>
              <a:buNone/>
            </a:pPr>
            <a:r>
              <a:rPr lang="he-IL" sz="2800" b="1" dirty="0" smtClean="0">
                <a:solidFill>
                  <a:schemeClr val="tx2"/>
                </a:solidFill>
              </a:rPr>
              <a:t>עמותה רשאית להעביר כספים או נכסים למלכ"ר אחר, תחת התנאים הבאים:</a:t>
            </a:r>
          </a:p>
          <a:p>
            <a:pPr marL="514350" indent="-514350" eaLnBrk="1" hangingPunct="1">
              <a:lnSpc>
                <a:spcPct val="150000"/>
              </a:lnSpc>
              <a:spcBef>
                <a:spcPts val="0"/>
              </a:spcBef>
              <a:buAutoNum type="arabicPeriod"/>
            </a:pPr>
            <a:r>
              <a:rPr lang="he-IL" sz="2800" b="1" dirty="0" smtClean="0">
                <a:solidFill>
                  <a:schemeClr val="tx2"/>
                </a:solidFill>
              </a:rPr>
              <a:t>פעולה זו מתיישבת בפירוש עם נוסח מטרותיה של העמותה.</a:t>
            </a:r>
          </a:p>
          <a:p>
            <a:pPr marL="514350" indent="-514350" eaLnBrk="1" hangingPunct="1">
              <a:lnSpc>
                <a:spcPct val="150000"/>
              </a:lnSpc>
              <a:spcBef>
                <a:spcPts val="0"/>
              </a:spcBef>
              <a:buAutoNum type="arabicPeriod"/>
            </a:pPr>
            <a:r>
              <a:rPr lang="he-IL" sz="2800" b="1" dirty="0" smtClean="0">
                <a:solidFill>
                  <a:schemeClr val="tx2"/>
                </a:solidFill>
              </a:rPr>
              <a:t>הם מועברים לתאגיד שהינו מלכ"ר בעל מטרות דומות</a:t>
            </a:r>
          </a:p>
          <a:p>
            <a:pPr marL="514350" indent="-514350" eaLnBrk="1" hangingPunct="1">
              <a:lnSpc>
                <a:spcPct val="150000"/>
              </a:lnSpc>
              <a:spcBef>
                <a:spcPts val="0"/>
              </a:spcBef>
              <a:buAutoNum type="arabicPeriod"/>
            </a:pPr>
            <a:r>
              <a:rPr lang="he-IL" sz="2800" b="1" dirty="0" smtClean="0">
                <a:solidFill>
                  <a:schemeClr val="tx2"/>
                </a:solidFill>
              </a:rPr>
              <a:t>ידוע לתורם כי בכוונת העמותה להעביר את תרומתו.</a:t>
            </a:r>
          </a:p>
          <a:p>
            <a:pPr marL="514350" indent="-514350" eaLnBrk="1" hangingPunct="1">
              <a:lnSpc>
                <a:spcPct val="150000"/>
              </a:lnSpc>
              <a:spcBef>
                <a:spcPts val="0"/>
              </a:spcBef>
              <a:buAutoNum type="arabicPeriod"/>
            </a:pPr>
            <a:r>
              <a:rPr lang="he-IL" sz="2800" b="1" dirty="0" smtClean="0">
                <a:solidFill>
                  <a:schemeClr val="tx2"/>
                </a:solidFill>
              </a:rPr>
              <a:t>אם מדובר על סכום/נכס מהותי יובא הדבר לאישור האסיפה הכללית לפני העברה. ובכל מקרה חייב אישור של ועד העמותה</a:t>
            </a:r>
          </a:p>
          <a:p>
            <a:pPr marL="514350" indent="-514350" eaLnBrk="1" hangingPunct="1">
              <a:lnSpc>
                <a:spcPct val="150000"/>
              </a:lnSpc>
              <a:spcBef>
                <a:spcPts val="0"/>
              </a:spcBef>
              <a:buAutoNum type="arabicPeriod"/>
            </a:pPr>
            <a:r>
              <a:rPr lang="he-IL" sz="2800" b="1" dirty="0" smtClean="0">
                <a:solidFill>
                  <a:schemeClr val="tx2"/>
                </a:solidFill>
              </a:rPr>
              <a:t>העמותה תנהל פיקוח על השימוש בנכסים/ כספים שהועברו. </a:t>
            </a:r>
          </a:p>
          <a:p>
            <a:pPr marL="0" indent="0" eaLnBrk="1" hangingPunct="1">
              <a:lnSpc>
                <a:spcPct val="150000"/>
              </a:lnSpc>
              <a:spcBef>
                <a:spcPts val="0"/>
              </a:spcBef>
              <a:buNone/>
            </a:pPr>
            <a:endParaRPr lang="en-US" sz="2800" b="1" dirty="0" smtClean="0">
              <a:solidFill>
                <a:schemeClr val="tx2"/>
              </a:solidFill>
            </a:endParaRPr>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2" name="מלבן 11"/>
          <p:cNvSpPr/>
          <p:nvPr/>
        </p:nvSpPr>
        <p:spPr>
          <a:xfrm>
            <a:off x="1285852" y="4500570"/>
            <a:ext cx="6696744"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latin typeface="Tahoma" pitchFamily="34" charset="0"/>
                <a:cs typeface="Tahoma" pitchFamily="34" charset="0"/>
              </a:rPr>
              <a:t>תנאי נוסף לעמותה שרוצה אישור ניהול תקין: </a:t>
            </a:r>
          </a:p>
          <a:p>
            <a:pPr algn="ctr"/>
            <a:r>
              <a:rPr lang="he-IL" sz="1400" b="1" dirty="0" smtClean="0">
                <a:solidFill>
                  <a:schemeClr val="bg1"/>
                </a:solidFill>
                <a:latin typeface="Tahoma" pitchFamily="34" charset="0"/>
                <a:cs typeface="Tahoma" pitchFamily="34" charset="0"/>
              </a:rPr>
              <a:t>שהנכס המועבר יועבר לגוף בעל אישור תקין </a:t>
            </a:r>
            <a:endParaRPr lang="he-IL" dirty="0">
              <a:solidFill>
                <a:schemeClr val="bg1"/>
              </a:solidFill>
            </a:endParaRPr>
          </a:p>
        </p:txBody>
      </p:sp>
      <p:sp>
        <p:nvSpPr>
          <p:cNvPr id="13" name="Rectangle 2051"/>
          <p:cNvSpPr txBox="1">
            <a:spLocks noChangeArrowheads="1"/>
          </p:cNvSpPr>
          <p:nvPr/>
        </p:nvSpPr>
        <p:spPr>
          <a:xfrm rot="10800000" flipV="1">
            <a:off x="557496" y="5551440"/>
            <a:ext cx="7758138" cy="474697"/>
          </a:xfrm>
          <a:prstGeom prst="rect">
            <a:avLst/>
          </a:prstGeom>
        </p:spPr>
        <p:txBody>
          <a:bodyPr vert="horz" lIns="91440" tIns="45720" rIns="91440" bIns="45720" rtlCol="1">
            <a:normAutofit fontScale="62500" lnSpcReduction="20000"/>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spcBef>
                <a:spcPts val="0"/>
              </a:spcBef>
              <a:buFont typeface="Arial" pitchFamily="34" charset="0"/>
              <a:buNone/>
            </a:pPr>
            <a:r>
              <a:rPr lang="he-IL" sz="2800" dirty="0" smtClean="0">
                <a:solidFill>
                  <a:schemeClr val="tx2"/>
                </a:solidFill>
              </a:rPr>
              <a:t>יש לתת את המידע של העברת הכספים במסגרת הדוח המילולי בסעיפים הרלבנטיים</a:t>
            </a:r>
            <a:endParaRPr lang="en-US" sz="2800" dirty="0" smtClean="0">
              <a:solidFill>
                <a:schemeClr val="tx2"/>
              </a:solidFill>
            </a:endParaRPr>
          </a:p>
        </p:txBody>
      </p:sp>
    </p:spTree>
    <p:extLst>
      <p:ext uri="{BB962C8B-B14F-4D97-AF65-F5344CB8AC3E}">
        <p14:creationId xmlns:p14="http://schemas.microsoft.com/office/powerpoint/2010/main" val="7769153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857224" y="242870"/>
            <a:ext cx="7572428"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נכסים שהתקבלו לשם העברתם לאחרים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36</a:t>
            </a:fld>
            <a:endParaRPr lang="he-IL" dirty="0"/>
          </a:p>
        </p:txBody>
      </p:sp>
      <p:sp>
        <p:nvSpPr>
          <p:cNvPr id="7" name="Rectangle 2051"/>
          <p:cNvSpPr>
            <a:spLocks noGrp="1" noChangeArrowheads="1"/>
          </p:cNvSpPr>
          <p:nvPr>
            <p:ph idx="1"/>
          </p:nvPr>
        </p:nvSpPr>
        <p:spPr>
          <a:xfrm>
            <a:off x="428596" y="785794"/>
            <a:ext cx="7758138" cy="3857652"/>
          </a:xfrm>
        </p:spPr>
        <p:txBody>
          <a:bodyPr>
            <a:normAutofit/>
          </a:bodyPr>
          <a:lstStyle/>
          <a:p>
            <a:pPr marL="266700" indent="-26670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מלכ"ר רשאי לבחור אחת מבין האפשרויות שלהלן כאשר הוא מקבל נכסים שהתקבלו כנאמן או כסוכן לשם העברתם לאחרים:</a:t>
            </a:r>
          </a:p>
          <a:p>
            <a:pPr marL="266700" indent="-26670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רישום נכס ומנגד התחייבות המייצגת את הסכומים אותם יש להעביר לצד ג'</a:t>
            </a:r>
          </a:p>
          <a:p>
            <a:pPr marL="266700" indent="-266700" algn="just">
              <a:lnSpc>
                <a:spcPct val="150000"/>
              </a:lnSpc>
              <a:spcBef>
                <a:spcPts val="0"/>
              </a:spcBef>
              <a:buFont typeface="Wingdings" pitchFamily="2" charset="2"/>
              <a:buChar char="q"/>
            </a:pPr>
            <a:r>
              <a:rPr lang="he-IL" sz="2000" b="1" dirty="0" smtClean="0">
                <a:solidFill>
                  <a:schemeClr val="accent1">
                    <a:lumMod val="75000"/>
                  </a:schemeClr>
                </a:solidFill>
                <a:latin typeface="Tahoma" pitchFamily="34" charset="0"/>
                <a:cs typeface="Tahoma" pitchFamily="34" charset="0"/>
              </a:rPr>
              <a:t>רישום נכס ומנגד התחייבות, ובנוסף רישום הנכס בדוח על הפעילויות כהכנסה מתרומות  כאשר מנגד ינוכו מהתרומות התרומות שהתקבלו עבור אחרים</a:t>
            </a:r>
            <a:endParaRPr lang="en-US" sz="2000" b="1" dirty="0" smtClean="0">
              <a:solidFill>
                <a:schemeClr val="accent1">
                  <a:lumMod val="75000"/>
                </a:schemeClr>
              </a:solidFill>
              <a:latin typeface="Tahoma" pitchFamily="34" charset="0"/>
              <a:cs typeface="Tahoma" pitchFamily="34" charset="0"/>
            </a:endParaRPr>
          </a:p>
          <a:p>
            <a:pPr marL="0" indent="0" eaLnBrk="1" hangingPunct="1">
              <a:lnSpc>
                <a:spcPct val="150000"/>
              </a:lnSpc>
              <a:spcBef>
                <a:spcPts val="0"/>
              </a:spcBef>
              <a:buNone/>
            </a:pPr>
            <a:endParaRPr lang="en-US" sz="2800" dirty="0" smtClean="0"/>
          </a:p>
        </p:txBody>
      </p:sp>
      <p:sp>
        <p:nvSpPr>
          <p:cNvPr id="8" name="מלבן 7"/>
          <p:cNvSpPr/>
          <p:nvPr/>
        </p:nvSpPr>
        <p:spPr>
          <a:xfrm>
            <a:off x="1285852" y="4500570"/>
            <a:ext cx="6696744" cy="928694"/>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b="1" dirty="0" smtClean="0">
                <a:solidFill>
                  <a:schemeClr val="bg1"/>
                </a:solidFill>
                <a:latin typeface="Tahoma" pitchFamily="34" charset="0"/>
                <a:cs typeface="Tahoma" pitchFamily="34" charset="0"/>
              </a:rPr>
              <a:t>ב- 1.1.15 קיבלה עמותת "אור", 100 אלף ₪  לצורך העברתה לניצול שואה . הסתכם ב - 100,000 ש"ח. ב - 11.11.15 הועבר הסכום לייעודו.</a:t>
            </a:r>
          </a:p>
          <a:p>
            <a:pPr algn="ctr"/>
            <a:endParaRPr lang="he-IL" dirty="0">
              <a:solidFill>
                <a:schemeClr val="bg1"/>
              </a:solidFill>
            </a:endParaRPr>
          </a:p>
        </p:txBody>
      </p:sp>
      <p:sp>
        <p:nvSpPr>
          <p:cNvPr id="11" name="מלבן 10"/>
          <p:cNvSpPr/>
          <p:nvPr/>
        </p:nvSpPr>
        <p:spPr>
          <a:xfrm>
            <a:off x="5652120" y="5429264"/>
            <a:ext cx="2248512" cy="118463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defTabSz="933450" rtl="1">
              <a:lnSpc>
                <a:spcPct val="90000"/>
              </a:lnSpc>
              <a:spcBef>
                <a:spcPct val="0"/>
              </a:spcBef>
              <a:spcAft>
                <a:spcPct val="35000"/>
              </a:spcAft>
            </a:pPr>
            <a:r>
              <a:rPr lang="he-IL" sz="1600" b="1" u="sng"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מאזן עמותה ל-1.1.15</a:t>
            </a:r>
          </a:p>
          <a:p>
            <a:pPr lvl="0" defTabSz="933450" rtl="1">
              <a:lnSpc>
                <a:spcPct val="90000"/>
              </a:lnSpc>
              <a:spcBef>
                <a:spcPct val="0"/>
              </a:spcBef>
              <a:spcAft>
                <a:spcPct val="35000"/>
              </a:spcAft>
            </a:pPr>
            <a:r>
              <a:rPr lang="he-IL" sz="16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נכס -100,000</a:t>
            </a:r>
          </a:p>
          <a:p>
            <a:pPr lvl="0" defTabSz="933450" rtl="1">
              <a:lnSpc>
                <a:spcPct val="90000"/>
              </a:lnSpc>
              <a:spcBef>
                <a:spcPct val="0"/>
              </a:spcBef>
              <a:spcAft>
                <a:spcPct val="35000"/>
              </a:spcAft>
            </a:pPr>
            <a:r>
              <a:rPr lang="he-IL"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התחייבות- 100,000</a:t>
            </a:r>
            <a:endParaRPr lang="he-IL" sz="16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מלבן 9"/>
          <p:cNvSpPr/>
          <p:nvPr/>
        </p:nvSpPr>
        <p:spPr>
          <a:xfrm>
            <a:off x="1547664" y="5412716"/>
            <a:ext cx="3976704" cy="1184636"/>
          </a:xfrm>
          <a:prstGeom prst="rect">
            <a:avLst/>
          </a:prstGeom>
          <a:scene3d>
            <a:camera prst="orthographicFront"/>
            <a:lightRig rig="flat" dir="t"/>
          </a:scene3d>
          <a:sp3d z="-1905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0005" tIns="26670" rIns="40005" bIns="26670" numCol="1" spcCol="1270" anchor="ctr" anchorCtr="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lvl="0" defTabSz="933450" rtl="1">
              <a:lnSpc>
                <a:spcPct val="90000"/>
              </a:lnSpc>
              <a:spcBef>
                <a:spcPct val="0"/>
              </a:spcBef>
              <a:spcAft>
                <a:spcPct val="35000"/>
              </a:spcAft>
            </a:pPr>
            <a:r>
              <a:rPr lang="he-IL" sz="1600" b="1" u="sng"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מאזן עמותה ל-1.1.15</a:t>
            </a:r>
          </a:p>
          <a:p>
            <a:pPr lvl="0" defTabSz="933450" rtl="1">
              <a:lnSpc>
                <a:spcPct val="90000"/>
              </a:lnSpc>
              <a:spcBef>
                <a:spcPct val="0"/>
              </a:spcBef>
              <a:spcAft>
                <a:spcPct val="35000"/>
              </a:spcAft>
            </a:pPr>
            <a:r>
              <a:rPr lang="he-IL" sz="1600" b="1" kern="1200"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 נכס -100,000                   הכנסה-100,000</a:t>
            </a:r>
          </a:p>
          <a:p>
            <a:pPr lvl="0" defTabSz="933450" rtl="1">
              <a:lnSpc>
                <a:spcPct val="90000"/>
              </a:lnSpc>
              <a:spcBef>
                <a:spcPct val="0"/>
              </a:spcBef>
              <a:spcAft>
                <a:spcPct val="35000"/>
              </a:spcAft>
            </a:pPr>
            <a:r>
              <a:rPr lang="he-IL" sz="1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התחייבות- 100,000           הוצאה- 100,000</a:t>
            </a:r>
            <a:endParaRPr lang="he-IL" sz="1600" b="1" kern="1200"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p:bldP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9552" y="285728"/>
            <a:ext cx="7798470"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הכנסות מתרומות , הקצבות </a:t>
            </a:r>
            <a:r>
              <a:rPr lang="he-IL" alt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וכו'-</a:t>
            </a: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
            </a:r>
            <a:b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b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הצגה אלטרנטיבית </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14" name="מציין מיקום תוכן 2"/>
          <p:cNvSpPr>
            <a:spLocks noGrp="1"/>
          </p:cNvSpPr>
          <p:nvPr>
            <p:ph idx="1"/>
          </p:nvPr>
        </p:nvSpPr>
        <p:spPr>
          <a:xfrm>
            <a:off x="539552" y="1196752"/>
            <a:ext cx="8229600" cy="4525963"/>
          </a:xfrm>
        </p:spPr>
        <p:txBody>
          <a:bodyPr>
            <a:normAutofit fontScale="62500" lnSpcReduction="20000"/>
          </a:bodyPr>
          <a:lstStyle/>
          <a:p>
            <a:pPr>
              <a:lnSpc>
                <a:spcPct val="170000"/>
              </a:lnSpc>
              <a:buFontTx/>
              <a:buNone/>
            </a:pPr>
            <a:r>
              <a:rPr lang="he-IL" sz="2400" b="1" dirty="0" smtClean="0"/>
              <a:t> </a:t>
            </a:r>
            <a:r>
              <a:rPr lang="he-IL" sz="2300" b="1" dirty="0" smtClean="0">
                <a:solidFill>
                  <a:schemeClr val="accent1">
                    <a:lumMod val="75000"/>
                  </a:schemeClr>
                </a:solidFill>
                <a:latin typeface="Tahoma" pitchFamily="34" charset="0"/>
                <a:cs typeface="Tahoma" pitchFamily="34" charset="0"/>
              </a:rPr>
              <a:t>הצגה אפשרית כאשר </a:t>
            </a:r>
            <a:r>
              <a:rPr lang="he-IL" sz="2300" b="1" dirty="0" err="1" smtClean="0">
                <a:solidFill>
                  <a:schemeClr val="accent1">
                    <a:lumMod val="75000"/>
                  </a:schemeClr>
                </a:solidFill>
                <a:latin typeface="Tahoma" pitchFamily="34" charset="0"/>
                <a:cs typeface="Tahoma" pitchFamily="34" charset="0"/>
              </a:rPr>
              <a:t>אלכ"ר</a:t>
            </a:r>
            <a:r>
              <a:rPr lang="he-IL" sz="2300" b="1" dirty="0" smtClean="0">
                <a:solidFill>
                  <a:schemeClr val="accent1">
                    <a:lumMod val="75000"/>
                  </a:schemeClr>
                </a:solidFill>
                <a:latin typeface="Tahoma" pitchFamily="34" charset="0"/>
                <a:cs typeface="Tahoma" pitchFamily="34" charset="0"/>
              </a:rPr>
              <a:t> על פי מטרותיו והוראות הגורמים החיצוניים מעביר לאחרים	</a:t>
            </a:r>
          </a:p>
          <a:p>
            <a:pPr>
              <a:lnSpc>
                <a:spcPct val="170000"/>
              </a:lnSpc>
              <a:spcBef>
                <a:spcPts val="0"/>
              </a:spcBef>
              <a:buFontTx/>
              <a:buNone/>
            </a:pPr>
            <a:r>
              <a:rPr lang="he-IL" sz="2300" b="1" dirty="0" smtClean="0">
                <a:solidFill>
                  <a:schemeClr val="accent1">
                    <a:lumMod val="75000"/>
                  </a:schemeClr>
                </a:solidFill>
                <a:latin typeface="Tahoma" pitchFamily="34" charset="0"/>
                <a:cs typeface="Tahoma" pitchFamily="34" charset="0"/>
              </a:rPr>
              <a:t>						        לשנה שהסתיימה ביום</a:t>
            </a:r>
            <a:endParaRPr lang="en-US" sz="2300" b="1" dirty="0" smtClean="0">
              <a:solidFill>
                <a:schemeClr val="accent1">
                  <a:lumMod val="75000"/>
                </a:schemeClr>
              </a:solidFill>
              <a:latin typeface="Tahoma" pitchFamily="34" charset="0"/>
              <a:cs typeface="Tahoma" pitchFamily="34" charset="0"/>
            </a:endParaRPr>
          </a:p>
          <a:p>
            <a:pPr>
              <a:lnSpc>
                <a:spcPct val="170000"/>
              </a:lnSpc>
              <a:spcBef>
                <a:spcPts val="0"/>
              </a:spcBef>
              <a:buFontTx/>
              <a:buNone/>
            </a:pPr>
            <a:r>
              <a:rPr lang="en-US" sz="2300" b="1" dirty="0" smtClean="0">
                <a:solidFill>
                  <a:schemeClr val="accent1">
                    <a:lumMod val="75000"/>
                  </a:schemeClr>
                </a:solidFill>
                <a:latin typeface="Tahoma" pitchFamily="34" charset="0"/>
                <a:cs typeface="Tahoma" pitchFamily="34" charset="0"/>
              </a:rPr>
              <a:t> </a:t>
            </a:r>
            <a:r>
              <a:rPr lang="he-IL" sz="2300" b="1" dirty="0" smtClean="0">
                <a:solidFill>
                  <a:schemeClr val="accent1">
                    <a:lumMod val="75000"/>
                  </a:schemeClr>
                </a:solidFill>
                <a:latin typeface="Tahoma" pitchFamily="34" charset="0"/>
                <a:cs typeface="Tahoma" pitchFamily="34" charset="0"/>
              </a:rPr>
              <a:t>                                       תרומות                                       31.12.15            31.12.14</a:t>
            </a:r>
          </a:p>
          <a:p>
            <a:pPr>
              <a:lnSpc>
                <a:spcPct val="170000"/>
              </a:lnSpc>
              <a:buFontTx/>
              <a:buNone/>
            </a:pPr>
            <a:r>
              <a:rPr lang="he-IL" sz="2300" b="1" dirty="0" smtClean="0">
                <a:solidFill>
                  <a:schemeClr val="accent1">
                    <a:lumMod val="75000"/>
                  </a:schemeClr>
                </a:solidFill>
                <a:latin typeface="Tahoma" pitchFamily="34" charset="0"/>
                <a:cs typeface="Tahoma" pitchFamily="34" charset="0"/>
              </a:rPr>
              <a:t>------             -------</a:t>
            </a:r>
          </a:p>
          <a:p>
            <a:pPr>
              <a:lnSpc>
                <a:spcPct val="170000"/>
              </a:lnSpc>
              <a:buFontTx/>
              <a:buNone/>
            </a:pPr>
            <a:r>
              <a:rPr lang="he-IL" sz="2300" b="1" dirty="0" smtClean="0">
                <a:solidFill>
                  <a:schemeClr val="accent1">
                    <a:lumMod val="75000"/>
                  </a:schemeClr>
                </a:solidFill>
                <a:latin typeface="Tahoma" pitchFamily="34" charset="0"/>
                <a:cs typeface="Tahoma" pitchFamily="34" charset="0"/>
              </a:rPr>
              <a:t>בניכוי: תרומות שנתקבלו עבור אחרים  (באור)                     ------             -------</a:t>
            </a:r>
          </a:p>
          <a:p>
            <a:pPr>
              <a:lnSpc>
                <a:spcPct val="170000"/>
              </a:lnSpc>
              <a:buFontTx/>
              <a:buNone/>
            </a:pPr>
            <a:r>
              <a:rPr lang="he-IL" sz="2300" b="1" dirty="0" smtClean="0">
                <a:solidFill>
                  <a:schemeClr val="accent1">
                    <a:lumMod val="75000"/>
                  </a:schemeClr>
                </a:solidFill>
                <a:latin typeface="Tahoma" pitchFamily="34" charset="0"/>
                <a:cs typeface="Tahoma" pitchFamily="34" charset="0"/>
              </a:rPr>
              <a:t> </a:t>
            </a:r>
            <a:r>
              <a:rPr lang="he-IL" altLang="he-IL" sz="2300" b="1" dirty="0" smtClean="0">
                <a:solidFill>
                  <a:schemeClr val="accent2"/>
                </a:solidFill>
                <a:latin typeface="Tahoma" pitchFamily="34" charset="0"/>
                <a:cs typeface="Tahoma" pitchFamily="34" charset="0"/>
              </a:rPr>
              <a:t>תרומות נטו                                                                            </a:t>
            </a:r>
            <a:r>
              <a:rPr lang="he-IL" sz="2300" b="1" dirty="0" smtClean="0">
                <a:solidFill>
                  <a:schemeClr val="accent2"/>
                </a:solidFill>
                <a:latin typeface="Tahoma" pitchFamily="34" charset="0"/>
                <a:cs typeface="Tahoma" pitchFamily="34" charset="0"/>
              </a:rPr>
              <a:t> </a:t>
            </a:r>
            <a:r>
              <a:rPr lang="he-IL" altLang="he-IL" sz="2300" b="1" dirty="0" smtClean="0">
                <a:solidFill>
                  <a:schemeClr val="accent2"/>
                </a:solidFill>
                <a:latin typeface="Tahoma" pitchFamily="34" charset="0"/>
                <a:cs typeface="Tahoma" pitchFamily="34" charset="0"/>
              </a:rPr>
              <a:t>------             -------</a:t>
            </a:r>
          </a:p>
          <a:p>
            <a:pPr>
              <a:lnSpc>
                <a:spcPct val="170000"/>
              </a:lnSpc>
              <a:buNone/>
            </a:pPr>
            <a:r>
              <a:rPr lang="he-IL" sz="2300" b="1" dirty="0" smtClean="0">
                <a:solidFill>
                  <a:schemeClr val="accent1">
                    <a:lumMod val="75000"/>
                  </a:schemeClr>
                </a:solidFill>
                <a:latin typeface="Tahoma" pitchFamily="34" charset="0"/>
                <a:cs typeface="Tahoma" pitchFamily="34" charset="0"/>
              </a:rPr>
              <a:t>הקצבות תמיכות ומענקים                                                      ------             -------</a:t>
            </a:r>
            <a:endParaRPr lang="en-US" sz="2300" b="1" dirty="0" smtClean="0">
              <a:solidFill>
                <a:schemeClr val="accent1">
                  <a:lumMod val="75000"/>
                </a:schemeClr>
              </a:solidFill>
              <a:latin typeface="Tahoma" pitchFamily="34" charset="0"/>
              <a:cs typeface="Tahoma" pitchFamily="34" charset="0"/>
            </a:endParaRPr>
          </a:p>
          <a:p>
            <a:pPr>
              <a:lnSpc>
                <a:spcPct val="170000"/>
              </a:lnSpc>
              <a:buNone/>
            </a:pPr>
            <a:r>
              <a:rPr lang="he-IL" sz="2300" b="1" dirty="0" smtClean="0">
                <a:solidFill>
                  <a:schemeClr val="accent1">
                    <a:lumMod val="75000"/>
                  </a:schemeClr>
                </a:solidFill>
                <a:latin typeface="Tahoma" pitchFamily="34" charset="0"/>
                <a:cs typeface="Tahoma" pitchFamily="34" charset="0"/>
              </a:rPr>
              <a:t>בניכוי:הקצבות תמיכות ומענקים שנתקבלו </a:t>
            </a:r>
          </a:p>
          <a:p>
            <a:pPr>
              <a:lnSpc>
                <a:spcPct val="170000"/>
              </a:lnSpc>
              <a:buNone/>
            </a:pPr>
            <a:r>
              <a:rPr lang="he-IL" sz="2300" b="1" dirty="0" smtClean="0">
                <a:solidFill>
                  <a:schemeClr val="accent1">
                    <a:lumMod val="75000"/>
                  </a:schemeClr>
                </a:solidFill>
                <a:latin typeface="Tahoma" pitchFamily="34" charset="0"/>
                <a:cs typeface="Tahoma" pitchFamily="34" charset="0"/>
              </a:rPr>
              <a:t>         עבור אחרים   (באור)                                                      ------             -------</a:t>
            </a:r>
          </a:p>
          <a:p>
            <a:pPr>
              <a:lnSpc>
                <a:spcPct val="170000"/>
              </a:lnSpc>
              <a:buFontTx/>
              <a:buNone/>
            </a:pPr>
            <a:r>
              <a:rPr lang="he-IL" altLang="he-IL" sz="2300" b="1" dirty="0" smtClean="0">
                <a:solidFill>
                  <a:schemeClr val="accent2"/>
                </a:solidFill>
                <a:latin typeface="Tahoma" pitchFamily="34" charset="0"/>
                <a:cs typeface="Tahoma" pitchFamily="34" charset="0"/>
              </a:rPr>
              <a:t>הקצבות תמיכות ומענקים נטו                                                ------             -------</a:t>
            </a:r>
            <a:endParaRPr lang="en-US" altLang="he-IL" sz="2300" b="1" dirty="0" smtClean="0">
              <a:solidFill>
                <a:schemeClr val="accent2"/>
              </a:solidFill>
              <a:latin typeface="Tahoma" pitchFamily="34" charset="0"/>
              <a:cs typeface="Tahoma" pitchFamily="34" charset="0"/>
            </a:endParaRPr>
          </a:p>
        </p:txBody>
      </p:sp>
      <p:sp>
        <p:nvSpPr>
          <p:cNvPr id="4" name="חץ למעלה 3">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63068" y="404664"/>
            <a:ext cx="8266584" cy="685800"/>
          </a:xfrm>
        </p:spPr>
        <p:txBody>
          <a:bodyPr>
            <a:no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שירותים המתקבלים ללא תמורה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38</a:t>
            </a:fld>
            <a:endParaRPr lang="he-IL" dirty="0"/>
          </a:p>
        </p:txBody>
      </p:sp>
      <p:pic>
        <p:nvPicPr>
          <p:cNvPr id="83969" name="Picture 1" descr="C:\Documents and Settings\hanitb\Local Settings\Temporary Internet Files\Content.IE5\CLDG5GT2\MC900441542[1].png"/>
          <p:cNvPicPr>
            <a:picLocks noChangeAspect="1" noChangeArrowheads="1"/>
          </p:cNvPicPr>
          <p:nvPr/>
        </p:nvPicPr>
        <p:blipFill>
          <a:blip r:embed="rId3" cstate="print"/>
          <a:srcRect/>
          <a:stretch>
            <a:fillRect/>
          </a:stretch>
        </p:blipFill>
        <p:spPr bwMode="auto">
          <a:xfrm>
            <a:off x="6643702" y="5486873"/>
            <a:ext cx="1390439" cy="1371127"/>
          </a:xfrm>
          <a:prstGeom prst="rect">
            <a:avLst/>
          </a:prstGeom>
          <a:noFill/>
        </p:spPr>
      </p:pic>
      <p:sp>
        <p:nvSpPr>
          <p:cNvPr id="7" name="Rectangle 2051"/>
          <p:cNvSpPr>
            <a:spLocks noGrp="1" noChangeArrowheads="1"/>
          </p:cNvSpPr>
          <p:nvPr>
            <p:ph idx="1"/>
          </p:nvPr>
        </p:nvSpPr>
        <p:spPr>
          <a:xfrm>
            <a:off x="571472" y="1071546"/>
            <a:ext cx="7758138" cy="4525963"/>
          </a:xfrm>
        </p:spPr>
        <p:txBody>
          <a:bodyPr>
            <a:normAutofit fontScale="92500"/>
          </a:bodyPr>
          <a:lstStyle/>
          <a:p>
            <a:pPr marL="0" indent="0" algn="just" eaLnBrk="1" hangingPunct="1">
              <a:lnSpc>
                <a:spcPct val="150000"/>
              </a:lnSpc>
              <a:spcBef>
                <a:spcPts val="0"/>
              </a:spcBef>
              <a:buNone/>
            </a:pPr>
            <a:r>
              <a:rPr lang="he-IL" sz="2200" b="1" dirty="0" smtClean="0">
                <a:solidFill>
                  <a:schemeClr val="accent1">
                    <a:lumMod val="75000"/>
                  </a:schemeClr>
                </a:solidFill>
                <a:latin typeface="Tahoma" pitchFamily="34" charset="0"/>
                <a:cs typeface="Tahoma" pitchFamily="34" charset="0"/>
              </a:rPr>
              <a:t>מלכ"ר יכול </a:t>
            </a:r>
            <a:r>
              <a:rPr lang="he-IL" sz="2200" b="1" u="sng" dirty="0" smtClean="0">
                <a:solidFill>
                  <a:schemeClr val="accent1">
                    <a:lumMod val="75000"/>
                  </a:schemeClr>
                </a:solidFill>
                <a:latin typeface="Tahoma" pitchFamily="34" charset="0"/>
                <a:cs typeface="Tahoma" pitchFamily="34" charset="0"/>
              </a:rPr>
              <a:t>לבחור</a:t>
            </a:r>
            <a:r>
              <a:rPr lang="he-IL" sz="2200" b="1" dirty="0" smtClean="0">
                <a:solidFill>
                  <a:schemeClr val="accent1">
                    <a:lumMod val="75000"/>
                  </a:schemeClr>
                </a:solidFill>
                <a:latin typeface="Tahoma" pitchFamily="34" charset="0"/>
                <a:cs typeface="Tahoma" pitchFamily="34" charset="0"/>
              </a:rPr>
              <a:t> לרשום שירותים שהתקבלו על ידו ללא תמורה בהתקיים התנאים הבאים:</a:t>
            </a:r>
          </a:p>
          <a:p>
            <a:pPr marL="361950" indent="-361950" algn="just" eaLnBrk="1" hangingPunct="1">
              <a:lnSpc>
                <a:spcPct val="150000"/>
              </a:lnSpc>
              <a:spcBef>
                <a:spcPts val="600"/>
              </a:spcBef>
              <a:buFont typeface="Wingdings" pitchFamily="2" charset="2"/>
              <a:buChar char="q"/>
            </a:pPr>
            <a:r>
              <a:rPr lang="he-IL" sz="2200" b="1" dirty="0" smtClean="0">
                <a:solidFill>
                  <a:schemeClr val="accent1">
                    <a:lumMod val="75000"/>
                  </a:schemeClr>
                </a:solidFill>
                <a:latin typeface="Tahoma" pitchFamily="34" charset="0"/>
                <a:cs typeface="Tahoma" pitchFamily="34" charset="0"/>
              </a:rPr>
              <a:t>השירותים הם </a:t>
            </a:r>
            <a:r>
              <a:rPr lang="he-IL" sz="2200" b="1" u="sng" dirty="0" smtClean="0">
                <a:solidFill>
                  <a:schemeClr val="accent1">
                    <a:lumMod val="75000"/>
                  </a:schemeClr>
                </a:solidFill>
                <a:latin typeface="Tahoma" pitchFamily="34" charset="0"/>
                <a:cs typeface="Tahoma" pitchFamily="34" charset="0"/>
              </a:rPr>
              <a:t>בעלי ערך כספי מהותי</a:t>
            </a:r>
            <a:r>
              <a:rPr lang="he-IL" sz="2200" b="1" dirty="0" smtClean="0">
                <a:solidFill>
                  <a:schemeClr val="accent1">
                    <a:lumMod val="75000"/>
                  </a:schemeClr>
                </a:solidFill>
                <a:latin typeface="Tahoma" pitchFamily="34" charset="0"/>
                <a:cs typeface="Tahoma" pitchFamily="34" charset="0"/>
              </a:rPr>
              <a:t> על בסיס כולל, ביחס  להיקף הפעילות של המלכ"ר</a:t>
            </a:r>
          </a:p>
          <a:p>
            <a:pPr marL="361950" indent="-361950" algn="just" eaLnBrk="1" hangingPunct="1">
              <a:lnSpc>
                <a:spcPct val="150000"/>
              </a:lnSpc>
              <a:spcBef>
                <a:spcPts val="600"/>
              </a:spcBef>
              <a:buFont typeface="Wingdings" pitchFamily="2" charset="2"/>
              <a:buChar char="q"/>
            </a:pPr>
            <a:r>
              <a:rPr lang="he-IL" sz="2200" b="1" dirty="0" smtClean="0">
                <a:solidFill>
                  <a:schemeClr val="accent1">
                    <a:lumMod val="75000"/>
                  </a:schemeClr>
                </a:solidFill>
                <a:latin typeface="Tahoma" pitchFamily="34" charset="0"/>
                <a:cs typeface="Tahoma" pitchFamily="34" charset="0"/>
              </a:rPr>
              <a:t> </a:t>
            </a:r>
            <a:r>
              <a:rPr lang="he-IL" sz="2200" b="1" u="sng" dirty="0" smtClean="0">
                <a:solidFill>
                  <a:schemeClr val="accent1">
                    <a:lumMod val="75000"/>
                  </a:schemeClr>
                </a:solidFill>
                <a:latin typeface="Tahoma" pitchFamily="34" charset="0"/>
                <a:cs typeface="Tahoma" pitchFamily="34" charset="0"/>
              </a:rPr>
              <a:t>ניתן להעריך את שווים הנאות </a:t>
            </a:r>
            <a:r>
              <a:rPr lang="he-IL" sz="2200" b="1" dirty="0" smtClean="0">
                <a:solidFill>
                  <a:schemeClr val="accent1">
                    <a:lumMod val="75000"/>
                  </a:schemeClr>
                </a:solidFill>
                <a:latin typeface="Tahoma" pitchFamily="34" charset="0"/>
                <a:cs typeface="Tahoma" pitchFamily="34" charset="0"/>
              </a:rPr>
              <a:t>של אותם שירותים ברמת מהימנות סבירה</a:t>
            </a:r>
          </a:p>
          <a:p>
            <a:pPr marL="361950" indent="-361950" algn="just">
              <a:lnSpc>
                <a:spcPct val="150000"/>
              </a:lnSpc>
              <a:spcBef>
                <a:spcPts val="600"/>
              </a:spcBef>
              <a:buFont typeface="Wingdings" pitchFamily="2" charset="2"/>
              <a:buChar char="q"/>
            </a:pPr>
            <a:r>
              <a:rPr lang="he-IL" sz="2200" b="1" dirty="0" smtClean="0">
                <a:solidFill>
                  <a:schemeClr val="accent1">
                    <a:lumMod val="75000"/>
                  </a:schemeClr>
                </a:solidFill>
                <a:latin typeface="Tahoma" pitchFamily="34" charset="0"/>
                <a:cs typeface="Tahoma" pitchFamily="34" charset="0"/>
              </a:rPr>
              <a:t>השירותים הם מהסוג שדורש </a:t>
            </a:r>
            <a:r>
              <a:rPr lang="he-IL" sz="2200" b="1" u="sng" dirty="0" smtClean="0">
                <a:solidFill>
                  <a:schemeClr val="accent1">
                    <a:lumMod val="75000"/>
                  </a:schemeClr>
                </a:solidFill>
                <a:latin typeface="Tahoma" pitchFamily="34" charset="0"/>
                <a:cs typeface="Tahoma" pitchFamily="34" charset="0"/>
              </a:rPr>
              <a:t>מיומנות ומומחיות</a:t>
            </a:r>
            <a:r>
              <a:rPr lang="he-IL" sz="2200" b="1" dirty="0" smtClean="0">
                <a:solidFill>
                  <a:schemeClr val="accent1">
                    <a:lumMod val="75000"/>
                  </a:schemeClr>
                </a:solidFill>
                <a:latin typeface="Tahoma" pitchFamily="34" charset="0"/>
                <a:cs typeface="Tahoma" pitchFamily="34" charset="0"/>
              </a:rPr>
              <a:t> מקצועיים, ושלולא היו מתקבלים היה המלכ"ר נאלץ לרכשם בתמורה</a:t>
            </a:r>
            <a:endParaRPr lang="he-IL" sz="2800" dirty="0" smtClean="0"/>
          </a:p>
          <a:p>
            <a:pPr marL="0" indent="0" eaLnBrk="1" hangingPunct="1">
              <a:lnSpc>
                <a:spcPct val="150000"/>
              </a:lnSpc>
              <a:spcBef>
                <a:spcPts val="0"/>
              </a:spcBef>
              <a:buNone/>
            </a:pPr>
            <a:endParaRPr lang="en-US" sz="2800" dirty="0" smtClean="0"/>
          </a:p>
        </p:txBody>
      </p:sp>
      <p:sp>
        <p:nvSpPr>
          <p:cNvPr id="12" name="מלבן 11"/>
          <p:cNvSpPr/>
          <p:nvPr/>
        </p:nvSpPr>
        <p:spPr>
          <a:xfrm>
            <a:off x="2428860" y="5072074"/>
            <a:ext cx="3786214" cy="1571612"/>
          </a:xfrm>
          <a:prstGeom prst="rect">
            <a:avLst/>
          </a:prstGeom>
          <a:ln>
            <a:noFill/>
          </a:ln>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schemeClr val="bg1"/>
              </a:solidFill>
            </a:endParaRPr>
          </a:p>
        </p:txBody>
      </p:sp>
      <p:grpSp>
        <p:nvGrpSpPr>
          <p:cNvPr id="2" name="קבוצה 7"/>
          <p:cNvGrpSpPr/>
          <p:nvPr/>
        </p:nvGrpSpPr>
        <p:grpSpPr>
          <a:xfrm>
            <a:off x="4167269" y="5704015"/>
            <a:ext cx="1767800" cy="745520"/>
            <a:chOff x="3046290" y="600959"/>
            <a:chExt cx="1934573" cy="948858"/>
          </a:xfrm>
          <a:scene3d>
            <a:camera prst="orthographicFront"/>
            <a:lightRig rig="flat" dir="t"/>
          </a:scene3d>
        </p:grpSpPr>
        <p:sp>
          <p:nvSpPr>
            <p:cNvPr id="9" name="מלבן מעוגל 8"/>
            <p:cNvSpPr/>
            <p:nvPr/>
          </p:nvSpPr>
          <p:spPr>
            <a:xfrm>
              <a:off x="3189166" y="600959"/>
              <a:ext cx="1685677" cy="91427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0" name="מלבן 9"/>
            <p:cNvSpPr/>
            <p:nvPr/>
          </p:nvSpPr>
          <p:spPr>
            <a:xfrm>
              <a:off x="3046290" y="600959"/>
              <a:ext cx="1934573" cy="9488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7155" tIns="64770" rIns="97155" bIns="64770" numCol="1" spcCol="1270" anchor="ctr" anchorCtr="0">
              <a:noAutofit/>
            </a:bodyPr>
            <a:lstStyle/>
            <a:p>
              <a:pPr lvl="0" algn="ctr" defTabSz="2266950" rtl="1">
                <a:lnSpc>
                  <a:spcPct val="90000"/>
                </a:lnSpc>
                <a:spcBef>
                  <a:spcPct val="0"/>
                </a:spcBef>
                <a:spcAft>
                  <a:spcPct val="35000"/>
                </a:spcAft>
              </a:pPr>
              <a:r>
                <a:rPr lang="he-IL"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הכנסות והוצאות</a:t>
              </a:r>
              <a:endParaRPr lang="he-IL" sz="2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grpSp>
        <p:nvGrpSpPr>
          <p:cNvPr id="3" name="קבוצה 15"/>
          <p:cNvGrpSpPr/>
          <p:nvPr/>
        </p:nvGrpSpPr>
        <p:grpSpPr>
          <a:xfrm>
            <a:off x="2381319" y="5707816"/>
            <a:ext cx="1767800" cy="745520"/>
            <a:chOff x="3370603" y="657750"/>
            <a:chExt cx="1934573" cy="948858"/>
          </a:xfrm>
          <a:scene3d>
            <a:camera prst="orthographicFront"/>
            <a:lightRig rig="flat" dir="t"/>
          </a:scene3d>
        </p:grpSpPr>
        <p:sp>
          <p:nvSpPr>
            <p:cNvPr id="17" name="מלבן מעוגל 16"/>
            <p:cNvSpPr/>
            <p:nvPr/>
          </p:nvSpPr>
          <p:spPr>
            <a:xfrm>
              <a:off x="3542314" y="672397"/>
              <a:ext cx="1685677" cy="914276"/>
            </a:xfrm>
            <a:prstGeom prst="roundRect">
              <a:avLst>
                <a:gd name="adj" fmla="val 10000"/>
              </a:avLst>
            </a:prstGeom>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8" name="מלבן 17"/>
            <p:cNvSpPr/>
            <p:nvPr/>
          </p:nvSpPr>
          <p:spPr>
            <a:xfrm>
              <a:off x="3370603" y="657750"/>
              <a:ext cx="1934573" cy="948858"/>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97155" tIns="64770" rIns="97155" bIns="64770" numCol="1" spcCol="1270" anchor="ctr" anchorCtr="0">
              <a:noAutofit/>
            </a:bodyPr>
            <a:lstStyle/>
            <a:p>
              <a:pPr lvl="0" algn="ctr" defTabSz="2266950" rtl="1">
                <a:lnSpc>
                  <a:spcPct val="90000"/>
                </a:lnSpc>
                <a:spcBef>
                  <a:spcPct val="0"/>
                </a:spcBef>
                <a:spcAft>
                  <a:spcPct val="35000"/>
                </a:spcAft>
              </a:pPr>
              <a:r>
                <a:rPr lang="he-IL" sz="2800" b="1" kern="1200"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הכנסות ונכסים</a:t>
              </a:r>
              <a:endParaRPr lang="he-IL" sz="2800" b="1" kern="1200"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sp>
        <p:nvSpPr>
          <p:cNvPr id="19" name="TextBox 18"/>
          <p:cNvSpPr txBox="1"/>
          <p:nvPr/>
        </p:nvSpPr>
        <p:spPr>
          <a:xfrm>
            <a:off x="2214546" y="5143512"/>
            <a:ext cx="3655655" cy="646331"/>
          </a:xfrm>
          <a:prstGeom prst="rect">
            <a:avLst/>
          </a:prstGeom>
          <a:noFill/>
        </p:spPr>
        <p:txBody>
          <a:bodyPr wrap="square" rtlCol="1">
            <a:spAutoFit/>
          </a:bodyPr>
          <a:lstStyle/>
          <a:p>
            <a:pPr algn="ctr"/>
            <a:r>
              <a:rPr lang="he-IL" b="1" dirty="0" smtClean="0">
                <a:solidFill>
                  <a:schemeClr val="bg1"/>
                </a:solidFill>
                <a:latin typeface="Tahoma" pitchFamily="34" charset="0"/>
                <a:cs typeface="Tahoma" pitchFamily="34" charset="0"/>
              </a:rPr>
              <a:t>אופן הרישום תלוי במה שהתקבל:</a:t>
            </a:r>
            <a:endParaRPr lang="he-IL" dirty="0"/>
          </a:p>
        </p:txBody>
      </p:sp>
      <p:sp>
        <p:nvSpPr>
          <p:cNvPr id="14" name="חץ למעלה 13">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39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714612" y="404664"/>
            <a:ext cx="5638800" cy="685800"/>
          </a:xfrm>
        </p:spPr>
        <p:txBody>
          <a:bodyPr>
            <a:normAutofit/>
          </a:bodyPr>
          <a:lstStyle/>
          <a:p>
            <a:pPr algn="r">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הבחנה בין תרומה לתמורה</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39</a:t>
            </a:fld>
            <a:endParaRPr lang="he-IL" dirty="0"/>
          </a:p>
        </p:txBody>
      </p:sp>
      <p:sp>
        <p:nvSpPr>
          <p:cNvPr id="19" name="TextBox 18"/>
          <p:cNvSpPr txBox="1"/>
          <p:nvPr/>
        </p:nvSpPr>
        <p:spPr>
          <a:xfrm>
            <a:off x="1915114" y="4727424"/>
            <a:ext cx="3655655" cy="369332"/>
          </a:xfrm>
          <a:prstGeom prst="rect">
            <a:avLst/>
          </a:prstGeom>
          <a:noFill/>
        </p:spPr>
        <p:txBody>
          <a:bodyPr wrap="square" rtlCol="1">
            <a:spAutoFit/>
          </a:bodyPr>
          <a:lstStyle/>
          <a:p>
            <a:r>
              <a:rPr lang="he-IL" b="1" dirty="0" smtClean="0">
                <a:solidFill>
                  <a:schemeClr val="bg1"/>
                </a:solidFill>
                <a:latin typeface="Tahoma" pitchFamily="34" charset="0"/>
                <a:cs typeface="Tahoma" pitchFamily="34" charset="0"/>
              </a:rPr>
              <a:t>ניתן לבחור את אופן הרישום :</a:t>
            </a:r>
            <a:endParaRPr lang="he-IL" dirty="0"/>
          </a:p>
        </p:txBody>
      </p:sp>
      <p:graphicFrame>
        <p:nvGraphicFramePr>
          <p:cNvPr id="11" name="דיאגרמה 10"/>
          <p:cNvGraphicFramePr/>
          <p:nvPr/>
        </p:nvGraphicFramePr>
        <p:xfrm>
          <a:off x="4427984" y="1196752"/>
          <a:ext cx="4716016" cy="3371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דיאגרמה 11"/>
          <p:cNvGraphicFramePr/>
          <p:nvPr/>
        </p:nvGraphicFramePr>
        <p:xfrm>
          <a:off x="0" y="1700808"/>
          <a:ext cx="4713768" cy="33644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חץ למעלה 6">
            <a:hlinkClick r:id="rId1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611560" y="5085184"/>
            <a:ext cx="7812360" cy="1200329"/>
          </a:xfrm>
          <a:prstGeom prst="rect">
            <a:avLst/>
          </a:prstGeom>
        </p:spPr>
        <p:txBody>
          <a:bodyPr wrap="square">
            <a:spAutoFit/>
          </a:bodyPr>
          <a:lstStyle/>
          <a:p>
            <a:pPr marL="379413" indent="-379413" algn="just">
              <a:buClr>
                <a:srgbClr val="FF0000"/>
              </a:buClr>
              <a:buFont typeface="Wingdings" pitchFamily="2" charset="2"/>
              <a:buChar char="@"/>
            </a:pPr>
            <a:r>
              <a:rPr lang="he-IL" b="1" dirty="0" smtClean="0">
                <a:solidFill>
                  <a:srgbClr val="C00000"/>
                </a:solidFill>
                <a:latin typeface="Trebuchet MS" pitchFamily="34" charset="0"/>
              </a:rPr>
              <a:t> עמותה שקיבלה תרומות מתורם יחיד בסך מצטבר של 20,000 ומעלה במהלך השנה יש לציין את שמות התורמים בדו"ח הכספי, אלא אם ניתן אישור מהרשם שלא לכלול את שמם בדו"ח .</a:t>
            </a:r>
          </a:p>
          <a:p>
            <a:pPr marL="379413" indent="-379413" algn="just">
              <a:buClr>
                <a:srgbClr val="FF0000"/>
              </a:buClr>
            </a:pPr>
            <a:r>
              <a:rPr lang="he-IL" b="1" dirty="0" smtClean="0">
                <a:solidFill>
                  <a:srgbClr val="C00000"/>
                </a:solidFill>
                <a:latin typeface="Trebuchet MS" pitchFamily="34" charset="0"/>
              </a:rPr>
              <a:t>      (</a:t>
            </a:r>
            <a:r>
              <a:rPr lang="he-IL" sz="1600" b="1" dirty="0" smtClean="0">
                <a:solidFill>
                  <a:srgbClr val="C00000"/>
                </a:solidFill>
                <a:latin typeface="Trebuchet MS" pitchFamily="34" charset="0"/>
              </a:rPr>
              <a:t>לצורך קבלת אישור להגשה בנפרד מהדוח הכספי יש לפנות לרשם ולקבל אישורו)</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1">
                                            <p:graphicEl>
                                              <a:dgm id="{FA6F30A9-7D4B-40DC-8E49-1DB59C29DF37}"/>
                                            </p:graphicEl>
                                          </p:spTgt>
                                        </p:tgtEl>
                                        <p:attrNameLst>
                                          <p:attrName>style.visibility</p:attrName>
                                        </p:attrNameLst>
                                      </p:cBhvr>
                                      <p:to>
                                        <p:strVal val="visible"/>
                                      </p:to>
                                    </p:set>
                                    <p:anim calcmode="lin" valueType="num">
                                      <p:cBhvr>
                                        <p:cTn id="7" dur="1000" fill="hold"/>
                                        <p:tgtEl>
                                          <p:spTgt spid="11">
                                            <p:graphicEl>
                                              <a:dgm id="{FA6F30A9-7D4B-40DC-8E49-1DB59C29DF37}"/>
                                            </p:graphicEl>
                                          </p:spTgt>
                                        </p:tgtEl>
                                        <p:attrNameLst>
                                          <p:attrName>ppt_x</p:attrName>
                                        </p:attrNameLst>
                                      </p:cBhvr>
                                      <p:tavLst>
                                        <p:tav tm="0">
                                          <p:val>
                                            <p:strVal val="#ppt_x-.2"/>
                                          </p:val>
                                        </p:tav>
                                        <p:tav tm="100000">
                                          <p:val>
                                            <p:strVal val="#ppt_x"/>
                                          </p:val>
                                        </p:tav>
                                      </p:tavLst>
                                    </p:anim>
                                    <p:anim calcmode="lin" valueType="num">
                                      <p:cBhvr>
                                        <p:cTn id="8" dur="1000" fill="hold"/>
                                        <p:tgtEl>
                                          <p:spTgt spid="11">
                                            <p:graphicEl>
                                              <a:dgm id="{FA6F30A9-7D4B-40DC-8E49-1DB59C29DF37}"/>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11">
                                            <p:graphicEl>
                                              <a:dgm id="{FA6F30A9-7D4B-40DC-8E49-1DB59C29DF37}"/>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1">
                                            <p:graphicEl>
                                              <a:dgm id="{288E04EE-C56B-49CA-8DA8-CC590817B466}"/>
                                            </p:graphicEl>
                                          </p:spTgt>
                                        </p:tgtEl>
                                        <p:attrNameLst>
                                          <p:attrName>style.visibility</p:attrName>
                                        </p:attrNameLst>
                                      </p:cBhvr>
                                      <p:to>
                                        <p:strVal val="visible"/>
                                      </p:to>
                                    </p:set>
                                    <p:anim calcmode="lin" valueType="num">
                                      <p:cBhvr>
                                        <p:cTn id="14" dur="1000" fill="hold"/>
                                        <p:tgtEl>
                                          <p:spTgt spid="11">
                                            <p:graphicEl>
                                              <a:dgm id="{288E04EE-C56B-49CA-8DA8-CC590817B466}"/>
                                            </p:graphicEl>
                                          </p:spTgt>
                                        </p:tgtEl>
                                        <p:attrNameLst>
                                          <p:attrName>ppt_x</p:attrName>
                                        </p:attrNameLst>
                                      </p:cBhvr>
                                      <p:tavLst>
                                        <p:tav tm="0">
                                          <p:val>
                                            <p:strVal val="#ppt_x-.2"/>
                                          </p:val>
                                        </p:tav>
                                        <p:tav tm="100000">
                                          <p:val>
                                            <p:strVal val="#ppt_x"/>
                                          </p:val>
                                        </p:tav>
                                      </p:tavLst>
                                    </p:anim>
                                    <p:anim calcmode="lin" valueType="num">
                                      <p:cBhvr>
                                        <p:cTn id="15" dur="1000" fill="hold"/>
                                        <p:tgtEl>
                                          <p:spTgt spid="11">
                                            <p:graphicEl>
                                              <a:dgm id="{288E04EE-C56B-49CA-8DA8-CC590817B466}"/>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1">
                                            <p:graphicEl>
                                              <a:dgm id="{288E04EE-C56B-49CA-8DA8-CC590817B466}"/>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11">
                                            <p:graphicEl>
                                              <a:dgm id="{3D0404DD-A9F2-469F-B2F0-DC478DCF5C7F}"/>
                                            </p:graphicEl>
                                          </p:spTgt>
                                        </p:tgtEl>
                                        <p:attrNameLst>
                                          <p:attrName>style.visibility</p:attrName>
                                        </p:attrNameLst>
                                      </p:cBhvr>
                                      <p:to>
                                        <p:strVal val="visible"/>
                                      </p:to>
                                    </p:set>
                                    <p:anim calcmode="lin" valueType="num">
                                      <p:cBhvr>
                                        <p:cTn id="21" dur="1000" fill="hold"/>
                                        <p:tgtEl>
                                          <p:spTgt spid="11">
                                            <p:graphicEl>
                                              <a:dgm id="{3D0404DD-A9F2-469F-B2F0-DC478DCF5C7F}"/>
                                            </p:graphicEl>
                                          </p:spTgt>
                                        </p:tgtEl>
                                        <p:attrNameLst>
                                          <p:attrName>ppt_x</p:attrName>
                                        </p:attrNameLst>
                                      </p:cBhvr>
                                      <p:tavLst>
                                        <p:tav tm="0">
                                          <p:val>
                                            <p:strVal val="#ppt_x-.2"/>
                                          </p:val>
                                        </p:tav>
                                        <p:tav tm="100000">
                                          <p:val>
                                            <p:strVal val="#ppt_x"/>
                                          </p:val>
                                        </p:tav>
                                      </p:tavLst>
                                    </p:anim>
                                    <p:anim calcmode="lin" valueType="num">
                                      <p:cBhvr>
                                        <p:cTn id="22" dur="1000" fill="hold"/>
                                        <p:tgtEl>
                                          <p:spTgt spid="11">
                                            <p:graphicEl>
                                              <a:dgm id="{3D0404DD-A9F2-469F-B2F0-DC478DCF5C7F}"/>
                                            </p:graphic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11">
                                            <p:graphicEl>
                                              <a:dgm id="{3D0404DD-A9F2-469F-B2F0-DC478DCF5C7F}"/>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11">
                                            <p:graphicEl>
                                              <a:dgm id="{5025FE31-F0E2-4831-854E-65E6D0FA235B}"/>
                                            </p:graphicEl>
                                          </p:spTgt>
                                        </p:tgtEl>
                                        <p:attrNameLst>
                                          <p:attrName>style.visibility</p:attrName>
                                        </p:attrNameLst>
                                      </p:cBhvr>
                                      <p:to>
                                        <p:strVal val="visible"/>
                                      </p:to>
                                    </p:set>
                                    <p:anim calcmode="lin" valueType="num">
                                      <p:cBhvr>
                                        <p:cTn id="28" dur="1000" fill="hold"/>
                                        <p:tgtEl>
                                          <p:spTgt spid="11">
                                            <p:graphicEl>
                                              <a:dgm id="{5025FE31-F0E2-4831-854E-65E6D0FA235B}"/>
                                            </p:graphicEl>
                                          </p:spTgt>
                                        </p:tgtEl>
                                        <p:attrNameLst>
                                          <p:attrName>ppt_x</p:attrName>
                                        </p:attrNameLst>
                                      </p:cBhvr>
                                      <p:tavLst>
                                        <p:tav tm="0">
                                          <p:val>
                                            <p:strVal val="#ppt_x-.2"/>
                                          </p:val>
                                        </p:tav>
                                        <p:tav tm="100000">
                                          <p:val>
                                            <p:strVal val="#ppt_x"/>
                                          </p:val>
                                        </p:tav>
                                      </p:tavLst>
                                    </p:anim>
                                    <p:anim calcmode="lin" valueType="num">
                                      <p:cBhvr>
                                        <p:cTn id="29" dur="1000" fill="hold"/>
                                        <p:tgtEl>
                                          <p:spTgt spid="11">
                                            <p:graphicEl>
                                              <a:dgm id="{5025FE31-F0E2-4831-854E-65E6D0FA235B}"/>
                                            </p:graphic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1">
                                            <p:graphicEl>
                                              <a:dgm id="{5025FE31-F0E2-4831-854E-65E6D0FA235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12">
                                            <p:graphicEl>
                                              <a:dgm id="{FA6F30A9-7D4B-40DC-8E49-1DB59C29DF37}"/>
                                            </p:graphicEl>
                                          </p:spTgt>
                                        </p:tgtEl>
                                        <p:attrNameLst>
                                          <p:attrName>style.visibility</p:attrName>
                                        </p:attrNameLst>
                                      </p:cBhvr>
                                      <p:to>
                                        <p:strVal val="visible"/>
                                      </p:to>
                                    </p:set>
                                    <p:anim calcmode="lin" valueType="num">
                                      <p:cBhvr>
                                        <p:cTn id="35" dur="1000" fill="hold"/>
                                        <p:tgtEl>
                                          <p:spTgt spid="12">
                                            <p:graphicEl>
                                              <a:dgm id="{FA6F30A9-7D4B-40DC-8E49-1DB59C29DF37}"/>
                                            </p:graphicEl>
                                          </p:spTgt>
                                        </p:tgtEl>
                                        <p:attrNameLst>
                                          <p:attrName>ppt_x</p:attrName>
                                        </p:attrNameLst>
                                      </p:cBhvr>
                                      <p:tavLst>
                                        <p:tav tm="0">
                                          <p:val>
                                            <p:strVal val="#ppt_x-.2"/>
                                          </p:val>
                                        </p:tav>
                                        <p:tav tm="100000">
                                          <p:val>
                                            <p:strVal val="#ppt_x"/>
                                          </p:val>
                                        </p:tav>
                                      </p:tavLst>
                                    </p:anim>
                                    <p:anim calcmode="lin" valueType="num">
                                      <p:cBhvr>
                                        <p:cTn id="36" dur="1000" fill="hold"/>
                                        <p:tgtEl>
                                          <p:spTgt spid="12">
                                            <p:graphicEl>
                                              <a:dgm id="{FA6F30A9-7D4B-40DC-8E49-1DB59C29DF37}"/>
                                            </p:graphic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2">
                                            <p:graphicEl>
                                              <a:dgm id="{FA6F30A9-7D4B-40DC-8E49-1DB59C29DF37}"/>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12">
                                            <p:graphicEl>
                                              <a:dgm id="{288E04EE-C56B-49CA-8DA8-CC590817B466}"/>
                                            </p:graphicEl>
                                          </p:spTgt>
                                        </p:tgtEl>
                                        <p:attrNameLst>
                                          <p:attrName>style.visibility</p:attrName>
                                        </p:attrNameLst>
                                      </p:cBhvr>
                                      <p:to>
                                        <p:strVal val="visible"/>
                                      </p:to>
                                    </p:set>
                                    <p:anim calcmode="lin" valueType="num">
                                      <p:cBhvr>
                                        <p:cTn id="42" dur="1000" fill="hold"/>
                                        <p:tgtEl>
                                          <p:spTgt spid="12">
                                            <p:graphicEl>
                                              <a:dgm id="{288E04EE-C56B-49CA-8DA8-CC590817B466}"/>
                                            </p:graphicEl>
                                          </p:spTgt>
                                        </p:tgtEl>
                                        <p:attrNameLst>
                                          <p:attrName>ppt_x</p:attrName>
                                        </p:attrNameLst>
                                      </p:cBhvr>
                                      <p:tavLst>
                                        <p:tav tm="0">
                                          <p:val>
                                            <p:strVal val="#ppt_x-.2"/>
                                          </p:val>
                                        </p:tav>
                                        <p:tav tm="100000">
                                          <p:val>
                                            <p:strVal val="#ppt_x"/>
                                          </p:val>
                                        </p:tav>
                                      </p:tavLst>
                                    </p:anim>
                                    <p:anim calcmode="lin" valueType="num">
                                      <p:cBhvr>
                                        <p:cTn id="43" dur="1000" fill="hold"/>
                                        <p:tgtEl>
                                          <p:spTgt spid="12">
                                            <p:graphicEl>
                                              <a:dgm id="{288E04EE-C56B-49CA-8DA8-CC590817B466}"/>
                                            </p:graphic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12">
                                            <p:graphicEl>
                                              <a:dgm id="{288E04EE-C56B-49CA-8DA8-CC590817B466}"/>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grpId="0" nodeType="clickEffect">
                                  <p:stCondLst>
                                    <p:cond delay="0"/>
                                  </p:stCondLst>
                                  <p:childTnLst>
                                    <p:set>
                                      <p:cBhvr>
                                        <p:cTn id="48" dur="1" fill="hold">
                                          <p:stCondLst>
                                            <p:cond delay="0"/>
                                          </p:stCondLst>
                                        </p:cTn>
                                        <p:tgtEl>
                                          <p:spTgt spid="12">
                                            <p:graphicEl>
                                              <a:dgm id="{3D0404DD-A9F2-469F-B2F0-DC478DCF5C7F}"/>
                                            </p:graphicEl>
                                          </p:spTgt>
                                        </p:tgtEl>
                                        <p:attrNameLst>
                                          <p:attrName>style.visibility</p:attrName>
                                        </p:attrNameLst>
                                      </p:cBhvr>
                                      <p:to>
                                        <p:strVal val="visible"/>
                                      </p:to>
                                    </p:set>
                                    <p:anim calcmode="lin" valueType="num">
                                      <p:cBhvr>
                                        <p:cTn id="49" dur="1000" fill="hold"/>
                                        <p:tgtEl>
                                          <p:spTgt spid="12">
                                            <p:graphicEl>
                                              <a:dgm id="{3D0404DD-A9F2-469F-B2F0-DC478DCF5C7F}"/>
                                            </p:graphicEl>
                                          </p:spTgt>
                                        </p:tgtEl>
                                        <p:attrNameLst>
                                          <p:attrName>ppt_x</p:attrName>
                                        </p:attrNameLst>
                                      </p:cBhvr>
                                      <p:tavLst>
                                        <p:tav tm="0">
                                          <p:val>
                                            <p:strVal val="#ppt_x-.2"/>
                                          </p:val>
                                        </p:tav>
                                        <p:tav tm="100000">
                                          <p:val>
                                            <p:strVal val="#ppt_x"/>
                                          </p:val>
                                        </p:tav>
                                      </p:tavLst>
                                    </p:anim>
                                    <p:anim calcmode="lin" valueType="num">
                                      <p:cBhvr>
                                        <p:cTn id="50" dur="1000" fill="hold"/>
                                        <p:tgtEl>
                                          <p:spTgt spid="12">
                                            <p:graphicEl>
                                              <a:dgm id="{3D0404DD-A9F2-469F-B2F0-DC478DCF5C7F}"/>
                                            </p:graphic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12">
                                            <p:graphicEl>
                                              <a:dgm id="{3D0404DD-A9F2-469F-B2F0-DC478DCF5C7F}"/>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2" grpId="0">
        <p:bldSub>
          <a:bldDgm bld="one"/>
        </p:bldSub>
      </p:bldGraphic>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משנה 2"/>
          <p:cNvSpPr txBox="1">
            <a:spLocks/>
          </p:cNvSpPr>
          <p:nvPr/>
        </p:nvSpPr>
        <p:spPr>
          <a:xfrm>
            <a:off x="428596" y="500042"/>
            <a:ext cx="7429552" cy="3500462"/>
          </a:xfrm>
          <a:prstGeom prst="rect">
            <a:avLst/>
          </a:prstGeom>
        </p:spPr>
        <p:txBody>
          <a:bodyPr vert="horz" lIns="91440" tIns="45720" rIns="91440" bIns="45720" rtlCol="1">
            <a:normAutofit/>
          </a:bodyPr>
          <a:lstStyle/>
          <a:p>
            <a:pPr marL="342900" marR="0" lvl="0" indent="-342900" algn="ctr"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3200" b="0" i="0" u="none" strike="noStrike" kern="1200" cap="none" spc="0" normalizeH="0" baseline="0" noProof="0" dirty="0" smtClean="0">
                <a:ln>
                  <a:noFill/>
                </a:ln>
                <a:solidFill>
                  <a:schemeClr val="tx1"/>
                </a:solidFill>
                <a:effectLst/>
                <a:uLnTx/>
                <a:uFillTx/>
                <a:latin typeface="+mn-lt"/>
                <a:ea typeface="+mn-ea"/>
                <a:cs typeface="+mn-cs"/>
              </a:rPr>
              <a:t>   </a:t>
            </a:r>
            <a:endParaRPr kumimoji="0" lang="he-IL" sz="32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
        <p:nvSpPr>
          <p:cNvPr id="14" name="Title 1"/>
          <p:cNvSpPr txBox="1">
            <a:spLocks/>
          </p:cNvSpPr>
          <p:nvPr/>
        </p:nvSpPr>
        <p:spPr>
          <a:xfrm>
            <a:off x="574675" y="0"/>
            <a:ext cx="8569325" cy="971550"/>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עמידה בדרישות הדיווח והרגולציה</a:t>
            </a:r>
            <a:endParaRPr lang="en-GB"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15" name="Title 1"/>
          <p:cNvSpPr txBox="1">
            <a:spLocks/>
          </p:cNvSpPr>
          <p:nvPr/>
        </p:nvSpPr>
        <p:spPr>
          <a:xfrm>
            <a:off x="928662" y="1357298"/>
            <a:ext cx="7426317" cy="4143404"/>
          </a:xfrm>
          <a:prstGeom prst="rect">
            <a:avLst/>
          </a:prstGeom>
        </p:spPr>
        <p:txBody>
          <a:bodyPr vert="horz" lIns="91440" tIns="45720" rIns="91440" bIns="45720" rtlCol="1" anchor="ctr">
            <a:normAutofit fontScale="92500" lnSpcReduction="20000"/>
          </a:bodyPr>
          <a:lstStyle/>
          <a:p>
            <a:pPr marL="0" marR="0" lvl="0" indent="0" algn="ctr" defTabSz="914400" rtl="1" eaLnBrk="1" fontAlgn="auto" latinLnBrk="0" hangingPunct="1">
              <a:lnSpc>
                <a:spcPct val="150000"/>
              </a:lnSpc>
              <a:spcBef>
                <a:spcPct val="0"/>
              </a:spcBef>
              <a:spcAft>
                <a:spcPts val="0"/>
              </a:spcAft>
              <a:buClrTx/>
              <a:buSzTx/>
              <a:buFontTx/>
              <a:buNone/>
              <a:tabLst/>
              <a:defRPr/>
            </a:pPr>
            <a:r>
              <a:rPr lang="he-IL" b="1" u="sng" dirty="0" err="1" smtClean="0">
                <a:solidFill>
                  <a:schemeClr val="accent1">
                    <a:lumMod val="75000"/>
                  </a:schemeClr>
                </a:solidFill>
                <a:latin typeface="Tahoma" pitchFamily="34" charset="0"/>
                <a:cs typeface="Tahoma" pitchFamily="34" charset="0"/>
              </a:rPr>
              <a:t>האירגונים</a:t>
            </a:r>
            <a:r>
              <a:rPr lang="he-IL" b="1" u="sng" dirty="0" smtClean="0">
                <a:solidFill>
                  <a:schemeClr val="accent1">
                    <a:lumMod val="75000"/>
                  </a:schemeClr>
                </a:solidFill>
                <a:latin typeface="Tahoma" pitchFamily="34" charset="0"/>
                <a:cs typeface="Tahoma" pitchFamily="34" charset="0"/>
              </a:rPr>
              <a:t> נמצאים תחת פיקוח ודרישות של</a:t>
            </a:r>
            <a:r>
              <a:rPr lang="he-IL" b="1" dirty="0" smtClean="0">
                <a:solidFill>
                  <a:schemeClr val="accent1">
                    <a:lumMod val="75000"/>
                  </a:schemeClr>
                </a:solidFill>
                <a:latin typeface="Tahoma" pitchFamily="34" charset="0"/>
                <a:cs typeface="Tahoma" pitchFamily="34" charset="0"/>
              </a:rPr>
              <a:t>:</a:t>
            </a:r>
          </a:p>
          <a:p>
            <a:pPr marL="0" marR="0" lvl="0" indent="0" algn="ctr" defTabSz="914400" rtl="1" eaLnBrk="1" fontAlgn="auto" latinLnBrk="0" hangingPunct="1">
              <a:lnSpc>
                <a:spcPct val="150000"/>
              </a:lnSpc>
              <a:spcBef>
                <a:spcPct val="0"/>
              </a:spcBef>
              <a:spcAft>
                <a:spcPts val="0"/>
              </a:spcAft>
              <a:buClrTx/>
              <a:buSzTx/>
              <a:buFontTx/>
              <a:buNone/>
              <a:tabLst/>
              <a:defRPr/>
            </a:pPr>
            <a:endParaRPr lang="he-IL" b="1" dirty="0" smtClean="0">
              <a:solidFill>
                <a:schemeClr val="accent1">
                  <a:lumMod val="75000"/>
                </a:schemeClr>
              </a:solidFill>
              <a:latin typeface="Tahoma" pitchFamily="34" charset="0"/>
              <a:cs typeface="Tahoma" pitchFamily="34" charset="0"/>
            </a:endParaRPr>
          </a:p>
          <a:p>
            <a:pPr marL="982663" marR="0" lvl="0" defTabSz="914400" rtl="1" eaLnBrk="1" fontAlgn="auto" latinLnBrk="0" hangingPunct="1">
              <a:lnSpc>
                <a:spcPct val="150000"/>
              </a:lnSpc>
              <a:spcBef>
                <a:spcPct val="0"/>
              </a:spcBef>
              <a:spcAft>
                <a:spcPts val="0"/>
              </a:spcAft>
              <a:buClrTx/>
              <a:buSzTx/>
              <a:buFont typeface="Wingdings 2" pitchFamily="18" charset="2"/>
              <a:buChar char="Q"/>
              <a:tabLst/>
              <a:defRPr/>
            </a:pPr>
            <a:r>
              <a:rPr lang="he-IL" b="1" dirty="0" smtClean="0">
                <a:solidFill>
                  <a:schemeClr val="accent1">
                    <a:lumMod val="75000"/>
                  </a:schemeClr>
                </a:solidFill>
                <a:latin typeface="Tahoma" pitchFamily="34" charset="0"/>
                <a:cs typeface="Tahoma" pitchFamily="34" charset="0"/>
              </a:rPr>
              <a:t>רשות התאגידים-רשם העמותות/ רשם ההקדשות</a:t>
            </a:r>
          </a:p>
          <a:p>
            <a:pPr marL="982663" marR="0" lvl="0" defTabSz="914400" rtl="1" eaLnBrk="1" fontAlgn="auto" latinLnBrk="0" hangingPunct="1">
              <a:lnSpc>
                <a:spcPct val="150000"/>
              </a:lnSpc>
              <a:spcBef>
                <a:spcPct val="0"/>
              </a:spcBef>
              <a:spcAft>
                <a:spcPts val="0"/>
              </a:spcAft>
              <a:buClrTx/>
              <a:buSzTx/>
              <a:buFont typeface="Wingdings 2" pitchFamily="18" charset="2"/>
              <a:buChar char="Q"/>
              <a:tabLst/>
              <a:defRPr/>
            </a:pPr>
            <a:r>
              <a:rPr lang="he-IL" b="1" dirty="0" smtClean="0">
                <a:solidFill>
                  <a:schemeClr val="accent1">
                    <a:lumMod val="75000"/>
                  </a:schemeClr>
                </a:solidFill>
                <a:latin typeface="Tahoma" pitchFamily="34" charset="0"/>
                <a:cs typeface="Tahoma" pitchFamily="34" charset="0"/>
              </a:rPr>
              <a:t>משרדי הממשלה והחשב הכללי</a:t>
            </a:r>
          </a:p>
          <a:p>
            <a:pPr marL="982663" marR="0" lvl="0" defTabSz="914400" rtl="1" eaLnBrk="1" fontAlgn="auto" latinLnBrk="0" hangingPunct="1">
              <a:lnSpc>
                <a:spcPct val="150000"/>
              </a:lnSpc>
              <a:spcBef>
                <a:spcPct val="0"/>
              </a:spcBef>
              <a:spcAft>
                <a:spcPts val="0"/>
              </a:spcAft>
              <a:buClrTx/>
              <a:buSzTx/>
              <a:buFont typeface="Wingdings 2" pitchFamily="18" charset="2"/>
              <a:buChar char="Q"/>
              <a:tabLst/>
              <a:defRPr/>
            </a:pPr>
            <a:r>
              <a:rPr lang="he-IL" b="1" dirty="0" smtClean="0">
                <a:solidFill>
                  <a:schemeClr val="accent1">
                    <a:lumMod val="75000"/>
                  </a:schemeClr>
                </a:solidFill>
                <a:latin typeface="Tahoma" pitchFamily="34" charset="0"/>
                <a:cs typeface="Tahoma" pitchFamily="34" charset="0"/>
              </a:rPr>
              <a:t>תורמים וגופים תומכים אחרים</a:t>
            </a:r>
          </a:p>
          <a:p>
            <a:pPr marL="982663" marR="0" lvl="0" defTabSz="914400" rtl="1" eaLnBrk="1" fontAlgn="auto" latinLnBrk="0" hangingPunct="1">
              <a:lnSpc>
                <a:spcPct val="150000"/>
              </a:lnSpc>
              <a:spcBef>
                <a:spcPct val="0"/>
              </a:spcBef>
              <a:spcAft>
                <a:spcPts val="0"/>
              </a:spcAft>
              <a:buClrTx/>
              <a:buSzTx/>
              <a:tabLst/>
              <a:defRPr/>
            </a:pPr>
            <a:endParaRPr lang="he-IL" b="1" dirty="0" smtClean="0">
              <a:solidFill>
                <a:schemeClr val="accent1">
                  <a:lumMod val="75000"/>
                </a:schemeClr>
              </a:solidFill>
              <a:latin typeface="Tahoma" pitchFamily="34" charset="0"/>
              <a:cs typeface="Tahoma" pitchFamily="34" charset="0"/>
            </a:endParaRPr>
          </a:p>
          <a:p>
            <a:pPr marL="982663" lvl="0">
              <a:lnSpc>
                <a:spcPct val="150000"/>
              </a:lnSpc>
              <a:spcBef>
                <a:spcPct val="0"/>
              </a:spcBef>
              <a:buFont typeface="Wingdings 2" pitchFamily="18" charset="2"/>
              <a:buChar char="Q"/>
              <a:defRPr/>
            </a:pPr>
            <a:r>
              <a:rPr lang="he-IL" b="1" dirty="0" smtClean="0">
                <a:solidFill>
                  <a:schemeClr val="accent1">
                    <a:lumMod val="75000"/>
                  </a:schemeClr>
                </a:solidFill>
                <a:latin typeface="Tahoma" pitchFamily="34" charset="0"/>
                <a:cs typeface="Tahoma" pitchFamily="34" charset="0"/>
              </a:rPr>
              <a:t>רשות המיסים:</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מחלקת המלכ"רים</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פקידי שומה</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ניכויים</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 מע"מ</a:t>
            </a:r>
          </a:p>
          <a:p>
            <a:pPr marL="1344613" lvl="0">
              <a:lnSpc>
                <a:spcPct val="150000"/>
              </a:lnSpc>
              <a:spcBef>
                <a:spcPct val="0"/>
              </a:spcBef>
              <a:buFont typeface="Wingdings" pitchFamily="2" charset="2"/>
              <a:buChar char="Ø"/>
              <a:defRPr/>
            </a:pPr>
            <a:r>
              <a:rPr lang="he-IL" b="1" dirty="0" smtClean="0">
                <a:solidFill>
                  <a:schemeClr val="accent1">
                    <a:lumMod val="75000"/>
                  </a:schemeClr>
                </a:solidFill>
                <a:latin typeface="Tahoma" pitchFamily="34" charset="0"/>
                <a:cs typeface="Tahoma" pitchFamily="34" charset="0"/>
              </a:rPr>
              <a:t>מקרקעין. </a:t>
            </a:r>
          </a:p>
          <a:p>
            <a:pPr marL="982663" marR="0" lvl="0" defTabSz="914400" rtl="1" eaLnBrk="1" fontAlgn="auto" latinLnBrk="0" hangingPunct="1">
              <a:lnSpc>
                <a:spcPct val="150000"/>
              </a:lnSpc>
              <a:spcBef>
                <a:spcPct val="0"/>
              </a:spcBef>
              <a:spcAft>
                <a:spcPts val="0"/>
              </a:spcAft>
              <a:buClrTx/>
              <a:buSzTx/>
              <a:tabLst/>
              <a:defRPr/>
            </a:pPr>
            <a:endParaRPr lang="he-IL" b="1" dirty="0" smtClean="0">
              <a:solidFill>
                <a:schemeClr val="accent1">
                  <a:lumMod val="75000"/>
                </a:schemeClr>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07704" y="332656"/>
            <a:ext cx="6574904" cy="685800"/>
          </a:xfrm>
        </p:spPr>
        <p:txBody>
          <a:bodyPr>
            <a:noAutofit/>
          </a:bodyPr>
          <a:lstStyle/>
          <a:p>
            <a:pPr algn="r" eaLnBrk="1" hangingPunct="1">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השוואה לתקציב</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97283" name="Rectangle 3"/>
          <p:cNvSpPr>
            <a:spLocks noGrp="1" noChangeArrowheads="1"/>
          </p:cNvSpPr>
          <p:nvPr>
            <p:ph idx="1"/>
          </p:nvPr>
        </p:nvSpPr>
        <p:spPr>
          <a:xfrm>
            <a:off x="395536" y="1000108"/>
            <a:ext cx="7966125" cy="5214974"/>
          </a:xfr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Autofit/>
          </a:bodyPr>
          <a:lstStyle/>
          <a:p>
            <a:pPr marL="0">
              <a:lnSpc>
                <a:spcPct val="80000"/>
              </a:lnSpc>
              <a:buFontTx/>
              <a:buNone/>
            </a:pPr>
            <a:r>
              <a:rPr lang="he-IL" sz="2800" b="1" dirty="0" smtClean="0">
                <a:ln w="10541" cmpd="sng">
                  <a:solidFill>
                    <a:schemeClr val="accent1">
                      <a:shade val="88000"/>
                      <a:satMod val="110000"/>
                    </a:schemeClr>
                  </a:solidFill>
                  <a:prstDash val="solid"/>
                </a:ln>
                <a:solidFill>
                  <a:srgbClr val="0070C0"/>
                </a:solidFill>
              </a:rPr>
              <a:t>מתוך תקן 69 (עמותות) </a:t>
            </a:r>
            <a:endParaRPr lang="en-US" sz="2000" dirty="0" smtClean="0">
              <a:ln w="10541" cmpd="sng">
                <a:solidFill>
                  <a:schemeClr val="accent1">
                    <a:shade val="88000"/>
                    <a:satMod val="110000"/>
                  </a:schemeClr>
                </a:solidFill>
                <a:prstDash val="solid"/>
              </a:ln>
              <a:solidFill>
                <a:srgbClr val="0070C0"/>
              </a:solidFill>
              <a:latin typeface="Tahoma"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40</a:t>
            </a:fld>
            <a:endParaRPr lang="he-IL"/>
          </a:p>
        </p:txBody>
      </p:sp>
      <p:pic>
        <p:nvPicPr>
          <p:cNvPr id="5" name="Picture 2"/>
          <p:cNvPicPr>
            <a:picLocks noChangeAspect="1" noChangeArrowheads="1"/>
          </p:cNvPicPr>
          <p:nvPr/>
        </p:nvPicPr>
        <p:blipFill>
          <a:blip r:embed="rId3" cstate="print"/>
          <a:srcRect/>
          <a:stretch>
            <a:fillRect/>
          </a:stretch>
        </p:blipFill>
        <p:spPr bwMode="auto">
          <a:xfrm>
            <a:off x="714348" y="1714488"/>
            <a:ext cx="7543798" cy="3929090"/>
          </a:xfrm>
          <a:prstGeom prst="rect">
            <a:avLst/>
          </a:prstGeom>
          <a:noFill/>
          <a:ln w="9525">
            <a:noFill/>
            <a:miter lim="800000"/>
            <a:headEnd/>
            <a:tailEnd/>
          </a:ln>
        </p:spPr>
      </p:pic>
      <p:sp>
        <p:nvSpPr>
          <p:cNvPr id="6" name="חץ למעלה 5">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03019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28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28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14346" y="385746"/>
            <a:ext cx="8643998" cy="685800"/>
          </a:xfrm>
        </p:spPr>
        <p:txBody>
          <a:bodyPr>
            <a:noAutofit/>
          </a:bodyPr>
          <a:lstStyle/>
          <a:p>
            <a:pPr algn="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קשיים בצירוף השוואת תקציב לדוחות הכספיים</a:t>
            </a: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41</a:t>
            </a:fld>
            <a:endParaRPr lang="he-IL"/>
          </a:p>
        </p:txBody>
      </p:sp>
      <p:graphicFrame>
        <p:nvGraphicFramePr>
          <p:cNvPr id="8" name="מציין מיקום תוכן 7"/>
          <p:cNvGraphicFramePr>
            <a:graphicFrameLocks noGrp="1"/>
          </p:cNvGraphicFramePr>
          <p:nvPr>
            <p:ph idx="1"/>
          </p:nvPr>
        </p:nvGraphicFramePr>
        <p:xfrm>
          <a:off x="428596" y="1142984"/>
          <a:ext cx="8229600" cy="5072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חץ למעלה 8">
            <a:hlinkClick r:id="rId8"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3262013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graphicEl>
                                              <a:dgm id="{1BEB94A4-4604-4CAD-BCA3-AA05F93FC355}"/>
                                            </p:graphicEl>
                                          </p:spTgt>
                                        </p:tgtEl>
                                        <p:attrNameLst>
                                          <p:attrName>style.visibility</p:attrName>
                                        </p:attrNameLst>
                                      </p:cBhvr>
                                      <p:to>
                                        <p:strVal val="visible"/>
                                      </p:to>
                                    </p:set>
                                    <p:anim calcmode="lin" valueType="num">
                                      <p:cBhvr>
                                        <p:cTn id="7" dur="1000" fill="hold"/>
                                        <p:tgtEl>
                                          <p:spTgt spid="8">
                                            <p:graphicEl>
                                              <a:dgm id="{1BEB94A4-4604-4CAD-BCA3-AA05F93FC355}"/>
                                            </p:graphicEl>
                                          </p:spTgt>
                                        </p:tgtEl>
                                        <p:attrNameLst>
                                          <p:attrName>ppt_x</p:attrName>
                                        </p:attrNameLst>
                                      </p:cBhvr>
                                      <p:tavLst>
                                        <p:tav tm="0">
                                          <p:val>
                                            <p:strVal val="#ppt_x-.2"/>
                                          </p:val>
                                        </p:tav>
                                        <p:tav tm="100000">
                                          <p:val>
                                            <p:strVal val="#ppt_x"/>
                                          </p:val>
                                        </p:tav>
                                      </p:tavLst>
                                    </p:anim>
                                    <p:anim calcmode="lin" valueType="num">
                                      <p:cBhvr>
                                        <p:cTn id="8" dur="1000" fill="hold"/>
                                        <p:tgtEl>
                                          <p:spTgt spid="8">
                                            <p:graphicEl>
                                              <a:dgm id="{1BEB94A4-4604-4CAD-BCA3-AA05F93FC355}"/>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graphicEl>
                                              <a:dgm id="{1BEB94A4-4604-4CAD-BCA3-AA05F93FC355}"/>
                                            </p:graphicEl>
                                          </p:spTgt>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8">
                                            <p:graphicEl>
                                              <a:dgm id="{741B5129-11E4-4764-A36E-BDB730296AEF}"/>
                                            </p:graphicEl>
                                          </p:spTgt>
                                        </p:tgtEl>
                                        <p:attrNameLst>
                                          <p:attrName>style.visibility</p:attrName>
                                        </p:attrNameLst>
                                      </p:cBhvr>
                                      <p:to>
                                        <p:strVal val="visible"/>
                                      </p:to>
                                    </p:set>
                                    <p:anim calcmode="lin" valueType="num">
                                      <p:cBhvr>
                                        <p:cTn id="12" dur="1000" fill="hold"/>
                                        <p:tgtEl>
                                          <p:spTgt spid="8">
                                            <p:graphicEl>
                                              <a:dgm id="{741B5129-11E4-4764-A36E-BDB730296AEF}"/>
                                            </p:graphicEl>
                                          </p:spTgt>
                                        </p:tgtEl>
                                        <p:attrNameLst>
                                          <p:attrName>ppt_x</p:attrName>
                                        </p:attrNameLst>
                                      </p:cBhvr>
                                      <p:tavLst>
                                        <p:tav tm="0">
                                          <p:val>
                                            <p:strVal val="#ppt_x-.2"/>
                                          </p:val>
                                        </p:tav>
                                        <p:tav tm="100000">
                                          <p:val>
                                            <p:strVal val="#ppt_x"/>
                                          </p:val>
                                        </p:tav>
                                      </p:tavLst>
                                    </p:anim>
                                    <p:anim calcmode="lin" valueType="num">
                                      <p:cBhvr>
                                        <p:cTn id="13" dur="1000" fill="hold"/>
                                        <p:tgtEl>
                                          <p:spTgt spid="8">
                                            <p:graphicEl>
                                              <a:dgm id="{741B5129-11E4-4764-A36E-BDB730296AEF}"/>
                                            </p:graphic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graphicEl>
                                              <a:dgm id="{741B5129-11E4-4764-A36E-BDB730296AEF}"/>
                                            </p:graphicEl>
                                          </p:spTgt>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graphicEl>
                                              <a:dgm id="{5A638D74-92A4-457A-9BC1-634538E5F0DF}"/>
                                            </p:graphicEl>
                                          </p:spTgt>
                                        </p:tgtEl>
                                        <p:attrNameLst>
                                          <p:attrName>style.visibility</p:attrName>
                                        </p:attrNameLst>
                                      </p:cBhvr>
                                      <p:to>
                                        <p:strVal val="visible"/>
                                      </p:to>
                                    </p:set>
                                    <p:anim calcmode="lin" valueType="num">
                                      <p:cBhvr>
                                        <p:cTn id="17" dur="1000" fill="hold"/>
                                        <p:tgtEl>
                                          <p:spTgt spid="8">
                                            <p:graphicEl>
                                              <a:dgm id="{5A638D74-92A4-457A-9BC1-634538E5F0DF}"/>
                                            </p:graphicEl>
                                          </p:spTgt>
                                        </p:tgtEl>
                                        <p:attrNameLst>
                                          <p:attrName>ppt_x</p:attrName>
                                        </p:attrNameLst>
                                      </p:cBhvr>
                                      <p:tavLst>
                                        <p:tav tm="0">
                                          <p:val>
                                            <p:strVal val="#ppt_x-.2"/>
                                          </p:val>
                                        </p:tav>
                                        <p:tav tm="100000">
                                          <p:val>
                                            <p:strVal val="#ppt_x"/>
                                          </p:val>
                                        </p:tav>
                                      </p:tavLst>
                                    </p:anim>
                                    <p:anim calcmode="lin" valueType="num">
                                      <p:cBhvr>
                                        <p:cTn id="18" dur="1000" fill="hold"/>
                                        <p:tgtEl>
                                          <p:spTgt spid="8">
                                            <p:graphicEl>
                                              <a:dgm id="{5A638D74-92A4-457A-9BC1-634538E5F0DF}"/>
                                            </p:graphic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graphicEl>
                                              <a:dgm id="{5A638D74-92A4-457A-9BC1-634538E5F0DF}"/>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grpId="0" nodeType="clickEffect">
                                  <p:stCondLst>
                                    <p:cond delay="0"/>
                                  </p:stCondLst>
                                  <p:childTnLst>
                                    <p:set>
                                      <p:cBhvr>
                                        <p:cTn id="23" dur="1" fill="hold">
                                          <p:stCondLst>
                                            <p:cond delay="0"/>
                                          </p:stCondLst>
                                        </p:cTn>
                                        <p:tgtEl>
                                          <p:spTgt spid="8">
                                            <p:graphicEl>
                                              <a:dgm id="{4F16939E-B69E-421D-B004-1A8C54E09BFC}"/>
                                            </p:graphicEl>
                                          </p:spTgt>
                                        </p:tgtEl>
                                        <p:attrNameLst>
                                          <p:attrName>style.visibility</p:attrName>
                                        </p:attrNameLst>
                                      </p:cBhvr>
                                      <p:to>
                                        <p:strVal val="visible"/>
                                      </p:to>
                                    </p:set>
                                    <p:anim calcmode="lin" valueType="num">
                                      <p:cBhvr>
                                        <p:cTn id="24" dur="1000" fill="hold"/>
                                        <p:tgtEl>
                                          <p:spTgt spid="8">
                                            <p:graphicEl>
                                              <a:dgm id="{4F16939E-B69E-421D-B004-1A8C54E09BFC}"/>
                                            </p:graphicEl>
                                          </p:spTgt>
                                        </p:tgtEl>
                                        <p:attrNameLst>
                                          <p:attrName>ppt_x</p:attrName>
                                        </p:attrNameLst>
                                      </p:cBhvr>
                                      <p:tavLst>
                                        <p:tav tm="0">
                                          <p:val>
                                            <p:strVal val="#ppt_x-.2"/>
                                          </p:val>
                                        </p:tav>
                                        <p:tav tm="100000">
                                          <p:val>
                                            <p:strVal val="#ppt_x"/>
                                          </p:val>
                                        </p:tav>
                                      </p:tavLst>
                                    </p:anim>
                                    <p:anim calcmode="lin" valueType="num">
                                      <p:cBhvr>
                                        <p:cTn id="25" dur="1000" fill="hold"/>
                                        <p:tgtEl>
                                          <p:spTgt spid="8">
                                            <p:graphicEl>
                                              <a:dgm id="{4F16939E-B69E-421D-B004-1A8C54E09BFC}"/>
                                            </p:graphicEl>
                                          </p:spTgt>
                                        </p:tgtEl>
                                        <p:attrNameLst>
                                          <p:attrName>ppt_y</p:attrName>
                                        </p:attrNameLst>
                                      </p:cBhvr>
                                      <p:tavLst>
                                        <p:tav tm="0">
                                          <p:val>
                                            <p:strVal val="#ppt_y"/>
                                          </p:val>
                                        </p:tav>
                                        <p:tav tm="100000">
                                          <p:val>
                                            <p:strVal val="#ppt_y"/>
                                          </p:val>
                                        </p:tav>
                                      </p:tavLst>
                                    </p:anim>
                                    <p:animEffect transition="in" filter="wipe(right)" prLst="gradientSize: 0.1">
                                      <p:cBhvr>
                                        <p:cTn id="26" dur="1000"/>
                                        <p:tgtEl>
                                          <p:spTgt spid="8">
                                            <p:graphicEl>
                                              <a:dgm id="{4F16939E-B69E-421D-B004-1A8C54E09BFC}"/>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
                                            <p:graphicEl>
                                              <a:dgm id="{53D9AC5E-E168-4580-A9ED-B56E87C7229F}"/>
                                            </p:graphicEl>
                                          </p:spTgt>
                                        </p:tgtEl>
                                        <p:attrNameLst>
                                          <p:attrName>style.visibility</p:attrName>
                                        </p:attrNameLst>
                                      </p:cBhvr>
                                      <p:to>
                                        <p:strVal val="visible"/>
                                      </p:to>
                                    </p:set>
                                    <p:anim calcmode="lin" valueType="num">
                                      <p:cBhvr>
                                        <p:cTn id="31" dur="1000" fill="hold"/>
                                        <p:tgtEl>
                                          <p:spTgt spid="8">
                                            <p:graphicEl>
                                              <a:dgm id="{53D9AC5E-E168-4580-A9ED-B56E87C7229F}"/>
                                            </p:graphicEl>
                                          </p:spTgt>
                                        </p:tgtEl>
                                        <p:attrNameLst>
                                          <p:attrName>ppt_x</p:attrName>
                                        </p:attrNameLst>
                                      </p:cBhvr>
                                      <p:tavLst>
                                        <p:tav tm="0">
                                          <p:val>
                                            <p:strVal val="#ppt_x-.2"/>
                                          </p:val>
                                        </p:tav>
                                        <p:tav tm="100000">
                                          <p:val>
                                            <p:strVal val="#ppt_x"/>
                                          </p:val>
                                        </p:tav>
                                      </p:tavLst>
                                    </p:anim>
                                    <p:anim calcmode="lin" valueType="num">
                                      <p:cBhvr>
                                        <p:cTn id="32" dur="1000" fill="hold"/>
                                        <p:tgtEl>
                                          <p:spTgt spid="8">
                                            <p:graphicEl>
                                              <a:dgm id="{53D9AC5E-E168-4580-A9ED-B56E87C7229F}"/>
                                            </p:graphic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graphicEl>
                                              <a:dgm id="{53D9AC5E-E168-4580-A9ED-B56E87C7229F}"/>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
                                            <p:graphicEl>
                                              <a:dgm id="{5DD06BBA-3DA4-491D-A9E9-FCF4715C7603}"/>
                                            </p:graphicEl>
                                          </p:spTgt>
                                        </p:tgtEl>
                                        <p:attrNameLst>
                                          <p:attrName>style.visibility</p:attrName>
                                        </p:attrNameLst>
                                      </p:cBhvr>
                                      <p:to>
                                        <p:strVal val="visible"/>
                                      </p:to>
                                    </p:set>
                                    <p:anim calcmode="lin" valueType="num">
                                      <p:cBhvr>
                                        <p:cTn id="38" dur="1000" fill="hold"/>
                                        <p:tgtEl>
                                          <p:spTgt spid="8">
                                            <p:graphicEl>
                                              <a:dgm id="{5DD06BBA-3DA4-491D-A9E9-FCF4715C7603}"/>
                                            </p:graphicEl>
                                          </p:spTgt>
                                        </p:tgtEl>
                                        <p:attrNameLst>
                                          <p:attrName>ppt_x</p:attrName>
                                        </p:attrNameLst>
                                      </p:cBhvr>
                                      <p:tavLst>
                                        <p:tav tm="0">
                                          <p:val>
                                            <p:strVal val="#ppt_x-.2"/>
                                          </p:val>
                                        </p:tav>
                                        <p:tav tm="100000">
                                          <p:val>
                                            <p:strVal val="#ppt_x"/>
                                          </p:val>
                                        </p:tav>
                                      </p:tavLst>
                                    </p:anim>
                                    <p:anim calcmode="lin" valueType="num">
                                      <p:cBhvr>
                                        <p:cTn id="39" dur="1000" fill="hold"/>
                                        <p:tgtEl>
                                          <p:spTgt spid="8">
                                            <p:graphicEl>
                                              <a:dgm id="{5DD06BBA-3DA4-491D-A9E9-FCF4715C7603}"/>
                                            </p:graphic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graphicEl>
                                              <a:dgm id="{5DD06BBA-3DA4-491D-A9E9-FCF4715C7603}"/>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8">
                                            <p:graphicEl>
                                              <a:dgm id="{9AA1697C-F117-4584-9E96-202310129DA1}"/>
                                            </p:graphicEl>
                                          </p:spTgt>
                                        </p:tgtEl>
                                        <p:attrNameLst>
                                          <p:attrName>style.visibility</p:attrName>
                                        </p:attrNameLst>
                                      </p:cBhvr>
                                      <p:to>
                                        <p:strVal val="visible"/>
                                      </p:to>
                                    </p:set>
                                    <p:anim calcmode="lin" valueType="num">
                                      <p:cBhvr>
                                        <p:cTn id="45" dur="1000" fill="hold"/>
                                        <p:tgtEl>
                                          <p:spTgt spid="8">
                                            <p:graphicEl>
                                              <a:dgm id="{9AA1697C-F117-4584-9E96-202310129DA1}"/>
                                            </p:graphicEl>
                                          </p:spTgt>
                                        </p:tgtEl>
                                        <p:attrNameLst>
                                          <p:attrName>ppt_x</p:attrName>
                                        </p:attrNameLst>
                                      </p:cBhvr>
                                      <p:tavLst>
                                        <p:tav tm="0">
                                          <p:val>
                                            <p:strVal val="#ppt_x-.2"/>
                                          </p:val>
                                        </p:tav>
                                        <p:tav tm="100000">
                                          <p:val>
                                            <p:strVal val="#ppt_x"/>
                                          </p:val>
                                        </p:tav>
                                      </p:tavLst>
                                    </p:anim>
                                    <p:anim calcmode="lin" valueType="num">
                                      <p:cBhvr>
                                        <p:cTn id="46" dur="1000" fill="hold"/>
                                        <p:tgtEl>
                                          <p:spTgt spid="8">
                                            <p:graphicEl>
                                              <a:dgm id="{9AA1697C-F117-4584-9E96-202310129DA1}"/>
                                            </p:graphicEl>
                                          </p:spTgt>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
                                            <p:graphicEl>
                                              <a:dgm id="{9AA1697C-F117-4584-9E96-202310129D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התקציב-ככלי </a:t>
            </a:r>
            <a:r>
              <a:rPr lang="he-IL"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לתיקצוב</a:t>
            </a:r>
            <a:endParaRPr lang="he-IL" dirty="0"/>
          </a:p>
        </p:txBody>
      </p:sp>
      <p:sp>
        <p:nvSpPr>
          <p:cNvPr id="3" name="מציין מיקום תוכן 2"/>
          <p:cNvSpPr>
            <a:spLocks noGrp="1"/>
          </p:cNvSpPr>
          <p:nvPr>
            <p:ph idx="1"/>
          </p:nvPr>
        </p:nvSpPr>
        <p:spPr/>
        <p:txBody>
          <a:bodyPr/>
          <a:lstStyle/>
          <a:p>
            <a:pPr algn="just">
              <a:spcBef>
                <a:spcPts val="1200"/>
              </a:spcBef>
              <a:buNone/>
            </a:pPr>
            <a:r>
              <a:rPr lang="he-IL" dirty="0" smtClean="0"/>
              <a:t>   </a:t>
            </a:r>
            <a:r>
              <a:rPr lang="he-IL" sz="2400" dirty="0" smtClean="0"/>
              <a:t>רוב כספי העמותה מגיעים מתמיכות ותקצוב של גופים ממשלתיים, או קרנות ותרומות.</a:t>
            </a:r>
          </a:p>
          <a:p>
            <a:pPr algn="just">
              <a:spcBef>
                <a:spcPts val="1200"/>
              </a:spcBef>
              <a:buNone/>
            </a:pPr>
            <a:r>
              <a:rPr lang="he-IL" sz="2400" dirty="0" smtClean="0"/>
              <a:t>    בתמורה להקצבות דורשים מהעמותה עמידה ביעדי תקציב.</a:t>
            </a:r>
          </a:p>
          <a:p>
            <a:pPr algn="just">
              <a:spcBef>
                <a:spcPts val="1200"/>
              </a:spcBef>
              <a:buNone/>
            </a:pPr>
            <a:r>
              <a:rPr lang="he-IL" sz="2400" dirty="0" smtClean="0"/>
              <a:t>    גם תורמים חיצונים, מבקשים לראות את "התקציב", ועמידה ביעדים בו, והסברים לחריגות במידה והיו.</a:t>
            </a:r>
          </a:p>
          <a:p>
            <a:pPr algn="just">
              <a:spcBef>
                <a:spcPts val="1200"/>
              </a:spcBef>
              <a:buNone/>
            </a:pPr>
            <a:r>
              <a:rPr lang="he-IL" sz="2400" dirty="0" smtClean="0"/>
              <a:t>    מכאן – אם אין תקציב לעמותה באופן הנדרש- הרי שהיא עלולה לסבול מחוסר "תקצוב".</a:t>
            </a:r>
          </a:p>
        </p:txBody>
      </p:sp>
      <p:sp>
        <p:nvSpPr>
          <p:cNvPr id="4" name="מציין מיקום של מספר שקופית 3"/>
          <p:cNvSpPr>
            <a:spLocks noGrp="1"/>
          </p:cNvSpPr>
          <p:nvPr>
            <p:ph type="sldNum" sz="quarter" idx="12"/>
          </p:nvPr>
        </p:nvSpPr>
        <p:spPr/>
        <p:txBody>
          <a:bodyPr/>
          <a:lstStyle/>
          <a:p>
            <a:fld id="{B598E349-E77C-4A0F-9C4A-2421D91DD919}" type="slidenum">
              <a:rPr lang="he-IL" smtClean="0"/>
              <a:pPr/>
              <a:t>42</a:t>
            </a:fld>
            <a:endParaRPr lang="he-IL"/>
          </a:p>
        </p:txBody>
      </p:sp>
      <p:sp>
        <p:nvSpPr>
          <p:cNvPr id="5" name="מלבן 4"/>
          <p:cNvSpPr/>
          <p:nvPr/>
        </p:nvSpPr>
        <p:spPr>
          <a:xfrm>
            <a:off x="899592" y="4653136"/>
            <a:ext cx="7286675" cy="11380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endParaRPr lang="he-IL" sz="3200" kern="1200" dirty="0">
              <a:solidFill>
                <a:srgbClr val="0070C0"/>
              </a:solidFill>
            </a:endParaRPr>
          </a:p>
        </p:txBody>
      </p:sp>
      <p:grpSp>
        <p:nvGrpSpPr>
          <p:cNvPr id="6" name="קבוצה 5"/>
          <p:cNvGrpSpPr/>
          <p:nvPr/>
        </p:nvGrpSpPr>
        <p:grpSpPr>
          <a:xfrm>
            <a:off x="611560" y="4855841"/>
            <a:ext cx="7286675" cy="2002159"/>
            <a:chOff x="-324594" y="387774"/>
            <a:chExt cx="6455469" cy="2002159"/>
          </a:xfrm>
        </p:grpSpPr>
        <p:sp>
          <p:nvSpPr>
            <p:cNvPr id="7" name="מלבן מעוגל 6"/>
            <p:cNvSpPr/>
            <p:nvPr/>
          </p:nvSpPr>
          <p:spPr>
            <a:xfrm>
              <a:off x="-324594" y="387774"/>
              <a:ext cx="6384032" cy="1138063"/>
            </a:xfrm>
            <a:prstGeom prst="roundRect">
              <a:avLst>
                <a:gd name="adj" fmla="val 10000"/>
              </a:avLst>
            </a:prstGeom>
            <a:solidFill>
              <a:schemeClr val="bg1">
                <a:lumMod val="85000"/>
              </a:schemeClr>
            </a:solidFill>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sp>
        <p:sp>
          <p:nvSpPr>
            <p:cNvPr id="8" name="מלבן 7"/>
            <p:cNvSpPr/>
            <p:nvPr/>
          </p:nvSpPr>
          <p:spPr>
            <a:xfrm>
              <a:off x="-324594" y="1251870"/>
              <a:ext cx="6455469" cy="11380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endParaRPr lang="he-IL" sz="3200" kern="1200" dirty="0">
                <a:solidFill>
                  <a:srgbClr val="0070C0"/>
                </a:solidFill>
              </a:endParaRPr>
            </a:p>
          </p:txBody>
        </p:sp>
      </p:grpSp>
      <p:sp>
        <p:nvSpPr>
          <p:cNvPr id="9" name="מלבן 8"/>
          <p:cNvSpPr/>
          <p:nvPr/>
        </p:nvSpPr>
        <p:spPr>
          <a:xfrm>
            <a:off x="899592" y="5013176"/>
            <a:ext cx="6336704" cy="757130"/>
          </a:xfrm>
          <a:prstGeom prst="rect">
            <a:avLst/>
          </a:prstGeom>
        </p:spPr>
        <p:txBody>
          <a:bodyPr wrap="square">
            <a:spAutoFit/>
          </a:bodyPr>
          <a:lstStyle/>
          <a:p>
            <a:pPr lvl="0" algn="ctr" defTabSz="1422400">
              <a:lnSpc>
                <a:spcPct val="90000"/>
              </a:lnSpc>
              <a:spcBef>
                <a:spcPct val="0"/>
              </a:spcBef>
              <a:spcAft>
                <a:spcPct val="35000"/>
              </a:spcAft>
            </a:pPr>
            <a:r>
              <a:rPr lang="he-IL" sz="2400" dirty="0" smtClean="0">
                <a:solidFill>
                  <a:srgbClr val="0070C0"/>
                </a:solidFill>
              </a:rPr>
              <a:t>יצוין כי </a:t>
            </a:r>
            <a:r>
              <a:rPr lang="he-IL" sz="2400" dirty="0" err="1" smtClean="0">
                <a:solidFill>
                  <a:srgbClr val="0070C0"/>
                </a:solidFill>
              </a:rPr>
              <a:t>אלכ"ר</a:t>
            </a:r>
            <a:r>
              <a:rPr lang="he-IL" sz="2400" dirty="0" smtClean="0">
                <a:solidFill>
                  <a:srgbClr val="0070C0"/>
                </a:solidFill>
              </a:rPr>
              <a:t> מחויב בהכנת תקציב שיאושר בידי הועד המנהל בתחילת כל שנה!</a:t>
            </a:r>
            <a:endParaRPr lang="he-IL" sz="24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00100" y="385746"/>
            <a:ext cx="7429552" cy="685800"/>
          </a:xfrm>
        </p:spPr>
        <p:txBody>
          <a:bodyPr>
            <a:noAutofit/>
          </a:bodyPr>
          <a:lstStyle/>
          <a:p>
            <a:pPr algn="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הכנת תקציב- מתכונת מפה כלכלית</a:t>
            </a: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43</a:t>
            </a:fld>
            <a:endParaRPr lang="he-IL"/>
          </a:p>
        </p:txBody>
      </p:sp>
      <p:sp>
        <p:nvSpPr>
          <p:cNvPr id="7" name="מציין מיקום תוכן 2"/>
          <p:cNvSpPr txBox="1">
            <a:spLocks/>
          </p:cNvSpPr>
          <p:nvPr/>
        </p:nvSpPr>
        <p:spPr>
          <a:xfrm>
            <a:off x="1187624" y="980728"/>
            <a:ext cx="7073968" cy="504056"/>
          </a:xfrm>
          <a:prstGeom prst="rect">
            <a:avLst/>
          </a:prstGeom>
        </p:spPr>
        <p:txBody>
          <a:bodyPr vert="horz" lIns="91440" tIns="45720" rIns="91440" bIns="45720" rtlCol="1">
            <a:normAutofit fontScale="25000" lnSpcReduction="20000"/>
          </a:bodyPr>
          <a:lstStyle/>
          <a:p>
            <a:pPr marL="0" marR="0" lvl="0" indent="0" algn="just" defTabSz="914400" rtl="1" eaLnBrk="1" fontAlgn="auto" latinLnBrk="0" hangingPunct="1">
              <a:lnSpc>
                <a:spcPct val="170000"/>
              </a:lnSpc>
              <a:spcBef>
                <a:spcPts val="0"/>
              </a:spcBef>
              <a:spcAft>
                <a:spcPts val="0"/>
              </a:spcAft>
              <a:buClrTx/>
              <a:buSzTx/>
              <a:buFont typeface="Arial" pitchFamily="34" charset="0"/>
              <a:buNone/>
              <a:tabLst/>
              <a:defRPr/>
            </a:pPr>
            <a:r>
              <a:rPr lang="he-IL" sz="4400" b="1" dirty="0" smtClean="0">
                <a:solidFill>
                  <a:srgbClr val="0070C0"/>
                </a:solidFill>
                <a:effectLst>
                  <a:outerShdw blurRad="38100" dist="38100" dir="2700000" algn="tl">
                    <a:srgbClr val="000000">
                      <a:alpha val="43137"/>
                    </a:srgbClr>
                  </a:outerShdw>
                </a:effectLst>
                <a:latin typeface="Tahoma" pitchFamily="34" charset="0"/>
                <a:cs typeface="Tahoma" pitchFamily="34" charset="0"/>
              </a:rPr>
              <a:t>תחזית המפה הכלכלית  פֶר תוכנית</a:t>
            </a:r>
          </a:p>
          <a:p>
            <a:pPr marL="0" marR="0" lvl="0" indent="0" algn="just" defTabSz="914400" rtl="1" eaLnBrk="1" fontAlgn="auto" latinLnBrk="0" hangingPunct="1">
              <a:lnSpc>
                <a:spcPct val="170000"/>
              </a:lnSpc>
              <a:spcBef>
                <a:spcPts val="0"/>
              </a:spcBef>
              <a:spcAft>
                <a:spcPts val="0"/>
              </a:spcAft>
              <a:buClrTx/>
              <a:buSzTx/>
              <a:buFont typeface="Arial" pitchFamily="34" charset="0"/>
              <a:buNone/>
              <a:tabLst/>
              <a:defRPr/>
            </a:pPr>
            <a:r>
              <a:rPr lang="he-IL" sz="4400" b="1" dirty="0" smtClean="0">
                <a:solidFill>
                  <a:srgbClr val="0070C0"/>
                </a:solidFill>
                <a:effectLst>
                  <a:outerShdw blurRad="38100" dist="38100" dir="2700000" algn="tl">
                    <a:srgbClr val="000000">
                      <a:alpha val="43137"/>
                    </a:srgbClr>
                  </a:outerShdw>
                </a:effectLst>
                <a:latin typeface="Tahoma" pitchFamily="34" charset="0"/>
                <a:cs typeface="Tahoma" pitchFamily="34" charset="0"/>
              </a:rPr>
              <a:t>דוגמא: </a:t>
            </a:r>
            <a:r>
              <a:rPr kumimoji="0" lang="he-IL" sz="2800" b="0" i="0" u="none" strike="noStrike" kern="1200" cap="none" spc="0" normalizeH="0" baseline="0" noProof="0" dirty="0" smtClean="0">
                <a:ln>
                  <a:noFill/>
                </a:ln>
                <a:solidFill>
                  <a:schemeClr val="tx1"/>
                </a:solidFill>
                <a:effectLst/>
                <a:uLnTx/>
                <a:uFillTx/>
                <a:latin typeface="+mn-lt"/>
                <a:ea typeface="+mn-ea"/>
                <a:cs typeface="+mn-cs"/>
              </a:rPr>
              <a:t>ים</a:t>
            </a:r>
          </a:p>
          <a:p>
            <a:pPr marL="495300" marR="0" lvl="0" indent="-495300" algn="just" defTabSz="914400" rtl="1" eaLnBrk="1" fontAlgn="auto" latinLnBrk="0" hangingPunct="1">
              <a:lnSpc>
                <a:spcPct val="100000"/>
              </a:lnSpc>
              <a:spcBef>
                <a:spcPct val="20000"/>
              </a:spcBef>
              <a:spcAft>
                <a:spcPts val="0"/>
              </a:spcAft>
              <a:buClrTx/>
              <a:buSzTx/>
              <a:buFont typeface="Arial" pitchFamily="34" charset="0"/>
              <a:buNone/>
              <a:tabLst/>
              <a:defRPr/>
            </a:pPr>
            <a:endParaRPr kumimoji="0" lang="he-IL" sz="28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 name="Picture 2"/>
          <p:cNvPicPr>
            <a:picLocks noGrp="1" noChangeAspect="1" noChangeArrowheads="1"/>
          </p:cNvPicPr>
          <p:nvPr>
            <p:ph idx="1"/>
          </p:nvPr>
        </p:nvPicPr>
        <p:blipFill>
          <a:blip r:embed="rId3" cstate="print"/>
          <a:srcRect/>
          <a:stretch>
            <a:fillRect/>
          </a:stretch>
        </p:blipFill>
        <p:spPr bwMode="auto">
          <a:xfrm>
            <a:off x="683568" y="1700808"/>
            <a:ext cx="7266706" cy="3555326"/>
          </a:xfrm>
          <a:prstGeom prst="rect">
            <a:avLst/>
          </a:prstGeom>
          <a:noFill/>
          <a:ln w="9525">
            <a:noFill/>
            <a:miter lim="800000"/>
            <a:headEnd/>
            <a:tailEnd/>
          </a:ln>
        </p:spPr>
      </p:pic>
      <p:sp>
        <p:nvSpPr>
          <p:cNvPr id="10" name="חץ למעלה 9">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3" name="קבוצה 7"/>
          <p:cNvGrpSpPr/>
          <p:nvPr/>
        </p:nvGrpSpPr>
        <p:grpSpPr>
          <a:xfrm>
            <a:off x="1571604" y="5461996"/>
            <a:ext cx="6714892" cy="1863362"/>
            <a:chOff x="-324594" y="513215"/>
            <a:chExt cx="6571867" cy="1876718"/>
          </a:xfrm>
        </p:grpSpPr>
        <p:sp>
          <p:nvSpPr>
            <p:cNvPr id="11" name="מלבן מעוגל 10"/>
            <p:cNvSpPr/>
            <p:nvPr/>
          </p:nvSpPr>
          <p:spPr>
            <a:xfrm>
              <a:off x="-136759" y="513215"/>
              <a:ext cx="6384032" cy="1138063"/>
            </a:xfrm>
            <a:prstGeom prst="roundRect">
              <a:avLst>
                <a:gd name="adj" fmla="val 10000"/>
              </a:avLst>
            </a:prstGeom>
            <a:solidFill>
              <a:schemeClr val="bg1">
                <a:lumMod val="85000"/>
              </a:schemeClr>
            </a:solidFill>
            <a:effectLst>
              <a:outerShdw blurRad="63500" sx="102000" sy="102000" algn="ctr"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lstStyle/>
            <a:p>
              <a:pPr algn="ctr"/>
              <a:r>
                <a:rPr lang="he-IL" dirty="0" smtClean="0"/>
                <a:t>הדבר רלבנטי במיוחד לעמותות, שהרי מטרת כל פעילות אינה רווח, אלא למטרות הציבור, ועל ידי השגת רווחים בפעילות מסוימת למעשה ניתן לממן את הפעילות "הגירעונית".</a:t>
              </a:r>
              <a:endParaRPr lang="he-IL" dirty="0"/>
            </a:p>
          </p:txBody>
        </p:sp>
        <p:sp>
          <p:nvSpPr>
            <p:cNvPr id="12" name="מלבן 11"/>
            <p:cNvSpPr/>
            <p:nvPr/>
          </p:nvSpPr>
          <p:spPr>
            <a:xfrm>
              <a:off x="-324594" y="1251870"/>
              <a:ext cx="6455469" cy="11380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endParaRPr lang="he-IL" sz="3200" kern="1200" dirty="0">
                <a:solidFill>
                  <a:srgbClr val="0070C0"/>
                </a:solidFill>
              </a:endParaRPr>
            </a:p>
          </p:txBody>
        </p:sp>
      </p:grpSp>
    </p:spTree>
    <p:extLst>
      <p:ext uri="{BB962C8B-B14F-4D97-AF65-F5344CB8AC3E}">
        <p14:creationId xmlns:p14="http://schemas.microsoft.com/office/powerpoint/2010/main" val="1733284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קווים מנחים לבניית תקציב</a:t>
            </a:r>
            <a:endParaRPr lang="he-IL" alt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3" name="מציין מיקום תוכן 2"/>
          <p:cNvSpPr>
            <a:spLocks noGrp="1"/>
          </p:cNvSpPr>
          <p:nvPr>
            <p:ph idx="1"/>
          </p:nvPr>
        </p:nvSpPr>
        <p:spPr/>
        <p:txBody>
          <a:bodyPr/>
          <a:lstStyle/>
          <a:p>
            <a:pPr algn="just">
              <a:spcBef>
                <a:spcPts val="1200"/>
              </a:spcBef>
              <a:buNone/>
            </a:pPr>
            <a:r>
              <a:rPr lang="he-IL" dirty="0" smtClean="0"/>
              <a:t>   </a:t>
            </a:r>
            <a:endParaRPr lang="he-IL" sz="2400" dirty="0" smtClean="0"/>
          </a:p>
        </p:txBody>
      </p:sp>
      <p:sp>
        <p:nvSpPr>
          <p:cNvPr id="4" name="מציין מיקום של מספר שקופית 3"/>
          <p:cNvSpPr>
            <a:spLocks noGrp="1"/>
          </p:cNvSpPr>
          <p:nvPr>
            <p:ph type="sldNum" sz="quarter" idx="12"/>
          </p:nvPr>
        </p:nvSpPr>
        <p:spPr/>
        <p:txBody>
          <a:bodyPr/>
          <a:lstStyle/>
          <a:p>
            <a:fld id="{B598E349-E77C-4A0F-9C4A-2421D91DD919}" type="slidenum">
              <a:rPr lang="he-IL" smtClean="0"/>
              <a:pPr/>
              <a:t>44</a:t>
            </a:fld>
            <a:endParaRPr lang="he-IL"/>
          </a:p>
        </p:txBody>
      </p:sp>
      <p:sp>
        <p:nvSpPr>
          <p:cNvPr id="5" name="מלבן 4"/>
          <p:cNvSpPr/>
          <p:nvPr/>
        </p:nvSpPr>
        <p:spPr>
          <a:xfrm>
            <a:off x="899592" y="4653136"/>
            <a:ext cx="7286675" cy="11380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endParaRPr lang="he-IL" sz="3200" kern="1200" dirty="0">
              <a:solidFill>
                <a:srgbClr val="0070C0"/>
              </a:solidFill>
            </a:endParaRPr>
          </a:p>
        </p:txBody>
      </p:sp>
      <p:sp>
        <p:nvSpPr>
          <p:cNvPr id="9" name="מלבן 8"/>
          <p:cNvSpPr/>
          <p:nvPr/>
        </p:nvSpPr>
        <p:spPr>
          <a:xfrm>
            <a:off x="2195736" y="1556792"/>
            <a:ext cx="6336704" cy="1877437"/>
          </a:xfrm>
          <a:prstGeom prst="rect">
            <a:avLst/>
          </a:prstGeom>
        </p:spPr>
        <p:txBody>
          <a:bodyPr wrap="square">
            <a:spAutoFit/>
          </a:bodyPr>
          <a:lstStyle/>
          <a:p>
            <a:pPr lvl="0" defTabSz="1422400">
              <a:lnSpc>
                <a:spcPct val="90000"/>
              </a:lnSpc>
              <a:spcBef>
                <a:spcPct val="0"/>
              </a:spcBef>
              <a:spcAft>
                <a:spcPct val="35000"/>
              </a:spcAft>
            </a:pPr>
            <a:r>
              <a:rPr lang="he-IL" sz="2400" u="sng" dirty="0" smtClean="0">
                <a:solidFill>
                  <a:srgbClr val="0070C0"/>
                </a:solidFill>
              </a:rPr>
              <a:t>אופן בניית תקציב</a:t>
            </a:r>
            <a:r>
              <a:rPr lang="he-IL" sz="2000" dirty="0" smtClean="0">
                <a:solidFill>
                  <a:srgbClr val="0070C0"/>
                </a:solidFill>
              </a:rPr>
              <a:t>:</a:t>
            </a:r>
          </a:p>
          <a:p>
            <a:pPr lvl="0" defTabSz="1422400">
              <a:lnSpc>
                <a:spcPct val="90000"/>
              </a:lnSpc>
              <a:spcBef>
                <a:spcPct val="0"/>
              </a:spcBef>
              <a:spcAft>
                <a:spcPct val="35000"/>
              </a:spcAft>
            </a:pPr>
            <a:r>
              <a:rPr lang="he-IL" sz="2000" dirty="0" smtClean="0">
                <a:solidFill>
                  <a:srgbClr val="0070C0"/>
                </a:solidFill>
              </a:rPr>
              <a:t>-הבנת דוח על הפעילויות מרכיבי הוצאות והכנסות</a:t>
            </a:r>
          </a:p>
          <a:p>
            <a:pPr lvl="0" defTabSz="1422400">
              <a:lnSpc>
                <a:spcPct val="90000"/>
              </a:lnSpc>
              <a:spcBef>
                <a:spcPct val="0"/>
              </a:spcBef>
              <a:spcAft>
                <a:spcPct val="35000"/>
              </a:spcAft>
              <a:buFontTx/>
              <a:buChar char="-"/>
            </a:pPr>
            <a:r>
              <a:rPr lang="he-IL" sz="2000" dirty="0" smtClean="0">
                <a:solidFill>
                  <a:srgbClr val="0070C0"/>
                </a:solidFill>
              </a:rPr>
              <a:t>הסתמכות על נתוני שנה קודמת</a:t>
            </a:r>
          </a:p>
          <a:p>
            <a:pPr lvl="0" defTabSz="1422400">
              <a:lnSpc>
                <a:spcPct val="90000"/>
              </a:lnSpc>
              <a:spcBef>
                <a:spcPct val="0"/>
              </a:spcBef>
              <a:spcAft>
                <a:spcPct val="35000"/>
              </a:spcAft>
              <a:buFontTx/>
              <a:buChar char="-"/>
            </a:pPr>
            <a:r>
              <a:rPr lang="he-IL" sz="2000" dirty="0" smtClean="0">
                <a:solidFill>
                  <a:srgbClr val="0070C0"/>
                </a:solidFill>
              </a:rPr>
              <a:t>יש לקחת בחשבון את השינויים בסביבת הפעילות ובתוכניות העמותה</a:t>
            </a:r>
            <a:endParaRPr lang="he-IL" sz="2000" dirty="0">
              <a:solidFill>
                <a:srgbClr val="0070C0"/>
              </a:solidFill>
            </a:endParaRPr>
          </a:p>
        </p:txBody>
      </p:sp>
      <p:sp>
        <p:nvSpPr>
          <p:cNvPr id="10" name="מלבן 9"/>
          <p:cNvSpPr/>
          <p:nvPr/>
        </p:nvSpPr>
        <p:spPr>
          <a:xfrm>
            <a:off x="2123728" y="3933056"/>
            <a:ext cx="6336704" cy="830997"/>
          </a:xfrm>
          <a:prstGeom prst="rect">
            <a:avLst/>
          </a:prstGeom>
        </p:spPr>
        <p:txBody>
          <a:bodyPr wrap="square">
            <a:spAutoFit/>
          </a:bodyPr>
          <a:lstStyle/>
          <a:p>
            <a:pPr lvl="0" defTabSz="1422400">
              <a:lnSpc>
                <a:spcPct val="90000"/>
              </a:lnSpc>
              <a:spcBef>
                <a:spcPct val="0"/>
              </a:spcBef>
              <a:spcAft>
                <a:spcPct val="35000"/>
              </a:spcAft>
            </a:pPr>
            <a:r>
              <a:rPr lang="he-IL" sz="2400" u="sng" dirty="0" smtClean="0">
                <a:solidFill>
                  <a:srgbClr val="0070C0"/>
                </a:solidFill>
              </a:rPr>
              <a:t>זיהוי מטרת התקציב:</a:t>
            </a:r>
          </a:p>
          <a:p>
            <a:pPr lvl="0" defTabSz="1422400">
              <a:lnSpc>
                <a:spcPct val="90000"/>
              </a:lnSpc>
              <a:spcBef>
                <a:spcPct val="0"/>
              </a:spcBef>
              <a:spcAft>
                <a:spcPct val="35000"/>
              </a:spcAft>
            </a:pPr>
            <a:endParaRPr lang="he-IL" sz="2000" dirty="0">
              <a:solidFill>
                <a:srgbClr val="0070C0"/>
              </a:solidFill>
            </a:endParaRPr>
          </a:p>
        </p:txBody>
      </p:sp>
      <p:graphicFrame>
        <p:nvGraphicFramePr>
          <p:cNvPr id="11" name="טבלה 10"/>
          <p:cNvGraphicFramePr>
            <a:graphicFrameLocks noGrp="1"/>
          </p:cNvGraphicFramePr>
          <p:nvPr/>
        </p:nvGraphicFramePr>
        <p:xfrm>
          <a:off x="2123728" y="4365104"/>
          <a:ext cx="6096000" cy="1010920"/>
        </p:xfrm>
        <a:graphic>
          <a:graphicData uri="http://schemas.openxmlformats.org/drawingml/2006/table">
            <a:tbl>
              <a:tblPr rtl="1" firstRow="1" bandRow="1">
                <a:tableStyleId>{5DA37D80-6434-44D0-A028-1B22A696006F}</a:tableStyleId>
              </a:tblPr>
              <a:tblGrid>
                <a:gridCol w="3048000"/>
                <a:gridCol w="3048000"/>
              </a:tblGrid>
              <a:tr h="370840">
                <a:tc>
                  <a:txBody>
                    <a:bodyPr/>
                    <a:lstStyle/>
                    <a:p>
                      <a:pPr marL="0" algn="r" defTabSz="914400" rtl="1" eaLnBrk="1" latinLnBrk="0" hangingPunct="1"/>
                      <a:r>
                        <a:rPr lang="he-IL" sz="1800" b="0" kern="1200" dirty="0" smtClean="0">
                          <a:solidFill>
                            <a:schemeClr val="tx1"/>
                          </a:solidFill>
                          <a:latin typeface="+mn-lt"/>
                          <a:ea typeface="+mn-ea"/>
                          <a:cs typeface="+mn-cs"/>
                        </a:rPr>
                        <a:t>עבור משרדים מתקצבים</a:t>
                      </a:r>
                    </a:p>
                  </a:txBody>
                  <a:tcPr/>
                </a:tc>
                <a:tc>
                  <a:txBody>
                    <a:bodyPr/>
                    <a:lstStyle/>
                    <a:p>
                      <a:pPr marL="0" algn="r" defTabSz="914400" rtl="1" eaLnBrk="1" latinLnBrk="0" hangingPunct="1"/>
                      <a:r>
                        <a:rPr lang="he-IL" sz="1800" b="0" kern="1200" dirty="0" smtClean="0">
                          <a:solidFill>
                            <a:schemeClr val="tx1"/>
                          </a:solidFill>
                          <a:latin typeface="+mn-lt"/>
                          <a:ea typeface="+mn-ea"/>
                          <a:cs typeface="+mn-cs"/>
                        </a:rPr>
                        <a:t>כדאי להתחיל עם תקציב גבוה מעט אך לזכור לעדכן!</a:t>
                      </a:r>
                    </a:p>
                  </a:txBody>
                  <a:tcPr/>
                </a:tc>
              </a:tr>
              <a:tr h="370840">
                <a:tc>
                  <a:txBody>
                    <a:bodyPr/>
                    <a:lstStyle/>
                    <a:p>
                      <a:pPr rtl="1"/>
                      <a:r>
                        <a:rPr lang="he-IL" sz="1800" kern="1200" dirty="0" smtClean="0"/>
                        <a:t>עבור בקרה ותקצוב</a:t>
                      </a:r>
                      <a:endParaRPr lang="he-IL" sz="1800" b="1" kern="1200" dirty="0" smtClean="0">
                        <a:solidFill>
                          <a:schemeClr val="lt1"/>
                        </a:solidFill>
                        <a:latin typeface="+mn-lt"/>
                        <a:ea typeface="+mn-ea"/>
                        <a:cs typeface="+mn-cs"/>
                      </a:endParaRPr>
                    </a:p>
                  </a:txBody>
                  <a:tcPr/>
                </a:tc>
                <a:tc>
                  <a:txBody>
                    <a:bodyPr/>
                    <a:lstStyle/>
                    <a:p>
                      <a:pPr rtl="1"/>
                      <a:r>
                        <a:rPr lang="he-IL" sz="1800" kern="1200" dirty="0" smtClean="0"/>
                        <a:t>יש </a:t>
                      </a:r>
                      <a:r>
                        <a:rPr lang="he-IL" sz="1800" kern="1200" dirty="0" err="1" smtClean="0"/>
                        <a:t>להצמד</a:t>
                      </a:r>
                      <a:r>
                        <a:rPr lang="he-IL" sz="1800" kern="1200" dirty="0" smtClean="0"/>
                        <a:t> לנתונים ריאלים </a:t>
                      </a:r>
                      <a:endParaRPr lang="he-IL" sz="1800" b="1" kern="1200" dirty="0" smtClean="0">
                        <a:solidFill>
                          <a:schemeClr val="lt1"/>
                        </a:solidFill>
                        <a:latin typeface="+mn-lt"/>
                        <a:ea typeface="+mn-ea"/>
                        <a:cs typeface="+mn-cs"/>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קווים מנחים לבניית תקציב</a:t>
            </a:r>
            <a:endParaRPr lang="he-IL" alt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3" name="מציין מיקום תוכן 2"/>
          <p:cNvSpPr>
            <a:spLocks noGrp="1"/>
          </p:cNvSpPr>
          <p:nvPr>
            <p:ph idx="1"/>
          </p:nvPr>
        </p:nvSpPr>
        <p:spPr/>
        <p:txBody>
          <a:bodyPr/>
          <a:lstStyle/>
          <a:p>
            <a:pPr algn="just">
              <a:spcBef>
                <a:spcPts val="1200"/>
              </a:spcBef>
              <a:buNone/>
            </a:pPr>
            <a:r>
              <a:rPr lang="he-IL" dirty="0" smtClean="0"/>
              <a:t>   </a:t>
            </a:r>
            <a:endParaRPr lang="he-IL" sz="2400" dirty="0" smtClean="0"/>
          </a:p>
        </p:txBody>
      </p:sp>
      <p:sp>
        <p:nvSpPr>
          <p:cNvPr id="4" name="מציין מיקום של מספר שקופית 3"/>
          <p:cNvSpPr>
            <a:spLocks noGrp="1"/>
          </p:cNvSpPr>
          <p:nvPr>
            <p:ph type="sldNum" sz="quarter" idx="12"/>
          </p:nvPr>
        </p:nvSpPr>
        <p:spPr/>
        <p:txBody>
          <a:bodyPr/>
          <a:lstStyle/>
          <a:p>
            <a:fld id="{B598E349-E77C-4A0F-9C4A-2421D91DD919}" type="slidenum">
              <a:rPr lang="he-IL" smtClean="0"/>
              <a:pPr/>
              <a:t>45</a:t>
            </a:fld>
            <a:endParaRPr lang="he-IL"/>
          </a:p>
        </p:txBody>
      </p:sp>
      <p:sp>
        <p:nvSpPr>
          <p:cNvPr id="5" name="מלבן 4"/>
          <p:cNvSpPr/>
          <p:nvPr/>
        </p:nvSpPr>
        <p:spPr>
          <a:xfrm>
            <a:off x="899592" y="4653136"/>
            <a:ext cx="7286675" cy="1138063"/>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21920" tIns="121920" rIns="121920" bIns="121920" numCol="1" spcCol="1270" anchor="ctr" anchorCtr="0">
            <a:noAutofit/>
          </a:bodyPr>
          <a:lstStyle/>
          <a:p>
            <a:pPr lvl="0" algn="r" defTabSz="1422400">
              <a:lnSpc>
                <a:spcPct val="90000"/>
              </a:lnSpc>
              <a:spcBef>
                <a:spcPct val="0"/>
              </a:spcBef>
              <a:spcAft>
                <a:spcPct val="35000"/>
              </a:spcAft>
            </a:pPr>
            <a:endParaRPr lang="he-IL" sz="3200" kern="1200" dirty="0">
              <a:solidFill>
                <a:srgbClr val="0070C0"/>
              </a:solidFill>
            </a:endParaRPr>
          </a:p>
        </p:txBody>
      </p:sp>
      <p:graphicFrame>
        <p:nvGraphicFramePr>
          <p:cNvPr id="12" name="טבלה 11"/>
          <p:cNvGraphicFramePr>
            <a:graphicFrameLocks noGrp="1"/>
          </p:cNvGraphicFramePr>
          <p:nvPr/>
        </p:nvGraphicFramePr>
        <p:xfrm>
          <a:off x="1547664" y="1196752"/>
          <a:ext cx="6096000" cy="5322570"/>
        </p:xfrm>
        <a:graphic>
          <a:graphicData uri="http://schemas.openxmlformats.org/drawingml/2006/table">
            <a:tbl>
              <a:tblPr rtl="1" firstRow="1" bandRow="1">
                <a:tableStyleId>{D27102A9-8310-4765-A935-A1911B00CA55}</a:tableStyleId>
              </a:tblPr>
              <a:tblGrid>
                <a:gridCol w="3048000"/>
                <a:gridCol w="3048000"/>
              </a:tblGrid>
              <a:tr h="370840">
                <a:tc>
                  <a:txBody>
                    <a:bodyPr/>
                    <a:lstStyle/>
                    <a:p>
                      <a:pPr algn="ctr" rtl="1" fontAlgn="b"/>
                      <a:r>
                        <a:rPr lang="he-IL" sz="1400" u="sng" strike="noStrike" dirty="0" smtClean="0"/>
                        <a:t>הסעיף</a:t>
                      </a:r>
                      <a:endParaRPr lang="he-IL" sz="1400" b="0" i="0" u="sng" strike="noStrike" dirty="0">
                        <a:solidFill>
                          <a:srgbClr val="000000"/>
                        </a:solidFill>
                        <a:latin typeface="David"/>
                      </a:endParaRPr>
                    </a:p>
                  </a:txBody>
                  <a:tcPr marL="9525" marR="9525" marT="9525" marB="0" anchor="b"/>
                </a:tc>
                <a:tc>
                  <a:txBody>
                    <a:bodyPr/>
                    <a:lstStyle/>
                    <a:p>
                      <a:pPr algn="ctr" rtl="1" fontAlgn="b"/>
                      <a:r>
                        <a:rPr lang="he-IL" sz="1400" u="sng" strike="noStrike" dirty="0" smtClean="0"/>
                        <a:t>הערכה על פי </a:t>
                      </a:r>
                      <a:endParaRPr lang="he-IL" sz="1400" b="0" i="0" u="sng" strike="noStrike" dirty="0">
                        <a:solidFill>
                          <a:srgbClr val="000000"/>
                        </a:solidFill>
                        <a:latin typeface="David"/>
                      </a:endParaRPr>
                    </a:p>
                  </a:txBody>
                  <a:tcPr marL="9525" marR="9525" marT="9525" marB="0" anchor="b"/>
                </a:tc>
              </a:tr>
              <a:tr h="370840">
                <a:tc>
                  <a:txBody>
                    <a:bodyPr/>
                    <a:lstStyle/>
                    <a:p>
                      <a:pPr algn="r" rtl="1" fontAlgn="b"/>
                      <a:r>
                        <a:rPr lang="he-IL" sz="1400" u="none" strike="noStrike" dirty="0"/>
                        <a:t>תמיכה ממשרד התרבות</a:t>
                      </a:r>
                      <a:endParaRPr lang="he-IL" sz="1400" b="0" i="0" u="none" strike="noStrike" dirty="0">
                        <a:solidFill>
                          <a:srgbClr val="000000"/>
                        </a:solidFill>
                        <a:latin typeface="David"/>
                      </a:endParaRPr>
                    </a:p>
                  </a:txBody>
                  <a:tcPr marL="9525" marR="9525" marT="9525" marB="0" anchor="b"/>
                </a:tc>
                <a:tc>
                  <a:txBody>
                    <a:bodyPr/>
                    <a:lstStyle/>
                    <a:p>
                      <a:pPr algn="r" rtl="1" fontAlgn="b"/>
                      <a:r>
                        <a:rPr lang="he-IL" sz="1400" u="none" strike="noStrike" dirty="0"/>
                        <a:t>ע"פ הגשת הבקשה והצפי לאישורה</a:t>
                      </a:r>
                      <a:endParaRPr lang="he-IL" sz="1400" b="0" i="0" u="none" strike="noStrike" dirty="0">
                        <a:solidFill>
                          <a:srgbClr val="000000"/>
                        </a:solidFill>
                        <a:latin typeface="David"/>
                      </a:endParaRPr>
                    </a:p>
                  </a:txBody>
                  <a:tcPr marL="9525" marR="9525" marT="9525" marB="0" anchor="b"/>
                </a:tc>
              </a:tr>
              <a:tr h="370840">
                <a:tc>
                  <a:txBody>
                    <a:bodyPr/>
                    <a:lstStyle/>
                    <a:p>
                      <a:pPr algn="r" rtl="1" fontAlgn="b"/>
                      <a:r>
                        <a:rPr lang="he-IL" sz="1400" u="none" strike="noStrike" dirty="0"/>
                        <a:t>דמי חבר</a:t>
                      </a:r>
                      <a:endParaRPr lang="he-IL" sz="1400" b="0" i="0" u="none" strike="noStrike" dirty="0">
                        <a:solidFill>
                          <a:srgbClr val="000000"/>
                        </a:solidFill>
                        <a:latin typeface="David"/>
                      </a:endParaRPr>
                    </a:p>
                  </a:txBody>
                  <a:tcPr marL="9525" marR="9525" marT="9525" marB="0" anchor="b"/>
                </a:tc>
                <a:tc>
                  <a:txBody>
                    <a:bodyPr/>
                    <a:lstStyle/>
                    <a:p>
                      <a:pPr algn="r" rtl="1" fontAlgn="b"/>
                      <a:r>
                        <a:rPr lang="he-IL" sz="1400" u="none" strike="noStrike" dirty="0"/>
                        <a:t>חיוב ומספר חברים+התחשבות בקשיי גביה</a:t>
                      </a:r>
                      <a:endParaRPr lang="he-IL" sz="1400" b="0" i="0" u="none" strike="noStrike" dirty="0">
                        <a:solidFill>
                          <a:srgbClr val="000000"/>
                        </a:solidFill>
                        <a:latin typeface="David"/>
                      </a:endParaRPr>
                    </a:p>
                  </a:txBody>
                  <a:tcPr marL="9525" marR="9525" marT="9525" marB="0" anchor="b"/>
                </a:tc>
              </a:tr>
              <a:tr h="370840">
                <a:tc>
                  <a:txBody>
                    <a:bodyPr/>
                    <a:lstStyle/>
                    <a:p>
                      <a:pPr algn="r" rtl="1" fontAlgn="b"/>
                      <a:r>
                        <a:rPr lang="he-IL" sz="1400" u="none" strike="noStrike" dirty="0"/>
                        <a:t>רשויות מקומיות</a:t>
                      </a:r>
                      <a:endParaRPr lang="he-IL" sz="1400" b="0" i="0" u="none" strike="noStrike" dirty="0">
                        <a:solidFill>
                          <a:srgbClr val="000000"/>
                        </a:solidFill>
                        <a:latin typeface="David"/>
                      </a:endParaRPr>
                    </a:p>
                  </a:txBody>
                  <a:tcPr marL="9525" marR="9525" marT="9525" marB="0" anchor="b"/>
                </a:tc>
                <a:tc>
                  <a:txBody>
                    <a:bodyPr/>
                    <a:lstStyle/>
                    <a:p>
                      <a:pPr algn="r" rtl="1" fontAlgn="b"/>
                      <a:r>
                        <a:rPr lang="he-IL" sz="1400" u="none" strike="noStrike" dirty="0"/>
                        <a:t>ע"פ הגשת הבקשות והצפי לאישורן</a:t>
                      </a:r>
                      <a:endParaRPr lang="he-IL" sz="1400" b="0" i="0" u="none" strike="noStrike" dirty="0">
                        <a:solidFill>
                          <a:srgbClr val="000000"/>
                        </a:solidFill>
                        <a:latin typeface="David"/>
                      </a:endParaRPr>
                    </a:p>
                  </a:txBody>
                  <a:tcPr marL="9525" marR="9525" marT="9525" marB="0" anchor="b"/>
                </a:tc>
              </a:tr>
              <a:tr h="370840">
                <a:tc>
                  <a:txBody>
                    <a:bodyPr/>
                    <a:lstStyle/>
                    <a:p>
                      <a:pPr algn="r" rtl="1" fontAlgn="b"/>
                      <a:r>
                        <a:rPr lang="he-IL" sz="1400" u="none" strike="noStrike" dirty="0"/>
                        <a:t>אירועים, כנסים,ימי עיון</a:t>
                      </a:r>
                      <a:endParaRPr lang="he-IL" sz="1400" b="0" i="0" u="none" strike="noStrike" dirty="0">
                        <a:solidFill>
                          <a:srgbClr val="000000"/>
                        </a:solidFill>
                        <a:latin typeface="David"/>
                      </a:endParaRPr>
                    </a:p>
                  </a:txBody>
                  <a:tcPr marL="9525" marR="9525" marT="9525" marB="0" anchor="b"/>
                </a:tc>
                <a:tc>
                  <a:txBody>
                    <a:bodyPr/>
                    <a:lstStyle/>
                    <a:p>
                      <a:pPr algn="r" rtl="1" fontAlgn="b"/>
                      <a:r>
                        <a:rPr lang="he-IL" sz="1400" u="none" strike="noStrike" dirty="0"/>
                        <a:t>צפי משתתפים*סך הגביה ליחיד</a:t>
                      </a:r>
                      <a:endParaRPr lang="he-IL" sz="1400" b="0" i="0" u="none" strike="noStrike" dirty="0">
                        <a:solidFill>
                          <a:srgbClr val="000000"/>
                        </a:solidFill>
                        <a:latin typeface="David"/>
                      </a:endParaRPr>
                    </a:p>
                  </a:txBody>
                  <a:tcPr marL="9525" marR="9525" marT="9525" marB="0" anchor="b"/>
                </a:tc>
              </a:tr>
              <a:tr h="370840">
                <a:tc>
                  <a:txBody>
                    <a:bodyPr/>
                    <a:lstStyle/>
                    <a:p>
                      <a:pPr algn="r" rtl="1" fontAlgn="b"/>
                      <a:r>
                        <a:rPr lang="he-IL" sz="1400" u="none" strike="noStrike" dirty="0"/>
                        <a:t>מכירות/הכנסות מאתרים</a:t>
                      </a:r>
                      <a:endParaRPr lang="he-IL" sz="1400" b="0" i="0" u="none" strike="noStrike" dirty="0">
                        <a:solidFill>
                          <a:srgbClr val="000000"/>
                        </a:solidFill>
                        <a:latin typeface="David"/>
                      </a:endParaRPr>
                    </a:p>
                  </a:txBody>
                  <a:tcPr marL="9525" marR="9525" marT="9525" marB="0" anchor="b"/>
                </a:tc>
                <a:tc>
                  <a:txBody>
                    <a:bodyPr/>
                    <a:lstStyle/>
                    <a:p>
                      <a:pPr algn="r" rtl="1" fontAlgn="b"/>
                      <a:r>
                        <a:rPr lang="he-IL" sz="1400" u="none" strike="noStrike" dirty="0" err="1"/>
                        <a:t>שיקלול</a:t>
                      </a:r>
                      <a:r>
                        <a:rPr lang="he-IL" sz="1400" u="none" strike="noStrike" dirty="0"/>
                        <a:t>-צפי ע"פ שנים קודמות ומצב השוק</a:t>
                      </a:r>
                      <a:endParaRPr lang="he-IL" sz="1400" b="0" i="0" u="none" strike="noStrike" dirty="0">
                        <a:solidFill>
                          <a:srgbClr val="000000"/>
                        </a:solidFill>
                        <a:latin typeface="David"/>
                      </a:endParaRPr>
                    </a:p>
                  </a:txBody>
                  <a:tcPr marL="9525" marR="9525" marT="9525" marB="0" anchor="b"/>
                </a:tc>
              </a:tr>
              <a:tr h="370840">
                <a:tc>
                  <a:txBody>
                    <a:bodyPr/>
                    <a:lstStyle/>
                    <a:p>
                      <a:pPr algn="r" rtl="1"/>
                      <a:endParaRPr lang="he-IL" sz="1400" dirty="0"/>
                    </a:p>
                  </a:txBody>
                  <a:tcPr/>
                </a:tc>
                <a:tc>
                  <a:txBody>
                    <a:bodyPr/>
                    <a:lstStyle/>
                    <a:p>
                      <a:pPr algn="r" rtl="1"/>
                      <a:endParaRPr lang="he-IL" sz="1400" dirty="0"/>
                    </a:p>
                  </a:txBody>
                  <a:tcPr/>
                </a:tc>
              </a:tr>
              <a:tr h="370840">
                <a:tc>
                  <a:txBody>
                    <a:bodyPr/>
                    <a:lstStyle/>
                    <a:p>
                      <a:pPr algn="r" rtl="1" fontAlgn="b"/>
                      <a:r>
                        <a:rPr lang="he-IL" sz="1400" b="0" i="0" u="none" strike="noStrike" dirty="0">
                          <a:solidFill>
                            <a:srgbClr val="000000"/>
                          </a:solidFill>
                          <a:latin typeface="David"/>
                        </a:rPr>
                        <a:t>שכר ונלוות</a:t>
                      </a:r>
                    </a:p>
                  </a:txBody>
                  <a:tcPr marL="9525" marR="9525" marT="9525" marB="0" anchor="b"/>
                </a:tc>
                <a:tc>
                  <a:txBody>
                    <a:bodyPr/>
                    <a:lstStyle/>
                    <a:p>
                      <a:pPr algn="r" rtl="1" fontAlgn="b"/>
                      <a:r>
                        <a:rPr lang="he-IL" sz="1400" b="0" i="0" u="none" strike="noStrike" dirty="0">
                          <a:solidFill>
                            <a:srgbClr val="000000"/>
                          </a:solidFill>
                          <a:latin typeface="David"/>
                        </a:rPr>
                        <a:t>מספר עובדים</a:t>
                      </a:r>
                    </a:p>
                  </a:txBody>
                  <a:tcPr marL="9525" marR="9525" marT="9525" marB="0" anchor="b"/>
                </a:tc>
              </a:tr>
              <a:tr h="370840">
                <a:tc>
                  <a:txBody>
                    <a:bodyPr/>
                    <a:lstStyle/>
                    <a:p>
                      <a:pPr algn="r" rtl="1" fontAlgn="b"/>
                      <a:r>
                        <a:rPr lang="he-IL" sz="1400" b="0" i="0" u="none" strike="noStrike" dirty="0">
                          <a:solidFill>
                            <a:srgbClr val="000000"/>
                          </a:solidFill>
                          <a:latin typeface="David"/>
                        </a:rPr>
                        <a:t>תפעול אתרים</a:t>
                      </a:r>
                    </a:p>
                  </a:txBody>
                  <a:tcPr marL="9525" marR="9525" marT="9525" marB="0" anchor="b"/>
                </a:tc>
                <a:tc>
                  <a:txBody>
                    <a:bodyPr/>
                    <a:lstStyle/>
                    <a:p>
                      <a:pPr algn="r" rtl="1" fontAlgn="b"/>
                      <a:r>
                        <a:rPr lang="he-IL" sz="1400" b="0" i="0" u="none" strike="noStrike" dirty="0">
                          <a:solidFill>
                            <a:srgbClr val="000000"/>
                          </a:solidFill>
                          <a:latin typeface="David"/>
                        </a:rPr>
                        <a:t>הוצאות המשתנות הצפויות</a:t>
                      </a:r>
                    </a:p>
                  </a:txBody>
                  <a:tcPr marL="9525" marR="9525" marT="9525" marB="0" anchor="b"/>
                </a:tc>
              </a:tr>
              <a:tr h="370840">
                <a:tc>
                  <a:txBody>
                    <a:bodyPr/>
                    <a:lstStyle/>
                    <a:p>
                      <a:pPr algn="r" rtl="1" fontAlgn="b"/>
                      <a:r>
                        <a:rPr lang="he-IL" sz="1400" b="0" i="0" u="none" strike="noStrike" dirty="0">
                          <a:solidFill>
                            <a:srgbClr val="000000"/>
                          </a:solidFill>
                          <a:latin typeface="David"/>
                        </a:rPr>
                        <a:t>אירועים, כנסים וימי עיון</a:t>
                      </a:r>
                    </a:p>
                  </a:txBody>
                  <a:tcPr marL="9525" marR="9525" marT="9525" marB="0" anchor="b"/>
                </a:tc>
                <a:tc>
                  <a:txBody>
                    <a:bodyPr/>
                    <a:lstStyle/>
                    <a:p>
                      <a:pPr algn="r" rtl="1" fontAlgn="b"/>
                      <a:r>
                        <a:rPr lang="he-IL" sz="1400" b="0" i="0" u="none" strike="noStrike" dirty="0">
                          <a:solidFill>
                            <a:srgbClr val="000000"/>
                          </a:solidFill>
                          <a:latin typeface="David"/>
                        </a:rPr>
                        <a:t>הוצאות המשתנות הצפויות</a:t>
                      </a:r>
                    </a:p>
                  </a:txBody>
                  <a:tcPr marL="9525" marR="9525" marT="9525" marB="0" anchor="b"/>
                </a:tc>
              </a:tr>
              <a:tr h="370840">
                <a:tc>
                  <a:txBody>
                    <a:bodyPr/>
                    <a:lstStyle/>
                    <a:p>
                      <a:pPr algn="r" rtl="1" fontAlgn="b"/>
                      <a:r>
                        <a:rPr lang="he-IL" sz="1400" b="0" i="0" u="none" strike="noStrike" dirty="0">
                          <a:solidFill>
                            <a:srgbClr val="000000"/>
                          </a:solidFill>
                          <a:latin typeface="David"/>
                        </a:rPr>
                        <a:t>הנהלה וכלליות</a:t>
                      </a:r>
                    </a:p>
                  </a:txBody>
                  <a:tcPr marL="9525" marR="9525" marT="9525" marB="0" anchor="b"/>
                </a:tc>
                <a:tc>
                  <a:txBody>
                    <a:bodyPr/>
                    <a:lstStyle/>
                    <a:p>
                      <a:pPr algn="r" rtl="1" fontAlgn="b"/>
                      <a:r>
                        <a:rPr lang="he-IL" sz="1400" b="0" i="0" u="none" strike="noStrike" dirty="0" err="1">
                          <a:solidFill>
                            <a:srgbClr val="000000"/>
                          </a:solidFill>
                          <a:latin typeface="David"/>
                        </a:rPr>
                        <a:t>בדר"כ</a:t>
                      </a:r>
                      <a:r>
                        <a:rPr lang="he-IL" sz="1400" b="0" i="0" u="none" strike="noStrike" dirty="0">
                          <a:solidFill>
                            <a:srgbClr val="000000"/>
                          </a:solidFill>
                          <a:latin typeface="David"/>
                        </a:rPr>
                        <a:t> הוצאות קבועות-צפי לפי שנה קודמת</a:t>
                      </a:r>
                    </a:p>
                  </a:txBody>
                  <a:tcPr marL="9525" marR="9525" marT="9525" marB="0" anchor="b"/>
                </a:tc>
              </a:tr>
              <a:tr h="370840">
                <a:tc>
                  <a:txBody>
                    <a:bodyPr/>
                    <a:lstStyle/>
                    <a:p>
                      <a:pPr algn="r" rtl="1" fontAlgn="b"/>
                      <a:r>
                        <a:rPr lang="he-IL" sz="1400" b="0" i="0" u="none" strike="noStrike" dirty="0">
                          <a:solidFill>
                            <a:srgbClr val="000000"/>
                          </a:solidFill>
                          <a:latin typeface="David"/>
                        </a:rPr>
                        <a:t>מימון, נטו</a:t>
                      </a:r>
                    </a:p>
                  </a:txBody>
                  <a:tcPr marL="9525" marR="9525" marT="9525" marB="0" anchor="b"/>
                </a:tc>
                <a:tc>
                  <a:txBody>
                    <a:bodyPr/>
                    <a:lstStyle/>
                    <a:p>
                      <a:pPr algn="r" rtl="1" fontAlgn="b"/>
                      <a:r>
                        <a:rPr lang="he-IL" sz="1400" b="0" i="0" u="none" strike="noStrike" dirty="0">
                          <a:solidFill>
                            <a:srgbClr val="000000"/>
                          </a:solidFill>
                          <a:latin typeface="David"/>
                        </a:rPr>
                        <a:t>סבירות ושקלול הלוואות צפויות</a:t>
                      </a:r>
                    </a:p>
                  </a:txBody>
                  <a:tcPr marL="9525" marR="9525" marT="9525" marB="0" anchor="b"/>
                </a:tc>
              </a:tr>
              <a:tr h="370840">
                <a:tc>
                  <a:txBody>
                    <a:bodyPr/>
                    <a:lstStyle/>
                    <a:p>
                      <a:pPr algn="r" rtl="1" fontAlgn="b"/>
                      <a:r>
                        <a:rPr lang="he-IL" sz="1400" b="0" i="0" u="none" strike="noStrike" dirty="0">
                          <a:solidFill>
                            <a:srgbClr val="000000"/>
                          </a:solidFill>
                          <a:latin typeface="David"/>
                        </a:rPr>
                        <a:t>שיפורים ורכישת ציוד</a:t>
                      </a:r>
                    </a:p>
                  </a:txBody>
                  <a:tcPr marL="9525" marR="9525" marT="9525" marB="0" anchor="b"/>
                </a:tc>
                <a:tc>
                  <a:txBody>
                    <a:bodyPr/>
                    <a:lstStyle/>
                    <a:p>
                      <a:pPr algn="r" rtl="1" fontAlgn="b"/>
                      <a:r>
                        <a:rPr lang="he-IL" sz="1400" b="0" i="0" u="none" strike="noStrike" dirty="0">
                          <a:solidFill>
                            <a:srgbClr val="000000"/>
                          </a:solidFill>
                          <a:latin typeface="David"/>
                        </a:rPr>
                        <a:t>צפי עתידי לשנת התקציב אמור להיות מכוסה מעודפי הפעילות</a:t>
                      </a:r>
                    </a:p>
                  </a:txBody>
                  <a:tcPr marL="9525" marR="9525" marT="9525" marB="0" anchor="b"/>
                </a:tc>
              </a:tr>
              <a:tr h="370840">
                <a:tc>
                  <a:txBody>
                    <a:bodyPr/>
                    <a:lstStyle/>
                    <a:p>
                      <a:pPr algn="r" rtl="1" fontAlgn="b"/>
                      <a:r>
                        <a:rPr lang="he-IL" sz="1400" b="1" i="0" u="none" strike="noStrike" dirty="0">
                          <a:solidFill>
                            <a:srgbClr val="000000"/>
                          </a:solidFill>
                          <a:latin typeface="David"/>
                        </a:rPr>
                        <a:t>כיסוי גרעון/ניתוב עודף לפעילות שנה הבאה</a:t>
                      </a:r>
                    </a:p>
                  </a:txBody>
                  <a:tcPr marL="9525" marR="9525" marT="9525" marB="0" anchor="b"/>
                </a:tc>
                <a:tc>
                  <a:txBody>
                    <a:bodyPr/>
                    <a:lstStyle/>
                    <a:p>
                      <a:pPr algn="r" rtl="1"/>
                      <a:endParaRPr lang="he-IL" sz="1400" dirty="0"/>
                    </a:p>
                  </a:txBody>
                  <a:tcPr/>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28728" y="385746"/>
            <a:ext cx="7006952" cy="685800"/>
          </a:xfrm>
        </p:spPr>
        <p:txBody>
          <a:bodyPr>
            <a:noAutofit/>
          </a:bodyPr>
          <a:lstStyle/>
          <a:p>
            <a:pPr algn="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הבקרה התקציבית- סיכום ודגשים</a:t>
            </a:r>
            <a:endParaRPr lang="he-IL" alt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4" name="מציין מיקום של מספר שקופית 3"/>
          <p:cNvSpPr>
            <a:spLocks noGrp="1"/>
          </p:cNvSpPr>
          <p:nvPr>
            <p:ph type="sldNum" sz="quarter" idx="12"/>
          </p:nvPr>
        </p:nvSpPr>
        <p:spPr/>
        <p:txBody>
          <a:bodyPr/>
          <a:lstStyle/>
          <a:p>
            <a:pPr>
              <a:defRPr/>
            </a:pPr>
            <a:fld id="{3E428B63-D184-4A9B-A6BB-4F3A6F4381A3}" type="slidenum">
              <a:rPr lang="he-IL" smtClean="0"/>
              <a:pPr>
                <a:defRPr/>
              </a:pPr>
              <a:t>46</a:t>
            </a:fld>
            <a:endParaRPr lang="he-IL"/>
          </a:p>
        </p:txBody>
      </p:sp>
      <p:graphicFrame>
        <p:nvGraphicFramePr>
          <p:cNvPr id="8" name="מציין מיקום תוכן 7"/>
          <p:cNvGraphicFramePr>
            <a:graphicFrameLocks noGrp="1"/>
          </p:cNvGraphicFramePr>
          <p:nvPr>
            <p:ph idx="1"/>
            <p:extLst>
              <p:ext uri="{D42A27DB-BD31-4B8C-83A1-F6EECF244321}">
                <p14:modId xmlns:p14="http://schemas.microsoft.com/office/powerpoint/2010/main" val="2703926831"/>
              </p:ext>
            </p:extLst>
          </p:nvPr>
        </p:nvGraphicFramePr>
        <p:xfrm>
          <a:off x="323528" y="90872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חץ למעלה 8">
            <a:hlinkClick r:id="rId8"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Rectangle 3"/>
          <p:cNvSpPr txBox="1">
            <a:spLocks noChangeArrowheads="1"/>
          </p:cNvSpPr>
          <p:nvPr/>
        </p:nvSpPr>
        <p:spPr>
          <a:xfrm>
            <a:off x="611560" y="5589240"/>
            <a:ext cx="7606085" cy="504056"/>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1">
            <a:noAutofit/>
          </a:bodyPr>
          <a:lstStyle/>
          <a:p>
            <a:pPr marL="0" marR="0" lvl="0" indent="-342900" algn="ctr" defTabSz="914400" rtl="1" eaLnBrk="1" fontAlgn="auto" latinLnBrk="0" hangingPunct="1">
              <a:lnSpc>
                <a:spcPct val="80000"/>
              </a:lnSpc>
              <a:spcBef>
                <a:spcPct val="20000"/>
              </a:spcBef>
              <a:spcAft>
                <a:spcPts val="0"/>
              </a:spcAft>
              <a:buClrTx/>
              <a:buSzTx/>
              <a:buFontTx/>
              <a:buNone/>
              <a:tabLst/>
              <a:defRPr/>
            </a:pPr>
            <a:r>
              <a:rPr kumimoji="0" lang="he-IL" sz="20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rPr>
              <a:t>התקציב</a:t>
            </a:r>
            <a:r>
              <a:rPr kumimoji="0" lang="he-IL" sz="2000" b="1" i="0" u="none" strike="noStrike" kern="1200" cap="none" spc="0" normalizeH="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rPr>
              <a:t> צריך להיות סביר וקרוב למציאות ולהתעדכן בחלוף הזמן</a:t>
            </a:r>
            <a:endParaRPr kumimoji="0" lang="he-IL"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a:p>
            <a:pPr marL="342900" marR="0" lvl="0" indent="-342900" algn="ctr" defTabSz="914400" rtl="1" eaLnBrk="1" fontAlgn="auto" latinLnBrk="0" hangingPunct="1">
              <a:lnSpc>
                <a:spcPct val="80000"/>
              </a:lnSpc>
              <a:spcBef>
                <a:spcPct val="20000"/>
              </a:spcBef>
              <a:spcAft>
                <a:spcPts val="0"/>
              </a:spcAft>
              <a:buClrTx/>
              <a:buSzTx/>
              <a:buFontTx/>
              <a:buNone/>
              <a:tabLst/>
              <a:defRPr/>
            </a:pPr>
            <a:endParaRPr kumimoji="0" lang="he-IL"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p:txBody>
      </p:sp>
      <p:sp>
        <p:nvSpPr>
          <p:cNvPr id="7" name="Rectangle 3"/>
          <p:cNvSpPr txBox="1">
            <a:spLocks noChangeArrowheads="1"/>
          </p:cNvSpPr>
          <p:nvPr/>
        </p:nvSpPr>
        <p:spPr>
          <a:xfrm>
            <a:off x="1537915" y="6165304"/>
            <a:ext cx="7606085" cy="504056"/>
          </a:xfrm>
          <a:prstGeom prst="rect">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1">
            <a:noAutofit/>
          </a:bodyPr>
          <a:lstStyle/>
          <a:p>
            <a:pPr marL="0" marR="0" lvl="0" indent="-342900" algn="ctr" defTabSz="914400" rtl="1" eaLnBrk="1" fontAlgn="auto" latinLnBrk="0" hangingPunct="1">
              <a:lnSpc>
                <a:spcPct val="80000"/>
              </a:lnSpc>
              <a:spcBef>
                <a:spcPct val="20000"/>
              </a:spcBef>
              <a:spcAft>
                <a:spcPts val="0"/>
              </a:spcAft>
              <a:buClrTx/>
              <a:buSzTx/>
              <a:buFontTx/>
              <a:buNone/>
              <a:tabLst/>
              <a:defRPr/>
            </a:pPr>
            <a:r>
              <a:rPr kumimoji="0" lang="he-IL" sz="20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rPr>
              <a:t>חשוב ביותר!</a:t>
            </a:r>
            <a:r>
              <a:rPr kumimoji="0" lang="en-US" sz="20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rPr>
              <a:t> </a:t>
            </a:r>
            <a:r>
              <a:rPr kumimoji="0" lang="he-IL" sz="2000" b="1"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rPr>
              <a:t>לדאוג לאפס את התקציב, אם</a:t>
            </a:r>
            <a:r>
              <a:rPr kumimoji="0" lang="he-IL" sz="2000" b="1" i="0" u="none" strike="noStrike" kern="1200" cap="none" spc="0" normalizeH="0" noProof="0" dirty="0" smtClean="0">
                <a:ln w="10541" cmpd="sng">
                  <a:solidFill>
                    <a:schemeClr val="accent1">
                      <a:shade val="88000"/>
                      <a:satMod val="110000"/>
                    </a:schemeClr>
                  </a:solidFill>
                  <a:prstDash val="solid"/>
                </a:ln>
                <a:solidFill>
                  <a:srgbClr val="0070C0"/>
                </a:solidFill>
                <a:effectLst/>
                <a:uLnTx/>
                <a:uFillTx/>
                <a:latin typeface="+mn-lt"/>
                <a:ea typeface="+mn-ea"/>
                <a:cs typeface="+mn-cs"/>
              </a:rPr>
              <a:t> יש צורך בכיסוי גרעון שנים קודמות להשאיר לכך שורה, ולהפך כשיש יתרת מזומנים- לייעד סכומים</a:t>
            </a:r>
            <a:endParaRPr kumimoji="0" lang="he-IL"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a:p>
            <a:pPr marL="342900" marR="0" lvl="0" indent="-342900" algn="ctr" defTabSz="914400" rtl="1" eaLnBrk="1" fontAlgn="auto" latinLnBrk="0" hangingPunct="1">
              <a:lnSpc>
                <a:spcPct val="80000"/>
              </a:lnSpc>
              <a:spcBef>
                <a:spcPct val="20000"/>
              </a:spcBef>
              <a:spcAft>
                <a:spcPts val="0"/>
              </a:spcAft>
              <a:buClrTx/>
              <a:buSzTx/>
              <a:buFontTx/>
              <a:buNone/>
              <a:tabLst/>
              <a:defRPr/>
            </a:pPr>
            <a:endParaRPr kumimoji="0" lang="he-IL" sz="2000" b="0" i="0" u="none" strike="noStrike" kern="1200" cap="none" spc="0" normalizeH="0" baseline="0" noProof="0" dirty="0" smtClean="0">
              <a:ln w="10541" cmpd="sng">
                <a:solidFill>
                  <a:schemeClr val="accent1">
                    <a:shade val="88000"/>
                    <a:satMod val="110000"/>
                  </a:schemeClr>
                </a:solidFill>
                <a:prstDash val="solid"/>
              </a:ln>
              <a:solidFill>
                <a:srgbClr val="0070C0"/>
              </a:solidFill>
              <a:effectLst/>
              <a:uLnTx/>
              <a:uFillTx/>
              <a:latin typeface="Tahoma" pitchFamily="34" charset="0"/>
              <a:ea typeface="+mn-ea"/>
              <a:cs typeface="Tahoma" pitchFamily="34" charset="0"/>
            </a:endParaRPr>
          </a:p>
        </p:txBody>
      </p:sp>
    </p:spTree>
    <p:extLst>
      <p:ext uri="{BB962C8B-B14F-4D97-AF65-F5344CB8AC3E}">
        <p14:creationId xmlns:p14="http://schemas.microsoft.com/office/powerpoint/2010/main" val="145368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
                                            <p:graphicEl>
                                              <a:dgm id="{F244C99A-9C75-4304-B254-B59A937536FF}"/>
                                            </p:graphicEl>
                                          </p:spTgt>
                                        </p:tgtEl>
                                        <p:attrNameLst>
                                          <p:attrName>style.visibility</p:attrName>
                                        </p:attrNameLst>
                                      </p:cBhvr>
                                      <p:to>
                                        <p:strVal val="visible"/>
                                      </p:to>
                                    </p:set>
                                    <p:anim calcmode="lin" valueType="num">
                                      <p:cBhvr>
                                        <p:cTn id="7" dur="1000" fill="hold"/>
                                        <p:tgtEl>
                                          <p:spTgt spid="8">
                                            <p:graphicEl>
                                              <a:dgm id="{F244C99A-9C75-4304-B254-B59A937536FF}"/>
                                            </p:graphicEl>
                                          </p:spTgt>
                                        </p:tgtEl>
                                        <p:attrNameLst>
                                          <p:attrName>ppt_x</p:attrName>
                                        </p:attrNameLst>
                                      </p:cBhvr>
                                      <p:tavLst>
                                        <p:tav tm="0">
                                          <p:val>
                                            <p:strVal val="#ppt_x-.2"/>
                                          </p:val>
                                        </p:tav>
                                        <p:tav tm="100000">
                                          <p:val>
                                            <p:strVal val="#ppt_x"/>
                                          </p:val>
                                        </p:tav>
                                      </p:tavLst>
                                    </p:anim>
                                    <p:anim calcmode="lin" valueType="num">
                                      <p:cBhvr>
                                        <p:cTn id="8" dur="1000" fill="hold"/>
                                        <p:tgtEl>
                                          <p:spTgt spid="8">
                                            <p:graphicEl>
                                              <a:dgm id="{F244C99A-9C75-4304-B254-B59A937536FF}"/>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graphicEl>
                                              <a:dgm id="{F244C99A-9C75-4304-B254-B59A937536F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8">
                                            <p:graphicEl>
                                              <a:dgm id="{46C0F347-8FF0-4A48-8B98-EDCADC1F8707}"/>
                                            </p:graphicEl>
                                          </p:spTgt>
                                        </p:tgtEl>
                                        <p:attrNameLst>
                                          <p:attrName>style.visibility</p:attrName>
                                        </p:attrNameLst>
                                      </p:cBhvr>
                                      <p:to>
                                        <p:strVal val="visible"/>
                                      </p:to>
                                    </p:set>
                                    <p:anim calcmode="lin" valueType="num">
                                      <p:cBhvr>
                                        <p:cTn id="14" dur="1000" fill="hold"/>
                                        <p:tgtEl>
                                          <p:spTgt spid="8">
                                            <p:graphicEl>
                                              <a:dgm id="{46C0F347-8FF0-4A48-8B98-EDCADC1F8707}"/>
                                            </p:graphicEl>
                                          </p:spTgt>
                                        </p:tgtEl>
                                        <p:attrNameLst>
                                          <p:attrName>ppt_x</p:attrName>
                                        </p:attrNameLst>
                                      </p:cBhvr>
                                      <p:tavLst>
                                        <p:tav tm="0">
                                          <p:val>
                                            <p:strVal val="#ppt_x-.2"/>
                                          </p:val>
                                        </p:tav>
                                        <p:tav tm="100000">
                                          <p:val>
                                            <p:strVal val="#ppt_x"/>
                                          </p:val>
                                        </p:tav>
                                      </p:tavLst>
                                    </p:anim>
                                    <p:anim calcmode="lin" valueType="num">
                                      <p:cBhvr>
                                        <p:cTn id="15" dur="1000" fill="hold"/>
                                        <p:tgtEl>
                                          <p:spTgt spid="8">
                                            <p:graphicEl>
                                              <a:dgm id="{46C0F347-8FF0-4A48-8B98-EDCADC1F8707}"/>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
                                            <p:graphicEl>
                                              <a:dgm id="{46C0F347-8FF0-4A48-8B98-EDCADC1F8707}"/>
                                            </p:graphic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8">
                                            <p:graphicEl>
                                              <a:dgm id="{7F1B7D50-5F2E-4C56-90B0-93FE66C96FA3}"/>
                                            </p:graphicEl>
                                          </p:spTgt>
                                        </p:tgtEl>
                                        <p:attrNameLst>
                                          <p:attrName>style.visibility</p:attrName>
                                        </p:attrNameLst>
                                      </p:cBhvr>
                                      <p:to>
                                        <p:strVal val="visible"/>
                                      </p:to>
                                    </p:set>
                                    <p:anim calcmode="lin" valueType="num">
                                      <p:cBhvr>
                                        <p:cTn id="19" dur="1000" fill="hold"/>
                                        <p:tgtEl>
                                          <p:spTgt spid="8">
                                            <p:graphicEl>
                                              <a:dgm id="{7F1B7D50-5F2E-4C56-90B0-93FE66C96FA3}"/>
                                            </p:graphicEl>
                                          </p:spTgt>
                                        </p:tgtEl>
                                        <p:attrNameLst>
                                          <p:attrName>ppt_x</p:attrName>
                                        </p:attrNameLst>
                                      </p:cBhvr>
                                      <p:tavLst>
                                        <p:tav tm="0">
                                          <p:val>
                                            <p:strVal val="#ppt_x-.2"/>
                                          </p:val>
                                        </p:tav>
                                        <p:tav tm="100000">
                                          <p:val>
                                            <p:strVal val="#ppt_x"/>
                                          </p:val>
                                        </p:tav>
                                      </p:tavLst>
                                    </p:anim>
                                    <p:anim calcmode="lin" valueType="num">
                                      <p:cBhvr>
                                        <p:cTn id="20" dur="1000" fill="hold"/>
                                        <p:tgtEl>
                                          <p:spTgt spid="8">
                                            <p:graphicEl>
                                              <a:dgm id="{7F1B7D50-5F2E-4C56-90B0-93FE66C96FA3}"/>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
                                            <p:graphicEl>
                                              <a:dgm id="{7F1B7D50-5F2E-4C56-90B0-93FE66C96FA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8">
                                            <p:graphicEl>
                                              <a:dgm id="{4BDBD063-AF87-4745-BED9-20FAB8A1E907}"/>
                                            </p:graphicEl>
                                          </p:spTgt>
                                        </p:tgtEl>
                                        <p:attrNameLst>
                                          <p:attrName>style.visibility</p:attrName>
                                        </p:attrNameLst>
                                      </p:cBhvr>
                                      <p:to>
                                        <p:strVal val="visible"/>
                                      </p:to>
                                    </p:set>
                                    <p:anim calcmode="lin" valueType="num">
                                      <p:cBhvr>
                                        <p:cTn id="26" dur="1000" fill="hold"/>
                                        <p:tgtEl>
                                          <p:spTgt spid="8">
                                            <p:graphicEl>
                                              <a:dgm id="{4BDBD063-AF87-4745-BED9-20FAB8A1E907}"/>
                                            </p:graphicEl>
                                          </p:spTgt>
                                        </p:tgtEl>
                                        <p:attrNameLst>
                                          <p:attrName>ppt_x</p:attrName>
                                        </p:attrNameLst>
                                      </p:cBhvr>
                                      <p:tavLst>
                                        <p:tav tm="0">
                                          <p:val>
                                            <p:strVal val="#ppt_x-.2"/>
                                          </p:val>
                                        </p:tav>
                                        <p:tav tm="100000">
                                          <p:val>
                                            <p:strVal val="#ppt_x"/>
                                          </p:val>
                                        </p:tav>
                                      </p:tavLst>
                                    </p:anim>
                                    <p:anim calcmode="lin" valueType="num">
                                      <p:cBhvr>
                                        <p:cTn id="27" dur="1000" fill="hold"/>
                                        <p:tgtEl>
                                          <p:spTgt spid="8">
                                            <p:graphicEl>
                                              <a:dgm id="{4BDBD063-AF87-4745-BED9-20FAB8A1E907}"/>
                                            </p:graphic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8">
                                            <p:graphicEl>
                                              <a:dgm id="{4BDBD063-AF87-4745-BED9-20FAB8A1E907}"/>
                                            </p:graphic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8">
                                            <p:graphicEl>
                                              <a:dgm id="{68393724-8A3A-44AB-9943-C42B64244C84}"/>
                                            </p:graphicEl>
                                          </p:spTgt>
                                        </p:tgtEl>
                                        <p:attrNameLst>
                                          <p:attrName>style.visibility</p:attrName>
                                        </p:attrNameLst>
                                      </p:cBhvr>
                                      <p:to>
                                        <p:strVal val="visible"/>
                                      </p:to>
                                    </p:set>
                                    <p:anim calcmode="lin" valueType="num">
                                      <p:cBhvr>
                                        <p:cTn id="31" dur="1000" fill="hold"/>
                                        <p:tgtEl>
                                          <p:spTgt spid="8">
                                            <p:graphicEl>
                                              <a:dgm id="{68393724-8A3A-44AB-9943-C42B64244C84}"/>
                                            </p:graphicEl>
                                          </p:spTgt>
                                        </p:tgtEl>
                                        <p:attrNameLst>
                                          <p:attrName>ppt_x</p:attrName>
                                        </p:attrNameLst>
                                      </p:cBhvr>
                                      <p:tavLst>
                                        <p:tav tm="0">
                                          <p:val>
                                            <p:strVal val="#ppt_x-.2"/>
                                          </p:val>
                                        </p:tav>
                                        <p:tav tm="100000">
                                          <p:val>
                                            <p:strVal val="#ppt_x"/>
                                          </p:val>
                                        </p:tav>
                                      </p:tavLst>
                                    </p:anim>
                                    <p:anim calcmode="lin" valueType="num">
                                      <p:cBhvr>
                                        <p:cTn id="32" dur="1000" fill="hold"/>
                                        <p:tgtEl>
                                          <p:spTgt spid="8">
                                            <p:graphicEl>
                                              <a:dgm id="{68393724-8A3A-44AB-9943-C42B64244C84}"/>
                                            </p:graphic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graphicEl>
                                              <a:dgm id="{68393724-8A3A-44AB-9943-C42B64244C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8">
                                            <p:graphicEl>
                                              <a:dgm id="{B31694CD-87D7-4821-81F8-7734EA2102CC}"/>
                                            </p:graphicEl>
                                          </p:spTgt>
                                        </p:tgtEl>
                                        <p:attrNameLst>
                                          <p:attrName>style.visibility</p:attrName>
                                        </p:attrNameLst>
                                      </p:cBhvr>
                                      <p:to>
                                        <p:strVal val="visible"/>
                                      </p:to>
                                    </p:set>
                                    <p:anim calcmode="lin" valueType="num">
                                      <p:cBhvr>
                                        <p:cTn id="38" dur="1000" fill="hold"/>
                                        <p:tgtEl>
                                          <p:spTgt spid="8">
                                            <p:graphicEl>
                                              <a:dgm id="{B31694CD-87D7-4821-81F8-7734EA2102CC}"/>
                                            </p:graphicEl>
                                          </p:spTgt>
                                        </p:tgtEl>
                                        <p:attrNameLst>
                                          <p:attrName>ppt_x</p:attrName>
                                        </p:attrNameLst>
                                      </p:cBhvr>
                                      <p:tavLst>
                                        <p:tav tm="0">
                                          <p:val>
                                            <p:strVal val="#ppt_x-.2"/>
                                          </p:val>
                                        </p:tav>
                                        <p:tav tm="100000">
                                          <p:val>
                                            <p:strVal val="#ppt_x"/>
                                          </p:val>
                                        </p:tav>
                                      </p:tavLst>
                                    </p:anim>
                                    <p:anim calcmode="lin" valueType="num">
                                      <p:cBhvr>
                                        <p:cTn id="39" dur="1000" fill="hold"/>
                                        <p:tgtEl>
                                          <p:spTgt spid="8">
                                            <p:graphicEl>
                                              <a:dgm id="{B31694CD-87D7-4821-81F8-7734EA2102CC}"/>
                                            </p:graphic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graphicEl>
                                              <a:dgm id="{B31694CD-87D7-4821-81F8-7734EA2102CC}"/>
                                            </p:graphic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8">
                                            <p:graphicEl>
                                              <a:dgm id="{D39BC2AE-C578-4DBD-97B3-3FA3B69CE68C}"/>
                                            </p:graphicEl>
                                          </p:spTgt>
                                        </p:tgtEl>
                                        <p:attrNameLst>
                                          <p:attrName>style.visibility</p:attrName>
                                        </p:attrNameLst>
                                      </p:cBhvr>
                                      <p:to>
                                        <p:strVal val="visible"/>
                                      </p:to>
                                    </p:set>
                                    <p:anim calcmode="lin" valueType="num">
                                      <p:cBhvr>
                                        <p:cTn id="43" dur="1000" fill="hold"/>
                                        <p:tgtEl>
                                          <p:spTgt spid="8">
                                            <p:graphicEl>
                                              <a:dgm id="{D39BC2AE-C578-4DBD-97B3-3FA3B69CE68C}"/>
                                            </p:graphicEl>
                                          </p:spTgt>
                                        </p:tgtEl>
                                        <p:attrNameLst>
                                          <p:attrName>ppt_x</p:attrName>
                                        </p:attrNameLst>
                                      </p:cBhvr>
                                      <p:tavLst>
                                        <p:tav tm="0">
                                          <p:val>
                                            <p:strVal val="#ppt_x-.2"/>
                                          </p:val>
                                        </p:tav>
                                        <p:tav tm="100000">
                                          <p:val>
                                            <p:strVal val="#ppt_x"/>
                                          </p:val>
                                        </p:tav>
                                      </p:tavLst>
                                    </p:anim>
                                    <p:anim calcmode="lin" valueType="num">
                                      <p:cBhvr>
                                        <p:cTn id="44" dur="1000" fill="hold"/>
                                        <p:tgtEl>
                                          <p:spTgt spid="8">
                                            <p:graphicEl>
                                              <a:dgm id="{D39BC2AE-C578-4DBD-97B3-3FA3B69CE68C}"/>
                                            </p:graphic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
                                            <p:graphicEl>
                                              <a:dgm id="{D39BC2AE-C578-4DBD-97B3-3FA3B69CE68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8">
                                            <p:graphicEl>
                                              <a:dgm id="{54EE39F5-1AAB-4A4D-AF9E-5A1EFCA98E32}"/>
                                            </p:graphicEl>
                                          </p:spTgt>
                                        </p:tgtEl>
                                        <p:attrNameLst>
                                          <p:attrName>style.visibility</p:attrName>
                                        </p:attrNameLst>
                                      </p:cBhvr>
                                      <p:to>
                                        <p:strVal val="visible"/>
                                      </p:to>
                                    </p:set>
                                    <p:anim calcmode="lin" valueType="num">
                                      <p:cBhvr>
                                        <p:cTn id="50" dur="1000" fill="hold"/>
                                        <p:tgtEl>
                                          <p:spTgt spid="8">
                                            <p:graphicEl>
                                              <a:dgm id="{54EE39F5-1AAB-4A4D-AF9E-5A1EFCA98E32}"/>
                                            </p:graphicEl>
                                          </p:spTgt>
                                        </p:tgtEl>
                                        <p:attrNameLst>
                                          <p:attrName>ppt_x</p:attrName>
                                        </p:attrNameLst>
                                      </p:cBhvr>
                                      <p:tavLst>
                                        <p:tav tm="0">
                                          <p:val>
                                            <p:strVal val="#ppt_x-.2"/>
                                          </p:val>
                                        </p:tav>
                                        <p:tav tm="100000">
                                          <p:val>
                                            <p:strVal val="#ppt_x"/>
                                          </p:val>
                                        </p:tav>
                                      </p:tavLst>
                                    </p:anim>
                                    <p:anim calcmode="lin" valueType="num">
                                      <p:cBhvr>
                                        <p:cTn id="51" dur="1000" fill="hold"/>
                                        <p:tgtEl>
                                          <p:spTgt spid="8">
                                            <p:graphicEl>
                                              <a:dgm id="{54EE39F5-1AAB-4A4D-AF9E-5A1EFCA98E32}"/>
                                            </p:graphic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8">
                                            <p:graphicEl>
                                              <a:dgm id="{54EE39F5-1AAB-4A4D-AF9E-5A1EFCA98E32}"/>
                                            </p:graphicEl>
                                          </p:spTgt>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8">
                                            <p:graphicEl>
                                              <a:dgm id="{CBD795FC-3711-4732-B623-D97F9B9E5ABB}"/>
                                            </p:graphicEl>
                                          </p:spTgt>
                                        </p:tgtEl>
                                        <p:attrNameLst>
                                          <p:attrName>style.visibility</p:attrName>
                                        </p:attrNameLst>
                                      </p:cBhvr>
                                      <p:to>
                                        <p:strVal val="visible"/>
                                      </p:to>
                                    </p:set>
                                    <p:anim calcmode="lin" valueType="num">
                                      <p:cBhvr>
                                        <p:cTn id="55" dur="1000" fill="hold"/>
                                        <p:tgtEl>
                                          <p:spTgt spid="8">
                                            <p:graphicEl>
                                              <a:dgm id="{CBD795FC-3711-4732-B623-D97F9B9E5ABB}"/>
                                            </p:graphicEl>
                                          </p:spTgt>
                                        </p:tgtEl>
                                        <p:attrNameLst>
                                          <p:attrName>ppt_x</p:attrName>
                                        </p:attrNameLst>
                                      </p:cBhvr>
                                      <p:tavLst>
                                        <p:tav tm="0">
                                          <p:val>
                                            <p:strVal val="#ppt_x-.2"/>
                                          </p:val>
                                        </p:tav>
                                        <p:tav tm="100000">
                                          <p:val>
                                            <p:strVal val="#ppt_x"/>
                                          </p:val>
                                        </p:tav>
                                      </p:tavLst>
                                    </p:anim>
                                    <p:anim calcmode="lin" valueType="num">
                                      <p:cBhvr>
                                        <p:cTn id="56" dur="1000" fill="hold"/>
                                        <p:tgtEl>
                                          <p:spTgt spid="8">
                                            <p:graphicEl>
                                              <a:dgm id="{CBD795FC-3711-4732-B623-D97F9B9E5ABB}"/>
                                            </p:graphic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8">
                                            <p:graphicEl>
                                              <a:dgm id="{CBD795FC-3711-4732-B623-D97F9B9E5AB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8">
                                            <p:graphicEl>
                                              <a:dgm id="{1AA8CB1E-9914-4D2C-8217-A90152B2E161}"/>
                                            </p:graphicEl>
                                          </p:spTgt>
                                        </p:tgtEl>
                                        <p:attrNameLst>
                                          <p:attrName>style.visibility</p:attrName>
                                        </p:attrNameLst>
                                      </p:cBhvr>
                                      <p:to>
                                        <p:strVal val="visible"/>
                                      </p:to>
                                    </p:set>
                                    <p:anim calcmode="lin" valueType="num">
                                      <p:cBhvr>
                                        <p:cTn id="62" dur="1000" fill="hold"/>
                                        <p:tgtEl>
                                          <p:spTgt spid="8">
                                            <p:graphicEl>
                                              <a:dgm id="{1AA8CB1E-9914-4D2C-8217-A90152B2E161}"/>
                                            </p:graphicEl>
                                          </p:spTgt>
                                        </p:tgtEl>
                                        <p:attrNameLst>
                                          <p:attrName>ppt_x</p:attrName>
                                        </p:attrNameLst>
                                      </p:cBhvr>
                                      <p:tavLst>
                                        <p:tav tm="0">
                                          <p:val>
                                            <p:strVal val="#ppt_x-.2"/>
                                          </p:val>
                                        </p:tav>
                                        <p:tav tm="100000">
                                          <p:val>
                                            <p:strVal val="#ppt_x"/>
                                          </p:val>
                                        </p:tav>
                                      </p:tavLst>
                                    </p:anim>
                                    <p:anim calcmode="lin" valueType="num">
                                      <p:cBhvr>
                                        <p:cTn id="63" dur="1000" fill="hold"/>
                                        <p:tgtEl>
                                          <p:spTgt spid="8">
                                            <p:graphicEl>
                                              <a:dgm id="{1AA8CB1E-9914-4D2C-8217-A90152B2E161}"/>
                                            </p:graphic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8">
                                            <p:graphicEl>
                                              <a:dgm id="{1AA8CB1E-9914-4D2C-8217-A90152B2E161}"/>
                                            </p:graphicEl>
                                          </p:spTgt>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8">
                                            <p:graphicEl>
                                              <a:dgm id="{67619ADC-04C1-455D-988A-453EFBC343C9}"/>
                                            </p:graphicEl>
                                          </p:spTgt>
                                        </p:tgtEl>
                                        <p:attrNameLst>
                                          <p:attrName>style.visibility</p:attrName>
                                        </p:attrNameLst>
                                      </p:cBhvr>
                                      <p:to>
                                        <p:strVal val="visible"/>
                                      </p:to>
                                    </p:set>
                                    <p:anim calcmode="lin" valueType="num">
                                      <p:cBhvr>
                                        <p:cTn id="67" dur="1000" fill="hold"/>
                                        <p:tgtEl>
                                          <p:spTgt spid="8">
                                            <p:graphicEl>
                                              <a:dgm id="{67619ADC-04C1-455D-988A-453EFBC343C9}"/>
                                            </p:graphicEl>
                                          </p:spTgt>
                                        </p:tgtEl>
                                        <p:attrNameLst>
                                          <p:attrName>ppt_x</p:attrName>
                                        </p:attrNameLst>
                                      </p:cBhvr>
                                      <p:tavLst>
                                        <p:tav tm="0">
                                          <p:val>
                                            <p:strVal val="#ppt_x-.2"/>
                                          </p:val>
                                        </p:tav>
                                        <p:tav tm="100000">
                                          <p:val>
                                            <p:strVal val="#ppt_x"/>
                                          </p:val>
                                        </p:tav>
                                      </p:tavLst>
                                    </p:anim>
                                    <p:anim calcmode="lin" valueType="num">
                                      <p:cBhvr>
                                        <p:cTn id="68" dur="1000" fill="hold"/>
                                        <p:tgtEl>
                                          <p:spTgt spid="8">
                                            <p:graphicEl>
                                              <a:dgm id="{67619ADC-04C1-455D-988A-453EFBC343C9}"/>
                                            </p:graphic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8">
                                            <p:graphicEl>
                                              <a:dgm id="{67619ADC-04C1-455D-988A-453EFBC343C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grpId="0" nodeType="clickEffect">
                                  <p:stCondLst>
                                    <p:cond delay="0"/>
                                  </p:stCondLst>
                                  <p:childTnLst>
                                    <p:set>
                                      <p:cBhvr>
                                        <p:cTn id="73" dur="1" fill="hold">
                                          <p:stCondLst>
                                            <p:cond delay="0"/>
                                          </p:stCondLst>
                                        </p:cTn>
                                        <p:tgtEl>
                                          <p:spTgt spid="6"/>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lvlOne"/>
        </p:bldSub>
      </p:bldGraphic>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00034" y="188640"/>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חשיבות ניהול תזרים מזומנים</a:t>
            </a:r>
            <a:endParaRPr lang="en-US"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sp>
        <p:nvSpPr>
          <p:cNvPr id="5" name="חץ למעלה 4">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7" name="מציין מיקום תוכן 7"/>
          <p:cNvGraphicFramePr>
            <a:graphicFrameLocks/>
          </p:cNvGraphicFramePr>
          <p:nvPr>
            <p:extLst>
              <p:ext uri="{D42A27DB-BD31-4B8C-83A1-F6EECF244321}">
                <p14:modId xmlns:p14="http://schemas.microsoft.com/office/powerpoint/2010/main" val="107943811"/>
              </p:ext>
            </p:extLst>
          </p:nvPr>
        </p:nvGraphicFramePr>
        <p:xfrm>
          <a:off x="539552" y="836712"/>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מלבן 7"/>
          <p:cNvSpPr/>
          <p:nvPr/>
        </p:nvSpPr>
        <p:spPr>
          <a:xfrm>
            <a:off x="2195736" y="5949280"/>
            <a:ext cx="5688632" cy="646331"/>
          </a:xfrm>
          <a:prstGeom prst="rect">
            <a:avLst/>
          </a:prstGeom>
        </p:spPr>
        <p:txBody>
          <a:bodyPr wrap="square">
            <a:spAutoFit/>
          </a:bodyPr>
          <a:lstStyle/>
          <a:p>
            <a:pPr lvl="0"/>
            <a:r>
              <a:rPr lang="he-IL" dirty="0" smtClean="0">
                <a:solidFill>
                  <a:srgbClr val="0070C0"/>
                </a:solidFill>
              </a:rPr>
              <a:t>גיוון מקורות הכנסה –הרבה תורמים יש חשיבות לעיתוי ולקדימות של תוכנית מסוימת. ואי אפשר להסתפק בתקציב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graphicEl>
                                              <a:dgm id="{F244C99A-9C75-4304-B254-B59A937536FF}"/>
                                            </p:graphicEl>
                                          </p:spTgt>
                                        </p:tgtEl>
                                        <p:attrNameLst>
                                          <p:attrName>style.visibility</p:attrName>
                                        </p:attrNameLst>
                                      </p:cBhvr>
                                      <p:to>
                                        <p:strVal val="visible"/>
                                      </p:to>
                                    </p:set>
                                    <p:anim calcmode="lin" valueType="num">
                                      <p:cBhvr>
                                        <p:cTn id="7" dur="1000" fill="hold"/>
                                        <p:tgtEl>
                                          <p:spTgt spid="7">
                                            <p:graphicEl>
                                              <a:dgm id="{F244C99A-9C75-4304-B254-B59A937536FF}"/>
                                            </p:graphicEl>
                                          </p:spTgt>
                                        </p:tgtEl>
                                        <p:attrNameLst>
                                          <p:attrName>ppt_x</p:attrName>
                                        </p:attrNameLst>
                                      </p:cBhvr>
                                      <p:tavLst>
                                        <p:tav tm="0">
                                          <p:val>
                                            <p:strVal val="#ppt_x-.2"/>
                                          </p:val>
                                        </p:tav>
                                        <p:tav tm="100000">
                                          <p:val>
                                            <p:strVal val="#ppt_x"/>
                                          </p:val>
                                        </p:tav>
                                      </p:tavLst>
                                    </p:anim>
                                    <p:anim calcmode="lin" valueType="num">
                                      <p:cBhvr>
                                        <p:cTn id="8" dur="1000" fill="hold"/>
                                        <p:tgtEl>
                                          <p:spTgt spid="7">
                                            <p:graphicEl>
                                              <a:dgm id="{F244C99A-9C75-4304-B254-B59A937536FF}"/>
                                            </p:graphic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7">
                                            <p:graphicEl>
                                              <a:dgm id="{F244C99A-9C75-4304-B254-B59A937536FF}"/>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7">
                                            <p:graphicEl>
                                              <a:dgm id="{46C0F347-8FF0-4A48-8B98-EDCADC1F8707}"/>
                                            </p:graphicEl>
                                          </p:spTgt>
                                        </p:tgtEl>
                                        <p:attrNameLst>
                                          <p:attrName>style.visibility</p:attrName>
                                        </p:attrNameLst>
                                      </p:cBhvr>
                                      <p:to>
                                        <p:strVal val="visible"/>
                                      </p:to>
                                    </p:set>
                                    <p:anim calcmode="lin" valueType="num">
                                      <p:cBhvr>
                                        <p:cTn id="14" dur="1000" fill="hold"/>
                                        <p:tgtEl>
                                          <p:spTgt spid="7">
                                            <p:graphicEl>
                                              <a:dgm id="{46C0F347-8FF0-4A48-8B98-EDCADC1F8707}"/>
                                            </p:graphicEl>
                                          </p:spTgt>
                                        </p:tgtEl>
                                        <p:attrNameLst>
                                          <p:attrName>ppt_x</p:attrName>
                                        </p:attrNameLst>
                                      </p:cBhvr>
                                      <p:tavLst>
                                        <p:tav tm="0">
                                          <p:val>
                                            <p:strVal val="#ppt_x-.2"/>
                                          </p:val>
                                        </p:tav>
                                        <p:tav tm="100000">
                                          <p:val>
                                            <p:strVal val="#ppt_x"/>
                                          </p:val>
                                        </p:tav>
                                      </p:tavLst>
                                    </p:anim>
                                    <p:anim calcmode="lin" valueType="num">
                                      <p:cBhvr>
                                        <p:cTn id="15" dur="1000" fill="hold"/>
                                        <p:tgtEl>
                                          <p:spTgt spid="7">
                                            <p:graphicEl>
                                              <a:dgm id="{46C0F347-8FF0-4A48-8B98-EDCADC1F8707}"/>
                                            </p:graphic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7">
                                            <p:graphicEl>
                                              <a:dgm id="{46C0F347-8FF0-4A48-8B98-EDCADC1F8707}"/>
                                            </p:graphicEl>
                                          </p:spTgt>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7">
                                            <p:graphicEl>
                                              <a:dgm id="{7F1B7D50-5F2E-4C56-90B0-93FE66C96FA3}"/>
                                            </p:graphicEl>
                                          </p:spTgt>
                                        </p:tgtEl>
                                        <p:attrNameLst>
                                          <p:attrName>style.visibility</p:attrName>
                                        </p:attrNameLst>
                                      </p:cBhvr>
                                      <p:to>
                                        <p:strVal val="visible"/>
                                      </p:to>
                                    </p:set>
                                    <p:anim calcmode="lin" valueType="num">
                                      <p:cBhvr>
                                        <p:cTn id="19" dur="1000" fill="hold"/>
                                        <p:tgtEl>
                                          <p:spTgt spid="7">
                                            <p:graphicEl>
                                              <a:dgm id="{7F1B7D50-5F2E-4C56-90B0-93FE66C96FA3}"/>
                                            </p:graphicEl>
                                          </p:spTgt>
                                        </p:tgtEl>
                                        <p:attrNameLst>
                                          <p:attrName>ppt_x</p:attrName>
                                        </p:attrNameLst>
                                      </p:cBhvr>
                                      <p:tavLst>
                                        <p:tav tm="0">
                                          <p:val>
                                            <p:strVal val="#ppt_x-.2"/>
                                          </p:val>
                                        </p:tav>
                                        <p:tav tm="100000">
                                          <p:val>
                                            <p:strVal val="#ppt_x"/>
                                          </p:val>
                                        </p:tav>
                                      </p:tavLst>
                                    </p:anim>
                                    <p:anim calcmode="lin" valueType="num">
                                      <p:cBhvr>
                                        <p:cTn id="20" dur="1000" fill="hold"/>
                                        <p:tgtEl>
                                          <p:spTgt spid="7">
                                            <p:graphicEl>
                                              <a:dgm id="{7F1B7D50-5F2E-4C56-90B0-93FE66C96FA3}"/>
                                            </p:graphic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graphicEl>
                                              <a:dgm id="{7F1B7D50-5F2E-4C56-90B0-93FE66C96FA3}"/>
                                            </p:graphicEl>
                                          </p:spTgt>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7">
                                            <p:graphicEl>
                                              <a:dgm id="{4BDBD063-AF87-4745-BED9-20FAB8A1E907}"/>
                                            </p:graphicEl>
                                          </p:spTgt>
                                        </p:tgtEl>
                                        <p:attrNameLst>
                                          <p:attrName>style.visibility</p:attrName>
                                        </p:attrNameLst>
                                      </p:cBhvr>
                                      <p:to>
                                        <p:strVal val="visible"/>
                                      </p:to>
                                    </p:set>
                                    <p:anim calcmode="lin" valueType="num">
                                      <p:cBhvr>
                                        <p:cTn id="26" dur="1000" fill="hold"/>
                                        <p:tgtEl>
                                          <p:spTgt spid="7">
                                            <p:graphicEl>
                                              <a:dgm id="{4BDBD063-AF87-4745-BED9-20FAB8A1E907}"/>
                                            </p:graphicEl>
                                          </p:spTgt>
                                        </p:tgtEl>
                                        <p:attrNameLst>
                                          <p:attrName>ppt_x</p:attrName>
                                        </p:attrNameLst>
                                      </p:cBhvr>
                                      <p:tavLst>
                                        <p:tav tm="0">
                                          <p:val>
                                            <p:strVal val="#ppt_x-.2"/>
                                          </p:val>
                                        </p:tav>
                                        <p:tav tm="100000">
                                          <p:val>
                                            <p:strVal val="#ppt_x"/>
                                          </p:val>
                                        </p:tav>
                                      </p:tavLst>
                                    </p:anim>
                                    <p:anim calcmode="lin" valueType="num">
                                      <p:cBhvr>
                                        <p:cTn id="27" dur="1000" fill="hold"/>
                                        <p:tgtEl>
                                          <p:spTgt spid="7">
                                            <p:graphicEl>
                                              <a:dgm id="{4BDBD063-AF87-4745-BED9-20FAB8A1E907}"/>
                                            </p:graphicEl>
                                          </p:spTgt>
                                        </p:tgtEl>
                                        <p:attrNameLst>
                                          <p:attrName>ppt_y</p:attrName>
                                        </p:attrNameLst>
                                      </p:cBhvr>
                                      <p:tavLst>
                                        <p:tav tm="0">
                                          <p:val>
                                            <p:strVal val="#ppt_y"/>
                                          </p:val>
                                        </p:tav>
                                        <p:tav tm="100000">
                                          <p:val>
                                            <p:strVal val="#ppt_y"/>
                                          </p:val>
                                        </p:tav>
                                      </p:tavLst>
                                    </p:anim>
                                    <p:animEffect transition="in" filter="wipe(right)" prLst="gradientSize: 0.1">
                                      <p:cBhvr>
                                        <p:cTn id="28" dur="1000"/>
                                        <p:tgtEl>
                                          <p:spTgt spid="7">
                                            <p:graphicEl>
                                              <a:dgm id="{4BDBD063-AF87-4745-BED9-20FAB8A1E907}"/>
                                            </p:graphicEl>
                                          </p:spTgt>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7">
                                            <p:graphicEl>
                                              <a:dgm id="{68393724-8A3A-44AB-9943-C42B64244C84}"/>
                                            </p:graphicEl>
                                          </p:spTgt>
                                        </p:tgtEl>
                                        <p:attrNameLst>
                                          <p:attrName>style.visibility</p:attrName>
                                        </p:attrNameLst>
                                      </p:cBhvr>
                                      <p:to>
                                        <p:strVal val="visible"/>
                                      </p:to>
                                    </p:set>
                                    <p:anim calcmode="lin" valueType="num">
                                      <p:cBhvr>
                                        <p:cTn id="31" dur="1000" fill="hold"/>
                                        <p:tgtEl>
                                          <p:spTgt spid="7">
                                            <p:graphicEl>
                                              <a:dgm id="{68393724-8A3A-44AB-9943-C42B64244C84}"/>
                                            </p:graphicEl>
                                          </p:spTgt>
                                        </p:tgtEl>
                                        <p:attrNameLst>
                                          <p:attrName>ppt_x</p:attrName>
                                        </p:attrNameLst>
                                      </p:cBhvr>
                                      <p:tavLst>
                                        <p:tav tm="0">
                                          <p:val>
                                            <p:strVal val="#ppt_x-.2"/>
                                          </p:val>
                                        </p:tav>
                                        <p:tav tm="100000">
                                          <p:val>
                                            <p:strVal val="#ppt_x"/>
                                          </p:val>
                                        </p:tav>
                                      </p:tavLst>
                                    </p:anim>
                                    <p:anim calcmode="lin" valueType="num">
                                      <p:cBhvr>
                                        <p:cTn id="32" dur="1000" fill="hold"/>
                                        <p:tgtEl>
                                          <p:spTgt spid="7">
                                            <p:graphicEl>
                                              <a:dgm id="{68393724-8A3A-44AB-9943-C42B64244C84}"/>
                                            </p:graphic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7">
                                            <p:graphicEl>
                                              <a:dgm id="{68393724-8A3A-44AB-9943-C42B64244C84}"/>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7">
                                            <p:graphicEl>
                                              <a:dgm id="{B31694CD-87D7-4821-81F8-7734EA2102CC}"/>
                                            </p:graphicEl>
                                          </p:spTgt>
                                        </p:tgtEl>
                                        <p:attrNameLst>
                                          <p:attrName>style.visibility</p:attrName>
                                        </p:attrNameLst>
                                      </p:cBhvr>
                                      <p:to>
                                        <p:strVal val="visible"/>
                                      </p:to>
                                    </p:set>
                                    <p:anim calcmode="lin" valueType="num">
                                      <p:cBhvr>
                                        <p:cTn id="38" dur="1000" fill="hold"/>
                                        <p:tgtEl>
                                          <p:spTgt spid="7">
                                            <p:graphicEl>
                                              <a:dgm id="{B31694CD-87D7-4821-81F8-7734EA2102CC}"/>
                                            </p:graphicEl>
                                          </p:spTgt>
                                        </p:tgtEl>
                                        <p:attrNameLst>
                                          <p:attrName>ppt_x</p:attrName>
                                        </p:attrNameLst>
                                      </p:cBhvr>
                                      <p:tavLst>
                                        <p:tav tm="0">
                                          <p:val>
                                            <p:strVal val="#ppt_x-.2"/>
                                          </p:val>
                                        </p:tav>
                                        <p:tav tm="100000">
                                          <p:val>
                                            <p:strVal val="#ppt_x"/>
                                          </p:val>
                                        </p:tav>
                                      </p:tavLst>
                                    </p:anim>
                                    <p:anim calcmode="lin" valueType="num">
                                      <p:cBhvr>
                                        <p:cTn id="39" dur="1000" fill="hold"/>
                                        <p:tgtEl>
                                          <p:spTgt spid="7">
                                            <p:graphicEl>
                                              <a:dgm id="{B31694CD-87D7-4821-81F8-7734EA2102CC}"/>
                                            </p:graphicEl>
                                          </p:spTgt>
                                        </p:tgtEl>
                                        <p:attrNameLst>
                                          <p:attrName>ppt_y</p:attrName>
                                        </p:attrNameLst>
                                      </p:cBhvr>
                                      <p:tavLst>
                                        <p:tav tm="0">
                                          <p:val>
                                            <p:strVal val="#ppt_y"/>
                                          </p:val>
                                        </p:tav>
                                        <p:tav tm="100000">
                                          <p:val>
                                            <p:strVal val="#ppt_y"/>
                                          </p:val>
                                        </p:tav>
                                      </p:tavLst>
                                    </p:anim>
                                    <p:animEffect transition="in" filter="wipe(right)" prLst="gradientSize: 0.1">
                                      <p:cBhvr>
                                        <p:cTn id="40" dur="1000"/>
                                        <p:tgtEl>
                                          <p:spTgt spid="7">
                                            <p:graphicEl>
                                              <a:dgm id="{B31694CD-87D7-4821-81F8-7734EA2102CC}"/>
                                            </p:graphicEl>
                                          </p:spTgt>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7">
                                            <p:graphicEl>
                                              <a:dgm id="{D39BC2AE-C578-4DBD-97B3-3FA3B69CE68C}"/>
                                            </p:graphicEl>
                                          </p:spTgt>
                                        </p:tgtEl>
                                        <p:attrNameLst>
                                          <p:attrName>style.visibility</p:attrName>
                                        </p:attrNameLst>
                                      </p:cBhvr>
                                      <p:to>
                                        <p:strVal val="visible"/>
                                      </p:to>
                                    </p:set>
                                    <p:anim calcmode="lin" valueType="num">
                                      <p:cBhvr>
                                        <p:cTn id="43" dur="1000" fill="hold"/>
                                        <p:tgtEl>
                                          <p:spTgt spid="7">
                                            <p:graphicEl>
                                              <a:dgm id="{D39BC2AE-C578-4DBD-97B3-3FA3B69CE68C}"/>
                                            </p:graphicEl>
                                          </p:spTgt>
                                        </p:tgtEl>
                                        <p:attrNameLst>
                                          <p:attrName>ppt_x</p:attrName>
                                        </p:attrNameLst>
                                      </p:cBhvr>
                                      <p:tavLst>
                                        <p:tav tm="0">
                                          <p:val>
                                            <p:strVal val="#ppt_x-.2"/>
                                          </p:val>
                                        </p:tav>
                                        <p:tav tm="100000">
                                          <p:val>
                                            <p:strVal val="#ppt_x"/>
                                          </p:val>
                                        </p:tav>
                                      </p:tavLst>
                                    </p:anim>
                                    <p:anim calcmode="lin" valueType="num">
                                      <p:cBhvr>
                                        <p:cTn id="44" dur="1000" fill="hold"/>
                                        <p:tgtEl>
                                          <p:spTgt spid="7">
                                            <p:graphicEl>
                                              <a:dgm id="{D39BC2AE-C578-4DBD-97B3-3FA3B69CE68C}"/>
                                            </p:graphic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7">
                                            <p:graphicEl>
                                              <a:dgm id="{D39BC2AE-C578-4DBD-97B3-3FA3B69CE68C}"/>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grpId="0" nodeType="clickEffect">
                                  <p:stCondLst>
                                    <p:cond delay="0"/>
                                  </p:stCondLst>
                                  <p:childTnLst>
                                    <p:set>
                                      <p:cBhvr>
                                        <p:cTn id="49" dur="1" fill="hold">
                                          <p:stCondLst>
                                            <p:cond delay="0"/>
                                          </p:stCondLst>
                                        </p:cTn>
                                        <p:tgtEl>
                                          <p:spTgt spid="7">
                                            <p:graphicEl>
                                              <a:dgm id="{54EE39F5-1AAB-4A4D-AF9E-5A1EFCA98E32}"/>
                                            </p:graphicEl>
                                          </p:spTgt>
                                        </p:tgtEl>
                                        <p:attrNameLst>
                                          <p:attrName>style.visibility</p:attrName>
                                        </p:attrNameLst>
                                      </p:cBhvr>
                                      <p:to>
                                        <p:strVal val="visible"/>
                                      </p:to>
                                    </p:set>
                                    <p:anim calcmode="lin" valueType="num">
                                      <p:cBhvr>
                                        <p:cTn id="50" dur="1000" fill="hold"/>
                                        <p:tgtEl>
                                          <p:spTgt spid="7">
                                            <p:graphicEl>
                                              <a:dgm id="{54EE39F5-1AAB-4A4D-AF9E-5A1EFCA98E32}"/>
                                            </p:graphicEl>
                                          </p:spTgt>
                                        </p:tgtEl>
                                        <p:attrNameLst>
                                          <p:attrName>ppt_x</p:attrName>
                                        </p:attrNameLst>
                                      </p:cBhvr>
                                      <p:tavLst>
                                        <p:tav tm="0">
                                          <p:val>
                                            <p:strVal val="#ppt_x-.2"/>
                                          </p:val>
                                        </p:tav>
                                        <p:tav tm="100000">
                                          <p:val>
                                            <p:strVal val="#ppt_x"/>
                                          </p:val>
                                        </p:tav>
                                      </p:tavLst>
                                    </p:anim>
                                    <p:anim calcmode="lin" valueType="num">
                                      <p:cBhvr>
                                        <p:cTn id="51" dur="1000" fill="hold"/>
                                        <p:tgtEl>
                                          <p:spTgt spid="7">
                                            <p:graphicEl>
                                              <a:dgm id="{54EE39F5-1AAB-4A4D-AF9E-5A1EFCA98E32}"/>
                                            </p:graphicEl>
                                          </p:spTgt>
                                        </p:tgtEl>
                                        <p:attrNameLst>
                                          <p:attrName>ppt_y</p:attrName>
                                        </p:attrNameLst>
                                      </p:cBhvr>
                                      <p:tavLst>
                                        <p:tav tm="0">
                                          <p:val>
                                            <p:strVal val="#ppt_y"/>
                                          </p:val>
                                        </p:tav>
                                        <p:tav tm="100000">
                                          <p:val>
                                            <p:strVal val="#ppt_y"/>
                                          </p:val>
                                        </p:tav>
                                      </p:tavLst>
                                    </p:anim>
                                    <p:animEffect transition="in" filter="wipe(right)" prLst="gradientSize: 0.1">
                                      <p:cBhvr>
                                        <p:cTn id="52" dur="1000"/>
                                        <p:tgtEl>
                                          <p:spTgt spid="7">
                                            <p:graphicEl>
                                              <a:dgm id="{54EE39F5-1AAB-4A4D-AF9E-5A1EFCA98E32}"/>
                                            </p:graphicEl>
                                          </p:spTgt>
                                        </p:tgtEl>
                                      </p:cBhvr>
                                    </p:animEffect>
                                  </p:childTnLst>
                                </p:cTn>
                              </p:par>
                              <p:par>
                                <p:cTn id="53" presetID="29" presetClass="entr" presetSubtype="0" fill="hold" grpId="0" nodeType="withEffect">
                                  <p:stCondLst>
                                    <p:cond delay="0"/>
                                  </p:stCondLst>
                                  <p:childTnLst>
                                    <p:set>
                                      <p:cBhvr>
                                        <p:cTn id="54" dur="1" fill="hold">
                                          <p:stCondLst>
                                            <p:cond delay="0"/>
                                          </p:stCondLst>
                                        </p:cTn>
                                        <p:tgtEl>
                                          <p:spTgt spid="7">
                                            <p:graphicEl>
                                              <a:dgm id="{CBD795FC-3711-4732-B623-D97F9B9E5ABB}"/>
                                            </p:graphicEl>
                                          </p:spTgt>
                                        </p:tgtEl>
                                        <p:attrNameLst>
                                          <p:attrName>style.visibility</p:attrName>
                                        </p:attrNameLst>
                                      </p:cBhvr>
                                      <p:to>
                                        <p:strVal val="visible"/>
                                      </p:to>
                                    </p:set>
                                    <p:anim calcmode="lin" valueType="num">
                                      <p:cBhvr>
                                        <p:cTn id="55" dur="1000" fill="hold"/>
                                        <p:tgtEl>
                                          <p:spTgt spid="7">
                                            <p:graphicEl>
                                              <a:dgm id="{CBD795FC-3711-4732-B623-D97F9B9E5ABB}"/>
                                            </p:graphicEl>
                                          </p:spTgt>
                                        </p:tgtEl>
                                        <p:attrNameLst>
                                          <p:attrName>ppt_x</p:attrName>
                                        </p:attrNameLst>
                                      </p:cBhvr>
                                      <p:tavLst>
                                        <p:tav tm="0">
                                          <p:val>
                                            <p:strVal val="#ppt_x-.2"/>
                                          </p:val>
                                        </p:tav>
                                        <p:tav tm="100000">
                                          <p:val>
                                            <p:strVal val="#ppt_x"/>
                                          </p:val>
                                        </p:tav>
                                      </p:tavLst>
                                    </p:anim>
                                    <p:anim calcmode="lin" valueType="num">
                                      <p:cBhvr>
                                        <p:cTn id="56" dur="1000" fill="hold"/>
                                        <p:tgtEl>
                                          <p:spTgt spid="7">
                                            <p:graphicEl>
                                              <a:dgm id="{CBD795FC-3711-4732-B623-D97F9B9E5ABB}"/>
                                            </p:graphic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
                                            <p:graphicEl>
                                              <a:dgm id="{CBD795FC-3711-4732-B623-D97F9B9E5AB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7">
                                            <p:graphicEl>
                                              <a:dgm id="{1AA8CB1E-9914-4D2C-8217-A90152B2E161}"/>
                                            </p:graphicEl>
                                          </p:spTgt>
                                        </p:tgtEl>
                                        <p:attrNameLst>
                                          <p:attrName>style.visibility</p:attrName>
                                        </p:attrNameLst>
                                      </p:cBhvr>
                                      <p:to>
                                        <p:strVal val="visible"/>
                                      </p:to>
                                    </p:set>
                                    <p:anim calcmode="lin" valueType="num">
                                      <p:cBhvr>
                                        <p:cTn id="62" dur="1000" fill="hold"/>
                                        <p:tgtEl>
                                          <p:spTgt spid="7">
                                            <p:graphicEl>
                                              <a:dgm id="{1AA8CB1E-9914-4D2C-8217-A90152B2E161}"/>
                                            </p:graphicEl>
                                          </p:spTgt>
                                        </p:tgtEl>
                                        <p:attrNameLst>
                                          <p:attrName>ppt_x</p:attrName>
                                        </p:attrNameLst>
                                      </p:cBhvr>
                                      <p:tavLst>
                                        <p:tav tm="0">
                                          <p:val>
                                            <p:strVal val="#ppt_x-.2"/>
                                          </p:val>
                                        </p:tav>
                                        <p:tav tm="100000">
                                          <p:val>
                                            <p:strVal val="#ppt_x"/>
                                          </p:val>
                                        </p:tav>
                                      </p:tavLst>
                                    </p:anim>
                                    <p:anim calcmode="lin" valueType="num">
                                      <p:cBhvr>
                                        <p:cTn id="63" dur="1000" fill="hold"/>
                                        <p:tgtEl>
                                          <p:spTgt spid="7">
                                            <p:graphicEl>
                                              <a:dgm id="{1AA8CB1E-9914-4D2C-8217-A90152B2E161}"/>
                                            </p:graphicEl>
                                          </p:spTgt>
                                        </p:tgtEl>
                                        <p:attrNameLst>
                                          <p:attrName>ppt_y</p:attrName>
                                        </p:attrNameLst>
                                      </p:cBhvr>
                                      <p:tavLst>
                                        <p:tav tm="0">
                                          <p:val>
                                            <p:strVal val="#ppt_y"/>
                                          </p:val>
                                        </p:tav>
                                        <p:tav tm="100000">
                                          <p:val>
                                            <p:strVal val="#ppt_y"/>
                                          </p:val>
                                        </p:tav>
                                      </p:tavLst>
                                    </p:anim>
                                    <p:animEffect transition="in" filter="wipe(right)" prLst="gradientSize: 0.1">
                                      <p:cBhvr>
                                        <p:cTn id="64" dur="1000"/>
                                        <p:tgtEl>
                                          <p:spTgt spid="7">
                                            <p:graphicEl>
                                              <a:dgm id="{1AA8CB1E-9914-4D2C-8217-A90152B2E161}"/>
                                            </p:graphicEl>
                                          </p:spTgt>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7">
                                            <p:graphicEl>
                                              <a:dgm id="{67619ADC-04C1-455D-988A-453EFBC343C9}"/>
                                            </p:graphicEl>
                                          </p:spTgt>
                                        </p:tgtEl>
                                        <p:attrNameLst>
                                          <p:attrName>style.visibility</p:attrName>
                                        </p:attrNameLst>
                                      </p:cBhvr>
                                      <p:to>
                                        <p:strVal val="visible"/>
                                      </p:to>
                                    </p:set>
                                    <p:anim calcmode="lin" valueType="num">
                                      <p:cBhvr>
                                        <p:cTn id="67" dur="1000" fill="hold"/>
                                        <p:tgtEl>
                                          <p:spTgt spid="7">
                                            <p:graphicEl>
                                              <a:dgm id="{67619ADC-04C1-455D-988A-453EFBC343C9}"/>
                                            </p:graphicEl>
                                          </p:spTgt>
                                        </p:tgtEl>
                                        <p:attrNameLst>
                                          <p:attrName>ppt_x</p:attrName>
                                        </p:attrNameLst>
                                      </p:cBhvr>
                                      <p:tavLst>
                                        <p:tav tm="0">
                                          <p:val>
                                            <p:strVal val="#ppt_x-.2"/>
                                          </p:val>
                                        </p:tav>
                                        <p:tav tm="100000">
                                          <p:val>
                                            <p:strVal val="#ppt_x"/>
                                          </p:val>
                                        </p:tav>
                                      </p:tavLst>
                                    </p:anim>
                                    <p:anim calcmode="lin" valueType="num">
                                      <p:cBhvr>
                                        <p:cTn id="68" dur="1000" fill="hold"/>
                                        <p:tgtEl>
                                          <p:spTgt spid="7">
                                            <p:graphicEl>
                                              <a:dgm id="{67619ADC-04C1-455D-988A-453EFBC343C9}"/>
                                            </p:graphicEl>
                                          </p:spTgt>
                                        </p:tgtEl>
                                        <p:attrNameLst>
                                          <p:attrName>ppt_y</p:attrName>
                                        </p:attrNameLst>
                                      </p:cBhvr>
                                      <p:tavLst>
                                        <p:tav tm="0">
                                          <p:val>
                                            <p:strVal val="#ppt_y"/>
                                          </p:val>
                                        </p:tav>
                                        <p:tav tm="100000">
                                          <p:val>
                                            <p:strVal val="#ppt_y"/>
                                          </p:val>
                                        </p:tav>
                                      </p:tavLst>
                                    </p:anim>
                                    <p:animEffect transition="in" filter="wipe(right)" prLst="gradientSize: 0.1">
                                      <p:cBhvr>
                                        <p:cTn id="69" dur="1000"/>
                                        <p:tgtEl>
                                          <p:spTgt spid="7">
                                            <p:graphicEl>
                                              <a:dgm id="{67619ADC-04C1-455D-988A-453EFBC343C9}"/>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grpId="0" nodeType="clickEffect">
                                  <p:stCondLst>
                                    <p:cond delay="0"/>
                                  </p:stCondLst>
                                  <p:childTnLst>
                                    <p:set>
                                      <p:cBhvr>
                                        <p:cTn id="73" dur="1" fill="hold">
                                          <p:stCondLst>
                                            <p:cond delay="0"/>
                                          </p:stCondLst>
                                        </p:cTn>
                                        <p:tgtEl>
                                          <p:spTgt spid="7">
                                            <p:graphicEl>
                                              <a:dgm id="{35F0E10A-D1A4-469B-846D-20589B718414}"/>
                                            </p:graphicEl>
                                          </p:spTgt>
                                        </p:tgtEl>
                                        <p:attrNameLst>
                                          <p:attrName>style.visibility</p:attrName>
                                        </p:attrNameLst>
                                      </p:cBhvr>
                                      <p:to>
                                        <p:strVal val="visible"/>
                                      </p:to>
                                    </p:set>
                                    <p:anim calcmode="lin" valueType="num">
                                      <p:cBhvr>
                                        <p:cTn id="74" dur="1000" fill="hold"/>
                                        <p:tgtEl>
                                          <p:spTgt spid="7">
                                            <p:graphicEl>
                                              <a:dgm id="{35F0E10A-D1A4-469B-846D-20589B718414}"/>
                                            </p:graphicEl>
                                          </p:spTgt>
                                        </p:tgtEl>
                                        <p:attrNameLst>
                                          <p:attrName>ppt_x</p:attrName>
                                        </p:attrNameLst>
                                      </p:cBhvr>
                                      <p:tavLst>
                                        <p:tav tm="0">
                                          <p:val>
                                            <p:strVal val="#ppt_x-.2"/>
                                          </p:val>
                                        </p:tav>
                                        <p:tav tm="100000">
                                          <p:val>
                                            <p:strVal val="#ppt_x"/>
                                          </p:val>
                                        </p:tav>
                                      </p:tavLst>
                                    </p:anim>
                                    <p:anim calcmode="lin" valueType="num">
                                      <p:cBhvr>
                                        <p:cTn id="75" dur="1000" fill="hold"/>
                                        <p:tgtEl>
                                          <p:spTgt spid="7">
                                            <p:graphicEl>
                                              <a:dgm id="{35F0E10A-D1A4-469B-846D-20589B718414}"/>
                                            </p:graphicEl>
                                          </p:spTgt>
                                        </p:tgtEl>
                                        <p:attrNameLst>
                                          <p:attrName>ppt_y</p:attrName>
                                        </p:attrNameLst>
                                      </p:cBhvr>
                                      <p:tavLst>
                                        <p:tav tm="0">
                                          <p:val>
                                            <p:strVal val="#ppt_y"/>
                                          </p:val>
                                        </p:tav>
                                        <p:tav tm="100000">
                                          <p:val>
                                            <p:strVal val="#ppt_y"/>
                                          </p:val>
                                        </p:tav>
                                      </p:tavLst>
                                    </p:anim>
                                    <p:animEffect transition="in" filter="wipe(right)" prLst="gradientSize: 0.1">
                                      <p:cBhvr>
                                        <p:cTn id="76" dur="1000"/>
                                        <p:tgtEl>
                                          <p:spTgt spid="7">
                                            <p:graphicEl>
                                              <a:dgm id="{35F0E10A-D1A4-469B-846D-20589B718414}"/>
                                            </p:graphicEl>
                                          </p:spTgt>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7">
                                            <p:graphicEl>
                                              <a:dgm id="{EB1A472E-15AC-406E-9273-573BDD4961CE}"/>
                                            </p:graphicEl>
                                          </p:spTgt>
                                        </p:tgtEl>
                                        <p:attrNameLst>
                                          <p:attrName>style.visibility</p:attrName>
                                        </p:attrNameLst>
                                      </p:cBhvr>
                                      <p:to>
                                        <p:strVal val="visible"/>
                                      </p:to>
                                    </p:set>
                                    <p:anim calcmode="lin" valueType="num">
                                      <p:cBhvr>
                                        <p:cTn id="79" dur="1000" fill="hold"/>
                                        <p:tgtEl>
                                          <p:spTgt spid="7">
                                            <p:graphicEl>
                                              <a:dgm id="{EB1A472E-15AC-406E-9273-573BDD4961CE}"/>
                                            </p:graphicEl>
                                          </p:spTgt>
                                        </p:tgtEl>
                                        <p:attrNameLst>
                                          <p:attrName>ppt_x</p:attrName>
                                        </p:attrNameLst>
                                      </p:cBhvr>
                                      <p:tavLst>
                                        <p:tav tm="0">
                                          <p:val>
                                            <p:strVal val="#ppt_x-.2"/>
                                          </p:val>
                                        </p:tav>
                                        <p:tav tm="100000">
                                          <p:val>
                                            <p:strVal val="#ppt_x"/>
                                          </p:val>
                                        </p:tav>
                                      </p:tavLst>
                                    </p:anim>
                                    <p:anim calcmode="lin" valueType="num">
                                      <p:cBhvr>
                                        <p:cTn id="80" dur="1000" fill="hold"/>
                                        <p:tgtEl>
                                          <p:spTgt spid="7">
                                            <p:graphicEl>
                                              <a:dgm id="{EB1A472E-15AC-406E-9273-573BDD4961CE}"/>
                                            </p:graphicEl>
                                          </p:spTgt>
                                        </p:tgtEl>
                                        <p:attrNameLst>
                                          <p:attrName>ppt_y</p:attrName>
                                        </p:attrNameLst>
                                      </p:cBhvr>
                                      <p:tavLst>
                                        <p:tav tm="0">
                                          <p:val>
                                            <p:strVal val="#ppt_y"/>
                                          </p:val>
                                        </p:tav>
                                        <p:tav tm="100000">
                                          <p:val>
                                            <p:strVal val="#ppt_y"/>
                                          </p:val>
                                        </p:tav>
                                      </p:tavLst>
                                    </p:anim>
                                    <p:animEffect transition="in" filter="wipe(right)" prLst="gradientSize: 0.1">
                                      <p:cBhvr>
                                        <p:cTn id="81" dur="1000"/>
                                        <p:tgtEl>
                                          <p:spTgt spid="7">
                                            <p:graphicEl>
                                              <a:dgm id="{EB1A472E-15AC-406E-9273-573BDD4961CE}"/>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nodeType="clickEffect">
                                  <p:stCondLst>
                                    <p:cond delay="0"/>
                                  </p:stCondLst>
                                  <p:childTnLst>
                                    <p:set>
                                      <p:cBhvr>
                                        <p:cTn id="8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72565085"/>
              </p:ext>
            </p:extLst>
          </p:nvPr>
        </p:nvGraphicFramePr>
        <p:xfrm>
          <a:off x="1071538" y="1196752"/>
          <a:ext cx="7748934" cy="372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מלבן 11"/>
          <p:cNvSpPr/>
          <p:nvPr/>
        </p:nvSpPr>
        <p:spPr>
          <a:xfrm>
            <a:off x="1393009" y="476672"/>
            <a:ext cx="6965205" cy="523220"/>
          </a:xfrm>
          <a:prstGeom prst="rect">
            <a:avLst/>
          </a:prstGeom>
        </p:spPr>
        <p:txBody>
          <a:bodyPr wrap="square">
            <a:spAutoFit/>
          </a:bodyPr>
          <a:lstStyle/>
          <a:p>
            <a:pPr>
              <a:spcBef>
                <a:spcPct val="0"/>
              </a:spcBef>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שלבים בבניית תזרים מזומנים</a:t>
            </a:r>
            <a:endParaRPr lang="en-US"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grpSp>
        <p:nvGrpSpPr>
          <p:cNvPr id="3" name="קבוצה 23"/>
          <p:cNvGrpSpPr/>
          <p:nvPr/>
        </p:nvGrpSpPr>
        <p:grpSpPr>
          <a:xfrm>
            <a:off x="-684584" y="5214950"/>
            <a:ext cx="8496943" cy="1500198"/>
            <a:chOff x="4241107" y="4923124"/>
            <a:chExt cx="3902793" cy="1792024"/>
          </a:xfrm>
        </p:grpSpPr>
        <p:sp>
          <p:nvSpPr>
            <p:cNvPr id="5" name="מלבן 4"/>
            <p:cNvSpPr/>
            <p:nvPr/>
          </p:nvSpPr>
          <p:spPr>
            <a:xfrm>
              <a:off x="4241107" y="5258347"/>
              <a:ext cx="1508866" cy="93685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endParaRPr lang="he-IL" sz="2600" b="0" kern="1200" dirty="0"/>
            </a:p>
          </p:txBody>
        </p:sp>
        <p:sp>
          <p:nvSpPr>
            <p:cNvPr id="16" name="מלבן מעוגל 15"/>
            <p:cNvSpPr/>
            <p:nvPr/>
          </p:nvSpPr>
          <p:spPr>
            <a:xfrm>
              <a:off x="5654187" y="5000636"/>
              <a:ext cx="2489713" cy="726137"/>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1600" dirty="0">
                  <a:ln w="18415" cmpd="sng">
                    <a:solidFill>
                      <a:srgbClr val="FFFFFF"/>
                    </a:solidFill>
                    <a:prstDash val="solid"/>
                  </a:ln>
                  <a:solidFill>
                    <a:srgbClr val="FFFFFF"/>
                  </a:solidFill>
                  <a:effectLst>
                    <a:outerShdw blurRad="63500" dir="3600000" algn="tl" rotWithShape="0">
                      <a:srgbClr val="000000">
                        <a:alpha val="70000"/>
                      </a:srgbClr>
                    </a:outerShdw>
                  </a:effectLst>
                </a:rPr>
                <a:t>אסור </a:t>
              </a:r>
              <a:r>
                <a:rPr lang="he-IL" sz="1600" dirty="0" err="1">
                  <a:ln w="18415" cmpd="sng">
                    <a:solidFill>
                      <a:srgbClr val="FFFFFF"/>
                    </a:solidFill>
                    <a:prstDash val="solid"/>
                  </a:ln>
                  <a:solidFill>
                    <a:srgbClr val="FFFFFF"/>
                  </a:solidFill>
                  <a:effectLst>
                    <a:outerShdw blurRad="63500" dir="3600000" algn="tl" rotWithShape="0">
                      <a:srgbClr val="000000">
                        <a:alpha val="70000"/>
                      </a:srgbClr>
                    </a:outerShdw>
                  </a:effectLst>
                </a:rPr>
                <a:t>להכנס</a:t>
              </a:r>
              <a:r>
                <a:rPr lang="he-IL" sz="1600" dirty="0">
                  <a:ln w="18415" cmpd="sng">
                    <a:solidFill>
                      <a:srgbClr val="FFFFFF"/>
                    </a:solidFill>
                    <a:prstDash val="solid"/>
                  </a:ln>
                  <a:solidFill>
                    <a:srgbClr val="FFFFFF"/>
                  </a:solidFill>
                  <a:effectLst>
                    <a:outerShdw blurRad="63500" dir="3600000" algn="tl" rotWithShape="0">
                      <a:srgbClr val="000000">
                        <a:alpha val="70000"/>
                      </a:srgbClr>
                    </a:outerShdw>
                  </a:effectLst>
                </a:rPr>
                <a:t> למינוס בבנק </a:t>
              </a:r>
            </a:p>
          </p:txBody>
        </p:sp>
        <p:sp>
          <p:nvSpPr>
            <p:cNvPr id="18" name="מלבן מעוגל 17"/>
            <p:cNvSpPr/>
            <p:nvPr/>
          </p:nvSpPr>
          <p:spPr>
            <a:xfrm>
              <a:off x="5654187" y="5987672"/>
              <a:ext cx="2489713" cy="727476"/>
            </a:xfrm>
            <a:prstGeom prst="roundRect">
              <a:avLst>
                <a:gd name="adj" fmla="val 10000"/>
              </a:avLst>
            </a:prstGeom>
            <a:solidFill>
              <a:schemeClr val="tx2">
                <a:lumMod val="75000"/>
                <a:alpha val="9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pPr algn="ctr"/>
              <a:r>
                <a:rPr lang="he-IL"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מעט מאוד הכנסות קבועות מבוטחות</a:t>
              </a:r>
              <a:endParaRPr lang="he-IL" sz="1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20" name="תמונה 19" descr="imagesCAWNI6N3.jpg"/>
            <p:cNvPicPr>
              <a:picLocks noChangeAspect="1"/>
            </p:cNvPicPr>
            <p:nvPr/>
          </p:nvPicPr>
          <p:blipFill>
            <a:blip r:embed="rId8" cstate="print"/>
            <a:stretch>
              <a:fillRect/>
            </a:stretch>
          </p:blipFill>
          <p:spPr>
            <a:xfrm>
              <a:off x="4967055" y="4923124"/>
              <a:ext cx="552625" cy="486762"/>
            </a:xfrm>
            <a:prstGeom prst="rect">
              <a:avLst/>
            </a:prstGeom>
          </p:spPr>
        </p:pic>
        <p:pic>
          <p:nvPicPr>
            <p:cNvPr id="23" name="תמונה 22" descr="imagesCAWNI6N3.jpg"/>
            <p:cNvPicPr>
              <a:picLocks noChangeAspect="1"/>
            </p:cNvPicPr>
            <p:nvPr/>
          </p:nvPicPr>
          <p:blipFill>
            <a:blip r:embed="rId8" cstate="print"/>
            <a:stretch>
              <a:fillRect/>
            </a:stretch>
          </p:blipFill>
          <p:spPr>
            <a:xfrm>
              <a:off x="5000629" y="6066132"/>
              <a:ext cx="552625" cy="486762"/>
            </a:xfrm>
            <a:prstGeom prst="rect">
              <a:avLst/>
            </a:prstGeom>
          </p:spPr>
        </p:pic>
      </p:grpSp>
      <p:sp>
        <p:nvSpPr>
          <p:cNvPr id="14" name="חץ למעלה 13">
            <a:hlinkClick r:id="rId9"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8592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2">
                                            <p:graphicEl>
                                              <a:dgm id="{E85148B1-E53C-40D4-99C7-60CAF24907A3}"/>
                                            </p:graphicEl>
                                          </p:spTgt>
                                        </p:tgtEl>
                                        <p:attrNameLst>
                                          <p:attrName>style.visibility</p:attrName>
                                        </p:attrNameLst>
                                      </p:cBhvr>
                                      <p:to>
                                        <p:strVal val="visible"/>
                                      </p:to>
                                    </p:set>
                                    <p:animEffect transition="in" filter="diamond(out)">
                                      <p:cBhvr>
                                        <p:cTn id="12" dur="1000"/>
                                        <p:tgtEl>
                                          <p:spTgt spid="2">
                                            <p:graphicEl>
                                              <a:dgm id="{E85148B1-E53C-40D4-99C7-60CAF24907A3}"/>
                                            </p:graphicEl>
                                          </p:spTgt>
                                        </p:tgtEl>
                                      </p:cBhvr>
                                    </p:animEffect>
                                  </p:childTnLst>
                                </p:cTn>
                              </p:par>
                              <p:par>
                                <p:cTn id="13" presetID="8" presetClass="entr" presetSubtype="32" fill="hold" grpId="0" nodeType="withEffect">
                                  <p:stCondLst>
                                    <p:cond delay="0"/>
                                  </p:stCondLst>
                                  <p:childTnLst>
                                    <p:set>
                                      <p:cBhvr>
                                        <p:cTn id="14" dur="1" fill="hold">
                                          <p:stCondLst>
                                            <p:cond delay="0"/>
                                          </p:stCondLst>
                                        </p:cTn>
                                        <p:tgtEl>
                                          <p:spTgt spid="2">
                                            <p:graphicEl>
                                              <a:dgm id="{71F3210C-E35A-4809-8DC7-26CF7C256866}"/>
                                            </p:graphicEl>
                                          </p:spTgt>
                                        </p:tgtEl>
                                        <p:attrNameLst>
                                          <p:attrName>style.visibility</p:attrName>
                                        </p:attrNameLst>
                                      </p:cBhvr>
                                      <p:to>
                                        <p:strVal val="visible"/>
                                      </p:to>
                                    </p:set>
                                    <p:animEffect transition="in" filter="diamond(out)">
                                      <p:cBhvr>
                                        <p:cTn id="15" dur="1000"/>
                                        <p:tgtEl>
                                          <p:spTgt spid="2">
                                            <p:graphicEl>
                                              <a:dgm id="{71F3210C-E35A-4809-8DC7-26CF7C256866}"/>
                                            </p:graphicEl>
                                          </p:spTgt>
                                        </p:tgtEl>
                                      </p:cBhvr>
                                    </p:animEffect>
                                  </p:childTnLst>
                                </p:cTn>
                              </p:par>
                              <p:par>
                                <p:cTn id="16" presetID="8" presetClass="entr" presetSubtype="32" fill="hold" grpId="0" nodeType="withEffect">
                                  <p:stCondLst>
                                    <p:cond delay="0"/>
                                  </p:stCondLst>
                                  <p:childTnLst>
                                    <p:set>
                                      <p:cBhvr>
                                        <p:cTn id="17" dur="1" fill="hold">
                                          <p:stCondLst>
                                            <p:cond delay="0"/>
                                          </p:stCondLst>
                                        </p:cTn>
                                        <p:tgtEl>
                                          <p:spTgt spid="2">
                                            <p:graphicEl>
                                              <a:dgm id="{D32FBAB2-F8AF-4CBC-887B-384F9D35BF5E}"/>
                                            </p:graphicEl>
                                          </p:spTgt>
                                        </p:tgtEl>
                                        <p:attrNameLst>
                                          <p:attrName>style.visibility</p:attrName>
                                        </p:attrNameLst>
                                      </p:cBhvr>
                                      <p:to>
                                        <p:strVal val="visible"/>
                                      </p:to>
                                    </p:set>
                                    <p:animEffect transition="in" filter="diamond(out)">
                                      <p:cBhvr>
                                        <p:cTn id="18" dur="1000"/>
                                        <p:tgtEl>
                                          <p:spTgt spid="2">
                                            <p:graphicEl>
                                              <a:dgm id="{D32FBAB2-F8AF-4CBC-887B-384F9D35BF5E}"/>
                                            </p:graphicEl>
                                          </p:spTgt>
                                        </p:tgtEl>
                                      </p:cBhvr>
                                    </p:animEffect>
                                  </p:childTnLst>
                                </p:cTn>
                              </p:par>
                              <p:par>
                                <p:cTn id="19" presetID="8" presetClass="entr" presetSubtype="32" fill="hold" grpId="0" nodeType="withEffect">
                                  <p:stCondLst>
                                    <p:cond delay="0"/>
                                  </p:stCondLst>
                                  <p:childTnLst>
                                    <p:set>
                                      <p:cBhvr>
                                        <p:cTn id="20" dur="1" fill="hold">
                                          <p:stCondLst>
                                            <p:cond delay="0"/>
                                          </p:stCondLst>
                                        </p:cTn>
                                        <p:tgtEl>
                                          <p:spTgt spid="2">
                                            <p:graphicEl>
                                              <a:dgm id="{22623DB9-2760-4E15-A473-B1C882BFB1C5}"/>
                                            </p:graphicEl>
                                          </p:spTgt>
                                        </p:tgtEl>
                                        <p:attrNameLst>
                                          <p:attrName>style.visibility</p:attrName>
                                        </p:attrNameLst>
                                      </p:cBhvr>
                                      <p:to>
                                        <p:strVal val="visible"/>
                                      </p:to>
                                    </p:set>
                                    <p:animEffect transition="in" filter="diamond(out)">
                                      <p:cBhvr>
                                        <p:cTn id="21" dur="1000"/>
                                        <p:tgtEl>
                                          <p:spTgt spid="2">
                                            <p:graphicEl>
                                              <a:dgm id="{22623DB9-2760-4E15-A473-B1C882BFB1C5}"/>
                                            </p:graphicEl>
                                          </p:spTgt>
                                        </p:tgtEl>
                                      </p:cBhvr>
                                    </p:animEffect>
                                  </p:childTnLst>
                                </p:cTn>
                              </p:par>
                              <p:par>
                                <p:cTn id="22" presetID="8" presetClass="entr" presetSubtype="32" fill="hold" grpId="0" nodeType="withEffect">
                                  <p:stCondLst>
                                    <p:cond delay="0"/>
                                  </p:stCondLst>
                                  <p:childTnLst>
                                    <p:set>
                                      <p:cBhvr>
                                        <p:cTn id="23" dur="1" fill="hold">
                                          <p:stCondLst>
                                            <p:cond delay="0"/>
                                          </p:stCondLst>
                                        </p:cTn>
                                        <p:tgtEl>
                                          <p:spTgt spid="2">
                                            <p:graphicEl>
                                              <a:dgm id="{490C2A02-F0DE-489B-A5BE-D8C1DE604814}"/>
                                            </p:graphicEl>
                                          </p:spTgt>
                                        </p:tgtEl>
                                        <p:attrNameLst>
                                          <p:attrName>style.visibility</p:attrName>
                                        </p:attrNameLst>
                                      </p:cBhvr>
                                      <p:to>
                                        <p:strVal val="visible"/>
                                      </p:to>
                                    </p:set>
                                    <p:animEffect transition="in" filter="diamond(out)">
                                      <p:cBhvr>
                                        <p:cTn id="24" dur="1000"/>
                                        <p:tgtEl>
                                          <p:spTgt spid="2">
                                            <p:graphicEl>
                                              <a:dgm id="{490C2A02-F0DE-489B-A5BE-D8C1DE604814}"/>
                                            </p:graphicEl>
                                          </p:spTgt>
                                        </p:tgtEl>
                                      </p:cBhvr>
                                    </p:animEffect>
                                  </p:childTnLst>
                                </p:cTn>
                              </p:par>
                              <p:par>
                                <p:cTn id="25" presetID="8" presetClass="entr" presetSubtype="32" fill="hold" grpId="0" nodeType="withEffect">
                                  <p:stCondLst>
                                    <p:cond delay="0"/>
                                  </p:stCondLst>
                                  <p:childTnLst>
                                    <p:set>
                                      <p:cBhvr>
                                        <p:cTn id="26" dur="1" fill="hold">
                                          <p:stCondLst>
                                            <p:cond delay="0"/>
                                          </p:stCondLst>
                                        </p:cTn>
                                        <p:tgtEl>
                                          <p:spTgt spid="2">
                                            <p:graphicEl>
                                              <a:dgm id="{043F8FEC-66FE-45BC-A600-6317B2EA3F4A}"/>
                                            </p:graphicEl>
                                          </p:spTgt>
                                        </p:tgtEl>
                                        <p:attrNameLst>
                                          <p:attrName>style.visibility</p:attrName>
                                        </p:attrNameLst>
                                      </p:cBhvr>
                                      <p:to>
                                        <p:strVal val="visible"/>
                                      </p:to>
                                    </p:set>
                                    <p:animEffect transition="in" filter="diamond(out)">
                                      <p:cBhvr>
                                        <p:cTn id="27" dur="1000"/>
                                        <p:tgtEl>
                                          <p:spTgt spid="2">
                                            <p:graphicEl>
                                              <a:dgm id="{043F8FEC-66FE-45BC-A600-6317B2EA3F4A}"/>
                                            </p:graphicEl>
                                          </p:spTgt>
                                        </p:tgtEl>
                                      </p:cBhvr>
                                    </p:animEffect>
                                  </p:childTnLst>
                                </p:cTn>
                              </p:par>
                              <p:par>
                                <p:cTn id="28" presetID="8" presetClass="entr" presetSubtype="32" fill="hold" grpId="0" nodeType="withEffect">
                                  <p:stCondLst>
                                    <p:cond delay="0"/>
                                  </p:stCondLst>
                                  <p:childTnLst>
                                    <p:set>
                                      <p:cBhvr>
                                        <p:cTn id="29" dur="1" fill="hold">
                                          <p:stCondLst>
                                            <p:cond delay="0"/>
                                          </p:stCondLst>
                                        </p:cTn>
                                        <p:tgtEl>
                                          <p:spTgt spid="2">
                                            <p:graphicEl>
                                              <a:dgm id="{5B9B980D-69BC-49DD-A663-C6D01186A1DE}"/>
                                            </p:graphicEl>
                                          </p:spTgt>
                                        </p:tgtEl>
                                        <p:attrNameLst>
                                          <p:attrName>style.visibility</p:attrName>
                                        </p:attrNameLst>
                                      </p:cBhvr>
                                      <p:to>
                                        <p:strVal val="visible"/>
                                      </p:to>
                                    </p:set>
                                    <p:animEffect transition="in" filter="diamond(out)">
                                      <p:cBhvr>
                                        <p:cTn id="30" dur="1000"/>
                                        <p:tgtEl>
                                          <p:spTgt spid="2">
                                            <p:graphicEl>
                                              <a:dgm id="{5B9B980D-69BC-49DD-A663-C6D01186A1DE}"/>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circle(in)">
                                      <p:cBhvr>
                                        <p:cTn id="35"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rev="1"/>
        </p:bldSub>
      </p:bldGraphic>
      <p:bldP spid="1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a:off x="290544" y="287338"/>
            <a:ext cx="8853488" cy="5326062"/>
          </a:xfrm>
          <a:prstGeom prst="rect">
            <a:avLst/>
          </a:prstGeom>
          <a:solidFill>
            <a:srgbClr val="98002E"/>
          </a:solidFill>
          <a:ln w="9525">
            <a:noFill/>
            <a:miter lim="800000"/>
            <a:headEnd/>
            <a:tailEnd/>
          </a:ln>
          <a:effectLst/>
        </p:spPr>
        <p:txBody>
          <a:bodyPr wrap="none" anchor="ctr"/>
          <a:lstStyle/>
          <a:p>
            <a:endParaRPr lang="en-GB"/>
          </a:p>
        </p:txBody>
      </p:sp>
      <p:sp>
        <p:nvSpPr>
          <p:cNvPr id="6" name="כותרת 7"/>
          <p:cNvSpPr txBox="1">
            <a:spLocks/>
          </p:cNvSpPr>
          <p:nvPr/>
        </p:nvSpPr>
        <p:spPr>
          <a:xfrm>
            <a:off x="642910" y="1928802"/>
            <a:ext cx="7772400" cy="147002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4400" b="1" dirty="0">
                <a:solidFill>
                  <a:schemeClr val="bg1"/>
                </a:solidFill>
                <a:latin typeface="Trebuchet MS" pitchFamily="34" charset="0"/>
              </a:rPr>
              <a:t>הגדלת מ</a:t>
            </a:r>
            <a:r>
              <a:rPr lang="he-IL" sz="4400" b="1" noProof="0" dirty="0" smtClean="0">
                <a:solidFill>
                  <a:schemeClr val="bg1"/>
                </a:solidFill>
                <a:latin typeface="Trebuchet MS" pitchFamily="34" charset="0"/>
              </a:rPr>
              <a:t>שאבים בארגון</a:t>
            </a:r>
            <a:endParaRPr kumimoji="0" lang="he-IL" sz="4400" b="1" i="0" u="none" strike="noStrike" kern="1200" cap="none" spc="0" normalizeH="0" baseline="0" noProof="0" dirty="0">
              <a:ln>
                <a:noFill/>
              </a:ln>
              <a:solidFill>
                <a:schemeClr val="bg1"/>
              </a:solidFill>
              <a:effectLst/>
              <a:uLnTx/>
              <a:uFillTx/>
              <a:latin typeface="Trebuchet MS" pitchFamily="34" charset="0"/>
              <a:ea typeface="+mn-ea"/>
            </a:endParaRPr>
          </a:p>
        </p:txBody>
      </p:sp>
      <p:sp>
        <p:nvSpPr>
          <p:cNvPr id="12" name="Freeform 25"/>
          <p:cNvSpPr>
            <a:spLocks noChangeAspect="1"/>
          </p:cNvSpPr>
          <p:nvPr/>
        </p:nvSpPr>
        <p:spPr bwMode="gray">
          <a:xfrm>
            <a:off x="848204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3" name="Freeform 30"/>
          <p:cNvSpPr>
            <a:spLocks noChangeAspect="1"/>
          </p:cNvSpPr>
          <p:nvPr/>
        </p:nvSpPr>
        <p:spPr bwMode="gray">
          <a:xfrm>
            <a:off x="8429652" y="0"/>
            <a:ext cx="214314"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extLst>
      <p:ext uri="{BB962C8B-B14F-4D97-AF65-F5344CB8AC3E}">
        <p14:creationId xmlns:p14="http://schemas.microsoft.com/office/powerpoint/2010/main" val="18829647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27584" y="0"/>
            <a:ext cx="7674076" cy="714380"/>
          </a:xfrm>
          <a:prstGeom prst="rect">
            <a:avLst/>
          </a:prstGeom>
        </p:spPr>
        <p:txBody>
          <a:bodyPr vert="horz" lIns="91440" tIns="45720" rIns="91440" bIns="45720" rtlCol="1" anchor="ctr">
            <a:noAutofit/>
          </a:bodyPr>
          <a:lstStyle/>
          <a:p>
            <a:pPr>
              <a:spcBef>
                <a:spcPct val="0"/>
              </a:spcBef>
              <a:buFontTx/>
              <a:buNone/>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מקורות- דיווח וכללי חשבונאות </a:t>
            </a:r>
            <a:r>
              <a:rPr lang="he-IL"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באלכ"רים</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5</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6" name="מלבן 5"/>
          <p:cNvSpPr/>
          <p:nvPr/>
        </p:nvSpPr>
        <p:spPr>
          <a:xfrm>
            <a:off x="467544" y="836712"/>
            <a:ext cx="7929618" cy="6740307"/>
          </a:xfrm>
          <a:prstGeom prst="rect">
            <a:avLst/>
          </a:prstGeom>
        </p:spPr>
        <p:txBody>
          <a:bodyPr wrap="square">
            <a:spAutoFit/>
          </a:bodyPr>
          <a:lstStyle/>
          <a:p>
            <a:pPr marL="457200" indent="-457200" algn="just">
              <a:lnSpc>
                <a:spcPct val="160000"/>
              </a:lnSpc>
              <a:buFont typeface="Wingdings" pitchFamily="2" charset="2"/>
              <a:buChar char="q"/>
            </a:pPr>
            <a:r>
              <a:rPr lang="he-IL" b="1" dirty="0" smtClean="0">
                <a:solidFill>
                  <a:schemeClr val="accent1">
                    <a:lumMod val="75000"/>
                  </a:schemeClr>
                </a:solidFill>
                <a:latin typeface="Tahoma" pitchFamily="34" charset="0"/>
                <a:cs typeface="Tahoma" pitchFamily="34" charset="0"/>
              </a:rPr>
              <a:t>חוק </a:t>
            </a:r>
            <a:r>
              <a:rPr lang="he-IL" b="1" dirty="0">
                <a:solidFill>
                  <a:schemeClr val="accent1">
                    <a:lumMod val="75000"/>
                  </a:schemeClr>
                </a:solidFill>
                <a:latin typeface="Tahoma" pitchFamily="34" charset="0"/>
                <a:cs typeface="Tahoma" pitchFamily="34" charset="0"/>
              </a:rPr>
              <a:t>העמותות </a:t>
            </a:r>
            <a:r>
              <a:rPr lang="he-IL" b="1" dirty="0" err="1" smtClean="0">
                <a:solidFill>
                  <a:schemeClr val="accent1">
                    <a:lumMod val="75000"/>
                  </a:schemeClr>
                </a:solidFill>
                <a:latin typeface="Tahoma" pitchFamily="34" charset="0"/>
                <a:cs typeface="Tahoma" pitchFamily="34" charset="0"/>
              </a:rPr>
              <a:t>התש"ם</a:t>
            </a:r>
            <a:r>
              <a:rPr lang="he-IL" b="1" dirty="0" smtClean="0">
                <a:solidFill>
                  <a:schemeClr val="accent1">
                    <a:lumMod val="75000"/>
                  </a:schemeClr>
                </a:solidFill>
                <a:latin typeface="Tahoma" pitchFamily="34" charset="0"/>
                <a:cs typeface="Tahoma" pitchFamily="34" charset="0"/>
              </a:rPr>
              <a:t>-1980 (כולל תיקון 14)</a:t>
            </a:r>
          </a:p>
          <a:p>
            <a:pPr algn="just">
              <a:lnSpc>
                <a:spcPct val="160000"/>
              </a:lnSpc>
            </a:pPr>
            <a:endParaRPr lang="he-IL" b="1" dirty="0" smtClean="0">
              <a:solidFill>
                <a:schemeClr val="accent1">
                  <a:lumMod val="75000"/>
                </a:schemeClr>
              </a:solidFill>
              <a:latin typeface="Tahoma" pitchFamily="34" charset="0"/>
              <a:cs typeface="Tahoma" pitchFamily="34" charset="0"/>
            </a:endParaRPr>
          </a:p>
          <a:p>
            <a:pPr marL="457200" indent="-4572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גילוי דעת 69 ותקן חשבונאות מס 5 של המוסד הישראלי לתקינה</a:t>
            </a:r>
          </a:p>
          <a:p>
            <a:pPr marL="457200" indent="-4572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pPr marL="457200" indent="-4572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תקן חשבונאות 36 (תיקון </a:t>
            </a:r>
            <a:r>
              <a:rPr lang="he-IL" b="1" dirty="0" err="1" smtClean="0">
                <a:solidFill>
                  <a:schemeClr val="accent1">
                    <a:lumMod val="75000"/>
                  </a:schemeClr>
                </a:solidFill>
                <a:latin typeface="Tahoma" pitchFamily="34" charset="0"/>
                <a:cs typeface="Tahoma" pitchFamily="34" charset="0"/>
              </a:rPr>
              <a:t>ג"ד</a:t>
            </a:r>
            <a:r>
              <a:rPr lang="he-IL" b="1" dirty="0" smtClean="0">
                <a:solidFill>
                  <a:schemeClr val="accent1">
                    <a:lumMod val="75000"/>
                  </a:schemeClr>
                </a:solidFill>
                <a:latin typeface="Tahoma" pitchFamily="34" charset="0"/>
                <a:cs typeface="Tahoma" pitchFamily="34" charset="0"/>
              </a:rPr>
              <a:t> 69 ותקן חשבונאות 5 )</a:t>
            </a: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a:p>
            <a:pPr marL="533400" indent="-5334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 תקן 18 ותקן 9 - גופים </a:t>
            </a:r>
            <a:r>
              <a:rPr lang="he-IL" b="1" dirty="0" err="1" smtClean="0">
                <a:solidFill>
                  <a:schemeClr val="accent1">
                    <a:lumMod val="75000"/>
                  </a:schemeClr>
                </a:solidFill>
                <a:latin typeface="Tahoma" pitchFamily="34" charset="0"/>
                <a:cs typeface="Tahoma" pitchFamily="34" charset="0"/>
              </a:rPr>
              <a:t>אלכ"רים</a:t>
            </a:r>
            <a:r>
              <a:rPr lang="he-IL" b="1" dirty="0" smtClean="0">
                <a:solidFill>
                  <a:schemeClr val="accent1">
                    <a:lumMod val="75000"/>
                  </a:schemeClr>
                </a:solidFill>
                <a:latin typeface="Tahoma" pitchFamily="34" charset="0"/>
                <a:cs typeface="Tahoma" pitchFamily="34" charset="0"/>
              </a:rPr>
              <a:t> שיצאו מתחולת התקנים ופועלים על פי כללים אחרים כגון מוסדות להשכלה גבוהה, קופות חולים ובתי חולים, מפלגות.</a:t>
            </a:r>
          </a:p>
          <a:p>
            <a:pPr marL="533400" indent="-5334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pPr marL="533400" indent="-5334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הנחיות להתנהלות עמותות (דצמבר 2015)</a:t>
            </a:r>
          </a:p>
          <a:p>
            <a:pPr marL="533400" indent="-533400" algn="just">
              <a:lnSpc>
                <a:spcPct val="160000"/>
              </a:lnSpc>
              <a:spcBef>
                <a:spcPts val="0"/>
              </a:spcBef>
              <a:buFont typeface="Wingdings" pitchFamily="2" charset="2"/>
              <a:buChar char="q"/>
            </a:pPr>
            <a:endParaRPr lang="he-IL" b="1" dirty="0" smtClean="0">
              <a:solidFill>
                <a:schemeClr val="accent1">
                  <a:lumMod val="75000"/>
                </a:schemeClr>
              </a:solidFill>
              <a:latin typeface="Tahoma" pitchFamily="34" charset="0"/>
              <a:cs typeface="Tahoma" pitchFamily="34" charset="0"/>
            </a:endParaRPr>
          </a:p>
          <a:p>
            <a:pPr marL="533400" indent="-533400" algn="just">
              <a:lnSpc>
                <a:spcPct val="160000"/>
              </a:lnSpc>
              <a:spcBef>
                <a:spcPts val="0"/>
              </a:spcBef>
              <a:buFont typeface="Wingdings" pitchFamily="2" charset="2"/>
              <a:buChar char="q"/>
            </a:pPr>
            <a:r>
              <a:rPr lang="he-IL" b="1" dirty="0" smtClean="0">
                <a:solidFill>
                  <a:schemeClr val="accent1">
                    <a:lumMod val="75000"/>
                  </a:schemeClr>
                </a:solidFill>
                <a:latin typeface="Tahoma" pitchFamily="34" charset="0"/>
                <a:cs typeface="Tahoma" pitchFamily="34" charset="0"/>
              </a:rPr>
              <a:t>נוהל בקשת תמיכות - הוראות </a:t>
            </a:r>
            <a:r>
              <a:rPr lang="he-IL" b="1" dirty="0" err="1" smtClean="0">
                <a:solidFill>
                  <a:schemeClr val="accent1">
                    <a:lumMod val="75000"/>
                  </a:schemeClr>
                </a:solidFill>
                <a:latin typeface="Tahoma" pitchFamily="34" charset="0"/>
                <a:cs typeface="Tahoma" pitchFamily="34" charset="0"/>
              </a:rPr>
              <a:t>החשכ"ל</a:t>
            </a:r>
            <a:r>
              <a:rPr lang="he-IL" b="1" dirty="0" smtClean="0">
                <a:solidFill>
                  <a:schemeClr val="accent1">
                    <a:lumMod val="75000"/>
                  </a:schemeClr>
                </a:solidFill>
                <a:latin typeface="Tahoma" pitchFamily="34" charset="0"/>
                <a:cs typeface="Tahoma" pitchFamily="34" charset="0"/>
              </a:rPr>
              <a:t> </a:t>
            </a: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a:p>
            <a:pPr algn="just">
              <a:lnSpc>
                <a:spcPct val="160000"/>
              </a:lnSpc>
              <a:spcBef>
                <a:spcPts val="0"/>
              </a:spcBef>
            </a:pPr>
            <a:endParaRPr lang="he-IL" b="1" dirty="0" smtClean="0">
              <a:solidFill>
                <a:schemeClr val="accent1">
                  <a:lumMod val="75000"/>
                </a:schemeClr>
              </a:solidFill>
              <a:latin typeface="Tahoma" pitchFamily="34" charset="0"/>
              <a:cs typeface="Tahoma" pitchFamily="34" charset="0"/>
            </a:endParaRPr>
          </a:p>
        </p:txBody>
      </p:sp>
      <p:sp>
        <p:nvSpPr>
          <p:cNvPr id="7" name="חץ למעלה 6">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8" name="מלבן 7"/>
          <p:cNvSpPr/>
          <p:nvPr/>
        </p:nvSpPr>
        <p:spPr>
          <a:xfrm>
            <a:off x="499232" y="5445224"/>
            <a:ext cx="7920880" cy="338554"/>
          </a:xfrm>
          <a:prstGeom prst="rect">
            <a:avLst/>
          </a:prstGeom>
        </p:spPr>
        <p:txBody>
          <a:bodyPr wrap="square">
            <a:spAutoFit/>
          </a:bodyPr>
          <a:lstStyle/>
          <a:p>
            <a:endParaRPr lang="he-IL" sz="1600" b="1" dirty="0" smtClean="0">
              <a:solidFill>
                <a:schemeClr val="accent1">
                  <a:lumMod val="75000"/>
                </a:schemeClr>
              </a:solidFill>
              <a:latin typeface="Tahoma" pitchFamily="34"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91" name="Rectangle 7"/>
          <p:cNvSpPr>
            <a:spLocks noGrp="1" noChangeArrowheads="1"/>
          </p:cNvSpPr>
          <p:nvPr>
            <p:ph idx="1"/>
          </p:nvPr>
        </p:nvSpPr>
        <p:spPr>
          <a:xfrm>
            <a:off x="467544" y="1052736"/>
            <a:ext cx="7992888" cy="5281389"/>
          </a:xfrm>
        </p:spPr>
        <p:txBody>
          <a:bodyPr>
            <a:noAutofit/>
          </a:bodyPr>
          <a:lstStyle/>
          <a:p>
            <a:pPr marL="274320" indent="-274320" fontAlgn="auto">
              <a:spcBef>
                <a:spcPts val="1200"/>
              </a:spcBef>
              <a:spcAft>
                <a:spcPts val="0"/>
              </a:spcAft>
              <a:buFont typeface="Wingdings" pitchFamily="2" charset="2"/>
              <a:buNone/>
              <a:defRPr/>
            </a:pPr>
            <a:r>
              <a:rPr lang="he-IL" sz="2400" b="1" dirty="0">
                <a:solidFill>
                  <a:schemeClr val="tx1">
                    <a:lumMod val="75000"/>
                    <a:lumOff val="25000"/>
                  </a:schemeClr>
                </a:solidFill>
              </a:rPr>
              <a:t>מלבד גיוס תרומות, לעמותה קיימות דרכים רבות לגיוס כספים </a:t>
            </a:r>
          </a:p>
          <a:p>
            <a:pPr marL="274320" indent="-274320" fontAlgn="auto">
              <a:spcBef>
                <a:spcPts val="1200"/>
              </a:spcBef>
              <a:spcAft>
                <a:spcPts val="0"/>
              </a:spcAft>
              <a:buFont typeface="Wingdings" pitchFamily="2" charset="2"/>
              <a:buNone/>
              <a:defRPr/>
            </a:pPr>
            <a:r>
              <a:rPr lang="he-IL" sz="2400" b="1" dirty="0">
                <a:solidFill>
                  <a:schemeClr val="tx1">
                    <a:lumMod val="75000"/>
                    <a:lumOff val="25000"/>
                  </a:schemeClr>
                </a:solidFill>
              </a:rPr>
              <a:t>ומשאבים לשם מימון פעילות. </a:t>
            </a:r>
          </a:p>
          <a:p>
            <a:pPr marL="274320" indent="-274320" fontAlgn="auto">
              <a:spcBef>
                <a:spcPts val="1200"/>
              </a:spcBef>
              <a:spcAft>
                <a:spcPts val="0"/>
              </a:spcAft>
              <a:buFont typeface="Wingdings" pitchFamily="2" charset="2"/>
              <a:buNone/>
              <a:defRPr/>
            </a:pPr>
            <a:endParaRPr lang="he-IL" sz="2400" b="1" dirty="0">
              <a:solidFill>
                <a:schemeClr val="tx1">
                  <a:lumMod val="75000"/>
                  <a:lumOff val="25000"/>
                </a:schemeClr>
              </a:solidFill>
            </a:endParaRPr>
          </a:p>
          <a:p>
            <a:pPr fontAlgn="auto">
              <a:spcBef>
                <a:spcPts val="1200"/>
              </a:spcBef>
              <a:spcAft>
                <a:spcPts val="0"/>
              </a:spcAft>
              <a:buFont typeface="Wingdings" panose="05000000000000000000" pitchFamily="2" charset="2"/>
              <a:buChar char="q"/>
              <a:defRPr/>
            </a:pPr>
            <a:r>
              <a:rPr lang="he-IL" sz="2400" b="1" dirty="0">
                <a:solidFill>
                  <a:schemeClr val="tx1">
                    <a:lumMod val="75000"/>
                    <a:lumOff val="25000"/>
                  </a:schemeClr>
                </a:solidFill>
              </a:rPr>
              <a:t>תמיכות </a:t>
            </a:r>
            <a:r>
              <a:rPr lang="he-IL" sz="2400" b="1" dirty="0" smtClean="0">
                <a:solidFill>
                  <a:schemeClr val="tx1">
                    <a:lumMod val="75000"/>
                    <a:lumOff val="25000"/>
                  </a:schemeClr>
                </a:solidFill>
              </a:rPr>
              <a:t>מהמדינה, ורשות מקומית</a:t>
            </a:r>
            <a:endParaRPr lang="he-IL" sz="2400" b="1" dirty="0">
              <a:solidFill>
                <a:schemeClr val="tx1">
                  <a:lumMod val="75000"/>
                  <a:lumOff val="25000"/>
                </a:schemeClr>
              </a:solidFill>
            </a:endParaRPr>
          </a:p>
          <a:p>
            <a:pPr fontAlgn="auto">
              <a:spcBef>
                <a:spcPts val="1200"/>
              </a:spcBef>
              <a:spcAft>
                <a:spcPts val="0"/>
              </a:spcAft>
              <a:buFont typeface="Wingdings" panose="05000000000000000000" pitchFamily="2" charset="2"/>
              <a:buChar char="q"/>
              <a:defRPr/>
            </a:pPr>
            <a:r>
              <a:rPr lang="he-IL" sz="2400" b="1" dirty="0" smtClean="0">
                <a:solidFill>
                  <a:schemeClr val="tx1">
                    <a:lumMod val="75000"/>
                    <a:lumOff val="25000"/>
                  </a:schemeClr>
                </a:solidFill>
              </a:rPr>
              <a:t>שיתופי </a:t>
            </a:r>
            <a:r>
              <a:rPr lang="he-IL" sz="2400" b="1" dirty="0">
                <a:solidFill>
                  <a:schemeClr val="tx1">
                    <a:lumMod val="75000"/>
                    <a:lumOff val="25000"/>
                  </a:schemeClr>
                </a:solidFill>
              </a:rPr>
              <a:t>פעולה</a:t>
            </a:r>
          </a:p>
          <a:p>
            <a:pPr fontAlgn="auto">
              <a:spcBef>
                <a:spcPts val="1200"/>
              </a:spcBef>
              <a:spcAft>
                <a:spcPts val="0"/>
              </a:spcAft>
              <a:buFont typeface="Wingdings" panose="05000000000000000000" pitchFamily="2" charset="2"/>
              <a:buChar char="q"/>
              <a:defRPr/>
            </a:pPr>
            <a:r>
              <a:rPr lang="he-IL" sz="2400" b="1" dirty="0">
                <a:solidFill>
                  <a:schemeClr val="tx1">
                    <a:lumMod val="75000"/>
                    <a:lumOff val="25000"/>
                  </a:schemeClr>
                </a:solidFill>
              </a:rPr>
              <a:t>גיוס </a:t>
            </a:r>
            <a:r>
              <a:rPr lang="he-IL" sz="2400" b="1" dirty="0" smtClean="0">
                <a:solidFill>
                  <a:schemeClr val="tx1">
                    <a:lumMod val="75000"/>
                    <a:lumOff val="25000"/>
                  </a:schemeClr>
                </a:solidFill>
              </a:rPr>
              <a:t>חסויות</a:t>
            </a:r>
            <a:endParaRPr lang="he-IL" sz="2400" b="1" dirty="0">
              <a:solidFill>
                <a:schemeClr val="tx1">
                  <a:lumMod val="75000"/>
                  <a:lumOff val="25000"/>
                </a:schemeClr>
              </a:solidFill>
            </a:endParaRPr>
          </a:p>
          <a:p>
            <a:pPr fontAlgn="auto">
              <a:spcBef>
                <a:spcPts val="1200"/>
              </a:spcBef>
              <a:spcAft>
                <a:spcPts val="0"/>
              </a:spcAft>
              <a:buFont typeface="Wingdings" panose="05000000000000000000" pitchFamily="2" charset="2"/>
              <a:buChar char="q"/>
              <a:defRPr/>
            </a:pPr>
            <a:r>
              <a:rPr lang="he-IL" sz="2400" b="1" dirty="0">
                <a:solidFill>
                  <a:schemeClr val="tx1">
                    <a:lumMod val="75000"/>
                    <a:lumOff val="25000"/>
                  </a:schemeClr>
                </a:solidFill>
              </a:rPr>
              <a:t>קרנות </a:t>
            </a:r>
            <a:r>
              <a:rPr lang="he-IL" sz="2400" b="1" dirty="0" smtClean="0">
                <a:solidFill>
                  <a:schemeClr val="tx1">
                    <a:lumMod val="75000"/>
                    <a:lumOff val="25000"/>
                  </a:schemeClr>
                </a:solidFill>
              </a:rPr>
              <a:t>ומענקים</a:t>
            </a:r>
          </a:p>
          <a:p>
            <a:pPr fontAlgn="auto">
              <a:spcBef>
                <a:spcPts val="1200"/>
              </a:spcBef>
              <a:spcAft>
                <a:spcPts val="0"/>
              </a:spcAft>
              <a:buFont typeface="Wingdings" panose="05000000000000000000" pitchFamily="2" charset="2"/>
              <a:buChar char="q"/>
              <a:defRPr/>
            </a:pPr>
            <a:r>
              <a:rPr lang="he-IL" sz="2400" b="1" dirty="0" smtClean="0">
                <a:solidFill>
                  <a:schemeClr val="tx1">
                    <a:lumMod val="75000"/>
                    <a:lumOff val="25000"/>
                  </a:schemeClr>
                </a:solidFill>
              </a:rPr>
              <a:t>הלוואה בערבות מדינה </a:t>
            </a:r>
          </a:p>
          <a:p>
            <a:pPr fontAlgn="auto">
              <a:spcBef>
                <a:spcPts val="1200"/>
              </a:spcBef>
              <a:spcAft>
                <a:spcPts val="0"/>
              </a:spcAft>
              <a:buFont typeface="Wingdings" panose="05000000000000000000" pitchFamily="2" charset="2"/>
              <a:buChar char="q"/>
              <a:defRPr/>
            </a:pPr>
            <a:r>
              <a:rPr lang="he-IL" sz="2400" b="1" dirty="0" smtClean="0">
                <a:solidFill>
                  <a:schemeClr val="tx1">
                    <a:lumMod val="75000"/>
                    <a:lumOff val="25000"/>
                  </a:schemeClr>
                </a:solidFill>
              </a:rPr>
              <a:t>פעולות עצמיות</a:t>
            </a:r>
            <a:endParaRPr lang="en-US" sz="2400" b="1" dirty="0">
              <a:solidFill>
                <a:schemeClr val="tx1">
                  <a:lumMod val="75000"/>
                  <a:lumOff val="25000"/>
                </a:schemeClr>
              </a:solidFill>
            </a:endParaRPr>
          </a:p>
        </p:txBody>
      </p:sp>
      <p:sp>
        <p:nvSpPr>
          <p:cNvPr id="55299" name="מציין מיקום של מספר שקופית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127A5A51-EAE1-439D-82AE-395B9FAD422E}" type="slidenum">
              <a:rPr lang="he-IL"/>
              <a:pPr/>
              <a:t>50</a:t>
            </a:fld>
            <a:endParaRPr lang="en-US"/>
          </a:p>
        </p:txBody>
      </p:sp>
      <p:sp>
        <p:nvSpPr>
          <p:cNvPr id="55300" name="Text Box 5"/>
          <p:cNvSpPr txBox="1">
            <a:spLocks noChangeArrowheads="1"/>
          </p:cNvSpPr>
          <p:nvPr/>
        </p:nvSpPr>
        <p:spPr bwMode="auto">
          <a:xfrm>
            <a:off x="4787900" y="5876925"/>
            <a:ext cx="2305050" cy="457200"/>
          </a:xfrm>
          <a:prstGeom prst="rect">
            <a:avLst/>
          </a:prstGeom>
          <a:noFill/>
          <a:ln w="9525">
            <a:noFill/>
            <a:miter lim="800000"/>
            <a:headEnd/>
            <a:tailEnd/>
          </a:ln>
        </p:spPr>
        <p:txBody>
          <a:bodyPr>
            <a:spAutoFit/>
          </a:bodyPr>
          <a:lstStyle/>
          <a:p>
            <a:pPr eaLnBrk="0" hangingPunct="0"/>
            <a:endParaRPr lang="en-US" sz="2400">
              <a:latin typeface="Times New Roman" pitchFamily="18" charset="0"/>
            </a:endParaRPr>
          </a:p>
        </p:txBody>
      </p:sp>
      <p:sp>
        <p:nvSpPr>
          <p:cNvPr id="2" name="מלבן 1"/>
          <p:cNvSpPr/>
          <p:nvPr/>
        </p:nvSpPr>
        <p:spPr>
          <a:xfrm>
            <a:off x="1706116" y="188640"/>
            <a:ext cx="6552728" cy="646331"/>
          </a:xfrm>
          <a:prstGeom prst="rect">
            <a:avLst/>
          </a:prstGeom>
        </p:spPr>
        <p:txBody>
          <a:bodyPr wrap="square">
            <a:spAutoFit/>
          </a:bodyPr>
          <a:lstStyle/>
          <a:p>
            <a:pPr lvl="0" algn="ctr">
              <a:spcBef>
                <a:spcPct val="0"/>
              </a:spcBef>
              <a:defRPr/>
            </a:pPr>
            <a:r>
              <a:rPr lang="he-IL"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הגדלת משאבים בארגון</a:t>
            </a:r>
          </a:p>
        </p:txBody>
      </p:sp>
    </p:spTree>
    <p:extLst>
      <p:ext uri="{BB962C8B-B14F-4D97-AF65-F5344CB8AC3E}">
        <p14:creationId xmlns:p14="http://schemas.microsoft.com/office/powerpoint/2010/main" val="15058624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a:off x="290544" y="287338"/>
            <a:ext cx="8853488" cy="5326062"/>
          </a:xfrm>
          <a:prstGeom prst="rect">
            <a:avLst/>
          </a:prstGeom>
          <a:solidFill>
            <a:srgbClr val="98002E"/>
          </a:solidFill>
          <a:ln w="9525">
            <a:noFill/>
            <a:miter lim="800000"/>
            <a:headEnd/>
            <a:tailEnd/>
          </a:ln>
          <a:effectLst/>
        </p:spPr>
        <p:txBody>
          <a:bodyPr wrap="none" anchor="ctr"/>
          <a:lstStyle/>
          <a:p>
            <a:endParaRPr lang="en-GB"/>
          </a:p>
        </p:txBody>
      </p:sp>
      <p:sp>
        <p:nvSpPr>
          <p:cNvPr id="6" name="כותרת 7"/>
          <p:cNvSpPr txBox="1">
            <a:spLocks/>
          </p:cNvSpPr>
          <p:nvPr/>
        </p:nvSpPr>
        <p:spPr>
          <a:xfrm>
            <a:off x="642910" y="1928802"/>
            <a:ext cx="7772400" cy="147002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4400" b="1" dirty="0" smtClean="0">
                <a:solidFill>
                  <a:schemeClr val="bg1"/>
                </a:solidFill>
                <a:latin typeface="Trebuchet MS" pitchFamily="34" charset="0"/>
              </a:rPr>
              <a:t>תמיכה מרשות מקומית</a:t>
            </a:r>
            <a:endParaRPr kumimoji="0" lang="he-IL" sz="4400" b="1" i="0" u="none" strike="noStrike" kern="1200" cap="none" spc="0" normalizeH="0" baseline="0" noProof="0" dirty="0">
              <a:ln>
                <a:noFill/>
              </a:ln>
              <a:solidFill>
                <a:schemeClr val="bg1"/>
              </a:solidFill>
              <a:effectLst/>
              <a:uLnTx/>
              <a:uFillTx/>
              <a:latin typeface="Trebuchet MS" pitchFamily="34" charset="0"/>
              <a:ea typeface="+mn-ea"/>
            </a:endParaRPr>
          </a:p>
        </p:txBody>
      </p:sp>
      <p:sp>
        <p:nvSpPr>
          <p:cNvPr id="12" name="Freeform 25"/>
          <p:cNvSpPr>
            <a:spLocks noChangeAspect="1"/>
          </p:cNvSpPr>
          <p:nvPr/>
        </p:nvSpPr>
        <p:spPr bwMode="gray">
          <a:xfrm>
            <a:off x="848204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3" name="Freeform 30"/>
          <p:cNvSpPr>
            <a:spLocks noChangeAspect="1"/>
          </p:cNvSpPr>
          <p:nvPr/>
        </p:nvSpPr>
        <p:spPr bwMode="gray">
          <a:xfrm>
            <a:off x="8429652" y="0"/>
            <a:ext cx="214314"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extLst>
      <p:ext uri="{BB962C8B-B14F-4D97-AF65-F5344CB8AC3E}">
        <p14:creationId xmlns:p14="http://schemas.microsoft.com/office/powerpoint/2010/main" val="33374284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9" name="Rectangle 7"/>
          <p:cNvSpPr>
            <a:spLocks noGrp="1" noChangeArrowheads="1"/>
          </p:cNvSpPr>
          <p:nvPr>
            <p:ph type="title"/>
          </p:nvPr>
        </p:nvSpPr>
        <p:spPr>
          <a:xfrm>
            <a:off x="683568" y="260648"/>
            <a:ext cx="7239000" cy="1143000"/>
          </a:xfrm>
        </p:spPr>
        <p:txBody>
          <a:bodyPr>
            <a:normAutofit/>
          </a:bodyPr>
          <a:lstStyle/>
          <a:p>
            <a:pPr algn="r" fontAlgn="auto">
              <a:spcAft>
                <a:spcPts val="0"/>
              </a:spcAft>
              <a:defRPr/>
            </a:pPr>
            <a:r>
              <a:rPr lang="he-IL" sz="4000" b="1" dirty="0">
                <a:solidFill>
                  <a:srgbClr val="C00000"/>
                </a:solidFill>
                <a:latin typeface="+mn-lt"/>
                <a:ea typeface="+mn-ea"/>
                <a:cs typeface="+mn-cs"/>
              </a:rPr>
              <a:t>תמיכות מהרשות המקומית</a:t>
            </a:r>
            <a:endParaRPr lang="en-US" sz="4000" b="1" dirty="0">
              <a:solidFill>
                <a:srgbClr val="C00000"/>
              </a:solidFill>
              <a:latin typeface="+mn-lt"/>
              <a:ea typeface="+mn-ea"/>
              <a:cs typeface="+mn-cs"/>
            </a:endParaRPr>
          </a:p>
        </p:txBody>
      </p:sp>
      <p:sp>
        <p:nvSpPr>
          <p:cNvPr id="58371" name="Rectangle 8"/>
          <p:cNvSpPr>
            <a:spLocks noGrp="1" noChangeArrowheads="1"/>
          </p:cNvSpPr>
          <p:nvPr>
            <p:ph idx="1"/>
          </p:nvPr>
        </p:nvSpPr>
        <p:spPr/>
        <p:txBody>
          <a:bodyPr/>
          <a:lstStyle/>
          <a:p>
            <a:pPr>
              <a:buFont typeface="Wingdings" pitchFamily="2" charset="2"/>
              <a:buNone/>
            </a:pPr>
            <a:r>
              <a:rPr lang="he-IL" sz="4000" smtClean="0">
                <a:solidFill>
                  <a:schemeClr val="bg1"/>
                </a:solidFill>
              </a:rPr>
              <a:t>	</a:t>
            </a:r>
          </a:p>
          <a:p>
            <a:pPr>
              <a:buClr>
                <a:schemeClr val="folHlink"/>
              </a:buClr>
              <a:buFont typeface="Wingdings" pitchFamily="2" charset="2"/>
              <a:buChar char="í"/>
            </a:pPr>
            <a:endParaRPr lang="he-IL" smtClean="0">
              <a:solidFill>
                <a:schemeClr val="bg1"/>
              </a:solidFill>
            </a:endParaRPr>
          </a:p>
          <a:p>
            <a:pPr>
              <a:buFont typeface="Wingdings" pitchFamily="2" charset="2"/>
              <a:buChar char="q"/>
            </a:pPr>
            <a:endParaRPr lang="en-US" smtClean="0">
              <a:solidFill>
                <a:schemeClr val="bg1"/>
              </a:solidFill>
              <a:cs typeface="Gisha" pitchFamily="34" charset="-79"/>
            </a:endParaRPr>
          </a:p>
        </p:txBody>
      </p:sp>
      <p:sp>
        <p:nvSpPr>
          <p:cNvPr id="58372" name="מציין מיקום של מספר שקופית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CC34E31-43BC-4C29-A3D2-DECFBDCE6B3E}" type="slidenum">
              <a:rPr lang="he-IL"/>
              <a:pPr/>
              <a:t>52</a:t>
            </a:fld>
            <a:endParaRPr lang="en-US"/>
          </a:p>
        </p:txBody>
      </p:sp>
      <p:sp>
        <p:nvSpPr>
          <p:cNvPr id="58373" name="Text Box 5"/>
          <p:cNvSpPr txBox="1">
            <a:spLocks noChangeArrowheads="1"/>
          </p:cNvSpPr>
          <p:nvPr/>
        </p:nvSpPr>
        <p:spPr bwMode="auto">
          <a:xfrm>
            <a:off x="4787900" y="5876925"/>
            <a:ext cx="2305050" cy="457200"/>
          </a:xfrm>
          <a:prstGeom prst="rect">
            <a:avLst/>
          </a:prstGeom>
          <a:noFill/>
          <a:ln w="9525">
            <a:noFill/>
            <a:miter lim="800000"/>
            <a:headEnd/>
            <a:tailEnd/>
          </a:ln>
        </p:spPr>
        <p:txBody>
          <a:bodyPr>
            <a:spAutoFit/>
          </a:bodyPr>
          <a:lstStyle/>
          <a:p>
            <a:pPr eaLnBrk="0" hangingPunct="0"/>
            <a:endParaRPr lang="en-US" sz="2400">
              <a:latin typeface="Times New Roman" pitchFamily="18" charset="0"/>
            </a:endParaRPr>
          </a:p>
        </p:txBody>
      </p:sp>
      <p:sp>
        <p:nvSpPr>
          <p:cNvPr id="58374" name="Rectangle 9"/>
          <p:cNvSpPr>
            <a:spLocks noChangeArrowheads="1"/>
          </p:cNvSpPr>
          <p:nvPr/>
        </p:nvSpPr>
        <p:spPr bwMode="auto">
          <a:xfrm>
            <a:off x="468313" y="1668463"/>
            <a:ext cx="8135937" cy="5284524"/>
          </a:xfrm>
          <a:prstGeom prst="rect">
            <a:avLst/>
          </a:prstGeom>
          <a:noFill/>
          <a:ln w="9525">
            <a:noFill/>
            <a:miter lim="800000"/>
            <a:headEnd/>
            <a:tailEnd/>
          </a:ln>
        </p:spPr>
        <p:txBody>
          <a:bodyPr>
            <a:spAutoFit/>
          </a:bodyPr>
          <a:lstStyle/>
          <a:p>
            <a:pPr algn="just">
              <a:spcBef>
                <a:spcPts val="600"/>
              </a:spcBef>
              <a:buClr>
                <a:schemeClr val="folHlink"/>
              </a:buClr>
            </a:pPr>
            <a:r>
              <a:rPr lang="he-IL" sz="2000" b="1" dirty="0" smtClean="0">
                <a:solidFill>
                  <a:schemeClr val="tx1">
                    <a:lumMod val="75000"/>
                    <a:lumOff val="25000"/>
                  </a:schemeClr>
                </a:solidFill>
              </a:rPr>
              <a:t>רשות </a:t>
            </a:r>
            <a:r>
              <a:rPr lang="he-IL" sz="2000" b="1" dirty="0">
                <a:solidFill>
                  <a:schemeClr val="tx1">
                    <a:lumMod val="75000"/>
                    <a:lumOff val="25000"/>
                  </a:schemeClr>
                </a:solidFill>
              </a:rPr>
              <a:t>מקומית רשאית להעניק תמיכות למוסדות שונים ללא כוונת רווח הפועלים בשטח הרשות או משרתים את תושבי הרשות</a:t>
            </a:r>
            <a:r>
              <a:rPr lang="he-IL" sz="2000" b="1" dirty="0" smtClean="0">
                <a:solidFill>
                  <a:schemeClr val="tx1">
                    <a:lumMod val="75000"/>
                    <a:lumOff val="25000"/>
                  </a:schemeClr>
                </a:solidFill>
              </a:rPr>
              <a:t>.</a:t>
            </a:r>
          </a:p>
          <a:p>
            <a:pPr algn="just">
              <a:spcBef>
                <a:spcPts val="600"/>
              </a:spcBef>
              <a:buClr>
                <a:schemeClr val="folHlink"/>
              </a:buClr>
            </a:pPr>
            <a:endParaRPr lang="he-IL" sz="2000" b="1" dirty="0">
              <a:solidFill>
                <a:schemeClr val="tx1">
                  <a:lumMod val="75000"/>
                  <a:lumOff val="25000"/>
                </a:schemeClr>
              </a:solidFill>
            </a:endParaRPr>
          </a:p>
          <a:p>
            <a:pPr marL="342900" indent="-342900" algn="just">
              <a:spcBef>
                <a:spcPts val="600"/>
              </a:spcBef>
              <a:buClr>
                <a:schemeClr val="folHlink"/>
              </a:buClr>
              <a:buFont typeface="Wingdings" panose="05000000000000000000" pitchFamily="2" charset="2"/>
              <a:buChar char="q"/>
            </a:pPr>
            <a:r>
              <a:rPr lang="he-IL" sz="2000" b="1" dirty="0">
                <a:solidFill>
                  <a:schemeClr val="tx1">
                    <a:lumMod val="75000"/>
                    <a:lumOff val="25000"/>
                  </a:schemeClr>
                </a:solidFill>
              </a:rPr>
              <a:t> </a:t>
            </a:r>
            <a:r>
              <a:rPr lang="he-IL" sz="2000" b="1" dirty="0" smtClean="0">
                <a:solidFill>
                  <a:schemeClr val="tx1">
                    <a:lumMod val="75000"/>
                    <a:lumOff val="25000"/>
                  </a:schemeClr>
                </a:solidFill>
              </a:rPr>
              <a:t>התמיכות </a:t>
            </a:r>
            <a:r>
              <a:rPr lang="he-IL" sz="2000" b="1" dirty="0">
                <a:solidFill>
                  <a:schemeClr val="tx1">
                    <a:lumMod val="75000"/>
                    <a:lumOff val="25000"/>
                  </a:schemeClr>
                </a:solidFill>
              </a:rPr>
              <a:t>יוענקו על ידי הרשות המקומית לצורך מימון פעילות ציבורית המבוצעת לטובת הרשות בתחומים שונים כגון: תרבות, ספורט, רווחה, חינוך, דת ועוד.</a:t>
            </a:r>
          </a:p>
          <a:p>
            <a:pPr marL="342900" indent="-342900" algn="just">
              <a:spcBef>
                <a:spcPts val="600"/>
              </a:spcBef>
              <a:buClr>
                <a:schemeClr val="folHlink"/>
              </a:buClr>
              <a:buFont typeface="Wingdings" panose="05000000000000000000" pitchFamily="2" charset="2"/>
              <a:buChar char="q"/>
            </a:pPr>
            <a:r>
              <a:rPr lang="he-IL" sz="2000" b="1" dirty="0">
                <a:solidFill>
                  <a:schemeClr val="tx1">
                    <a:lumMod val="75000"/>
                    <a:lumOff val="25000"/>
                  </a:schemeClr>
                </a:solidFill>
              </a:rPr>
              <a:t>  פרוצדורת מתן התמיכה והקריטריונים למתן התמיכה פורסמו במסגרת חוזר מנכ"ל משרד הפנים 4/2006.</a:t>
            </a:r>
          </a:p>
          <a:p>
            <a:pPr marL="342900" indent="-342900" algn="just">
              <a:spcBef>
                <a:spcPts val="600"/>
              </a:spcBef>
              <a:buClr>
                <a:schemeClr val="folHlink"/>
              </a:buClr>
              <a:buFont typeface="Wingdings" panose="05000000000000000000" pitchFamily="2" charset="2"/>
              <a:buChar char="q"/>
            </a:pPr>
            <a:r>
              <a:rPr lang="he-IL" sz="2000" b="1" dirty="0">
                <a:solidFill>
                  <a:schemeClr val="tx1">
                    <a:lumMod val="75000"/>
                    <a:lumOff val="25000"/>
                  </a:schemeClr>
                </a:solidFill>
              </a:rPr>
              <a:t>  תמיכה מרשות מקומית יכולה להיות כספית ויכול שתינתן ב-"שווה כסף" כגון: אספקת שירותים חיוניים, מתן זכות שימוש במתקני הרשות ללא תמורה, מתן ערבות לעמותה וכד'.</a:t>
            </a:r>
          </a:p>
          <a:p>
            <a:pPr marL="342900" indent="-342900" algn="just">
              <a:spcBef>
                <a:spcPts val="600"/>
              </a:spcBef>
              <a:buClr>
                <a:schemeClr val="folHlink"/>
              </a:buClr>
              <a:buFont typeface="Wingdings" panose="05000000000000000000" pitchFamily="2" charset="2"/>
              <a:buChar char="q"/>
            </a:pPr>
            <a:r>
              <a:rPr lang="he-IL" sz="2000" b="1" dirty="0">
                <a:solidFill>
                  <a:schemeClr val="tx1">
                    <a:lumMod val="75000"/>
                    <a:lumOff val="25000"/>
                  </a:schemeClr>
                </a:solidFill>
              </a:rPr>
              <a:t>  תנאי ראשוני ובסיס לקבלת תמיכה מרשות מקומית הוא אישור ניהול תקין לעמותה.</a:t>
            </a:r>
          </a:p>
          <a:p>
            <a:pPr marL="342900" indent="-342900">
              <a:lnSpc>
                <a:spcPct val="90000"/>
              </a:lnSpc>
              <a:spcBef>
                <a:spcPct val="20000"/>
              </a:spcBef>
              <a:buClr>
                <a:schemeClr val="folHlink"/>
              </a:buClr>
              <a:buFont typeface="Wingdings" panose="05000000000000000000" pitchFamily="2" charset="2"/>
              <a:buChar char="q"/>
            </a:pPr>
            <a:endParaRPr lang="he-IL" sz="2000" dirty="0">
              <a:latin typeface="David" pitchFamily="34" charset="-79"/>
              <a:cs typeface="David" pitchFamily="34" charset="-79"/>
            </a:endParaRPr>
          </a:p>
          <a:p>
            <a:pPr>
              <a:lnSpc>
                <a:spcPct val="90000"/>
              </a:lnSpc>
              <a:spcBef>
                <a:spcPct val="20000"/>
              </a:spcBef>
              <a:buClr>
                <a:schemeClr val="folHlink"/>
              </a:buClr>
              <a:buFont typeface="Wingdings" pitchFamily="2" charset="2"/>
              <a:buChar char="í"/>
            </a:pPr>
            <a:endParaRPr lang="he-IL" sz="2400" dirty="0">
              <a:latin typeface="David" pitchFamily="34" charset="-79"/>
              <a:cs typeface="David" pitchFamily="34" charset="-79"/>
            </a:endParaRPr>
          </a:p>
        </p:txBody>
      </p:sp>
    </p:spTree>
    <p:extLst>
      <p:ext uri="{BB962C8B-B14F-4D97-AF65-F5344CB8AC3E}">
        <p14:creationId xmlns:p14="http://schemas.microsoft.com/office/powerpoint/2010/main" val="33719376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7" name="Rectangle 7"/>
          <p:cNvSpPr>
            <a:spLocks noGrp="1" noChangeArrowheads="1"/>
          </p:cNvSpPr>
          <p:nvPr>
            <p:ph type="title"/>
          </p:nvPr>
        </p:nvSpPr>
        <p:spPr>
          <a:xfrm>
            <a:off x="251520" y="320040"/>
            <a:ext cx="7992888" cy="1143000"/>
          </a:xfrm>
        </p:spPr>
        <p:txBody>
          <a:bodyPr>
            <a:noAutofit/>
          </a:bodyPr>
          <a:lstStyle/>
          <a:p>
            <a:pPr algn="r" fontAlgn="auto">
              <a:spcAft>
                <a:spcPts val="0"/>
              </a:spcAft>
              <a:defRPr/>
            </a:pPr>
            <a:r>
              <a:rPr lang="he-IL" sz="4000" b="1" dirty="0">
                <a:solidFill>
                  <a:srgbClr val="C00000"/>
                </a:solidFill>
                <a:latin typeface="+mn-lt"/>
                <a:ea typeface="+mn-ea"/>
                <a:cs typeface="+mn-cs"/>
              </a:rPr>
              <a:t>שיתוף פעולה בין עמותות </a:t>
            </a:r>
            <a:r>
              <a:rPr lang="he-IL" sz="4000" b="1" dirty="0" smtClean="0">
                <a:solidFill>
                  <a:srgbClr val="C00000"/>
                </a:solidFill>
                <a:latin typeface="+mn-lt"/>
                <a:ea typeface="+mn-ea"/>
                <a:cs typeface="+mn-cs"/>
              </a:rPr>
              <a:t/>
            </a:r>
            <a:br>
              <a:rPr lang="he-IL" sz="4000" b="1" dirty="0" smtClean="0">
                <a:solidFill>
                  <a:srgbClr val="C00000"/>
                </a:solidFill>
                <a:latin typeface="+mn-lt"/>
                <a:ea typeface="+mn-ea"/>
                <a:cs typeface="+mn-cs"/>
              </a:rPr>
            </a:br>
            <a:r>
              <a:rPr lang="he-IL" sz="4000" b="1" dirty="0" smtClean="0">
                <a:solidFill>
                  <a:srgbClr val="C00000"/>
                </a:solidFill>
                <a:latin typeface="+mn-lt"/>
                <a:ea typeface="+mn-ea"/>
                <a:cs typeface="+mn-cs"/>
              </a:rPr>
              <a:t>ובין </a:t>
            </a:r>
            <a:r>
              <a:rPr lang="he-IL" sz="4000" b="1" dirty="0">
                <a:solidFill>
                  <a:srgbClr val="C00000"/>
                </a:solidFill>
                <a:latin typeface="+mn-lt"/>
                <a:ea typeface="+mn-ea"/>
                <a:cs typeface="+mn-cs"/>
              </a:rPr>
              <a:t>עמותה לגוף ציבורי</a:t>
            </a:r>
            <a:endParaRPr lang="en-US" sz="4000" b="1" dirty="0">
              <a:solidFill>
                <a:srgbClr val="C00000"/>
              </a:solidFill>
              <a:latin typeface="+mn-lt"/>
              <a:ea typeface="+mn-ea"/>
              <a:cs typeface="+mn-cs"/>
            </a:endParaRPr>
          </a:p>
        </p:txBody>
      </p:sp>
      <p:sp>
        <p:nvSpPr>
          <p:cNvPr id="768008" name="Rectangle 8"/>
          <p:cNvSpPr>
            <a:spLocks noGrp="1" noChangeArrowheads="1"/>
          </p:cNvSpPr>
          <p:nvPr>
            <p:ph idx="1"/>
          </p:nvPr>
        </p:nvSpPr>
        <p:spPr/>
        <p:txBody>
          <a:bodyPr>
            <a:normAutofit fontScale="70000" lnSpcReduction="20000"/>
          </a:bodyPr>
          <a:lstStyle/>
          <a:p>
            <a:pPr marL="274320" indent="-274320" fontAlgn="auto">
              <a:lnSpc>
                <a:spcPct val="80000"/>
              </a:lnSpc>
              <a:spcAft>
                <a:spcPts val="0"/>
              </a:spcAft>
              <a:buFont typeface="Wingdings" pitchFamily="2" charset="2"/>
              <a:buNone/>
              <a:defRPr/>
            </a:pPr>
            <a:r>
              <a:rPr lang="he-IL" sz="2000" dirty="0">
                <a:latin typeface="David" pitchFamily="34" charset="-79"/>
                <a:cs typeface="David" pitchFamily="34" charset="-79"/>
              </a:rPr>
              <a:t>	</a:t>
            </a:r>
          </a:p>
          <a:p>
            <a:pPr algn="just" fontAlgn="auto">
              <a:lnSpc>
                <a:spcPct val="120000"/>
              </a:lnSpc>
              <a:spcBef>
                <a:spcPts val="600"/>
              </a:spcBef>
              <a:spcAft>
                <a:spcPts val="0"/>
              </a:spcAft>
              <a:buClr>
                <a:schemeClr val="folHlink"/>
              </a:buClr>
              <a:buFont typeface="Wingdings" panose="05000000000000000000" pitchFamily="2" charset="2"/>
              <a:buChar char="q"/>
              <a:defRPr/>
            </a:pPr>
            <a:r>
              <a:rPr lang="he-IL" sz="2200" b="1" dirty="0">
                <a:solidFill>
                  <a:schemeClr val="tx1">
                    <a:lumMod val="75000"/>
                    <a:lumOff val="25000"/>
                  </a:schemeClr>
                </a:solidFill>
              </a:rPr>
              <a:t>בעולם העסקים מודל של פעילות משותפת בין ארגונים שונים הינו נפוץ ביותר והוא מוכר בכינוי "</a:t>
            </a:r>
            <a:r>
              <a:rPr lang="en-US" sz="2200" b="1" dirty="0">
                <a:solidFill>
                  <a:schemeClr val="tx1">
                    <a:lumMod val="75000"/>
                    <a:lumOff val="25000"/>
                  </a:schemeClr>
                </a:solidFill>
              </a:rPr>
              <a:t>joint venture</a:t>
            </a:r>
            <a:r>
              <a:rPr lang="he-IL" sz="2200" b="1" dirty="0">
                <a:solidFill>
                  <a:schemeClr val="tx1">
                    <a:lumMod val="75000"/>
                    <a:lumOff val="25000"/>
                  </a:schemeClr>
                </a:solidFill>
              </a:rPr>
              <a:t>" או "מיזם משותף". במסגרת מודל זה נוצרת שותפות "אד-</a:t>
            </a:r>
            <a:r>
              <a:rPr lang="he-IL" sz="2200" b="1" dirty="0" err="1">
                <a:solidFill>
                  <a:schemeClr val="tx1">
                    <a:lumMod val="75000"/>
                    <a:lumOff val="25000"/>
                  </a:schemeClr>
                </a:solidFill>
              </a:rPr>
              <a:t>הוק</a:t>
            </a:r>
            <a:r>
              <a:rPr lang="he-IL" sz="2200" b="1" dirty="0">
                <a:solidFill>
                  <a:schemeClr val="tx1">
                    <a:lumMod val="75000"/>
                    <a:lumOff val="25000"/>
                  </a:schemeClr>
                </a:solidFill>
              </a:rPr>
              <a:t>" לצורך הוצאתו אל הפועל של פרויקט מסוים כאשר כל צד נוטל על עצמו לתרום את חלקו לפרויקט, בין בכסף , בין ע"י העמדת נכס לטובת המיזם, בין במתן שירותים ויידע ובין בדרך אחרת.</a:t>
            </a:r>
          </a:p>
          <a:p>
            <a:pPr algn="just" fontAlgn="auto">
              <a:lnSpc>
                <a:spcPct val="120000"/>
              </a:lnSpc>
              <a:spcBef>
                <a:spcPts val="600"/>
              </a:spcBef>
              <a:spcAft>
                <a:spcPts val="0"/>
              </a:spcAft>
              <a:buClr>
                <a:schemeClr val="folHlink"/>
              </a:buClr>
              <a:buFont typeface="Wingdings" panose="05000000000000000000" pitchFamily="2" charset="2"/>
              <a:buChar char="q"/>
              <a:defRPr/>
            </a:pPr>
            <a:endParaRPr lang="he-IL" sz="2200" b="1" dirty="0">
              <a:solidFill>
                <a:schemeClr val="tx1">
                  <a:lumMod val="75000"/>
                  <a:lumOff val="25000"/>
                </a:schemeClr>
              </a:solidFill>
            </a:endParaRPr>
          </a:p>
          <a:p>
            <a:pPr algn="just" fontAlgn="auto">
              <a:lnSpc>
                <a:spcPct val="120000"/>
              </a:lnSpc>
              <a:spcBef>
                <a:spcPts val="600"/>
              </a:spcBef>
              <a:spcAft>
                <a:spcPts val="0"/>
              </a:spcAft>
              <a:buClr>
                <a:schemeClr val="folHlink"/>
              </a:buClr>
              <a:buFont typeface="Wingdings" panose="05000000000000000000" pitchFamily="2" charset="2"/>
              <a:buChar char="q"/>
              <a:defRPr/>
            </a:pPr>
            <a:r>
              <a:rPr lang="he-IL" sz="2200" b="1" dirty="0">
                <a:solidFill>
                  <a:schemeClr val="tx1">
                    <a:lumMod val="75000"/>
                    <a:lumOff val="25000"/>
                  </a:schemeClr>
                </a:solidFill>
              </a:rPr>
              <a:t>מבחינה עניינית, המודל של מיזם משותף אינו מוגבל לעולם העסקים והוא עשוי להתאים גם כמודל לשיתוף פעולה בין עמותות ובין עמותה לרשות מקומית  או לגוף ציבורי אחר במסגרת חוזה לביצוע פעילות משותפת.</a:t>
            </a:r>
          </a:p>
          <a:p>
            <a:pPr algn="just" fontAlgn="auto">
              <a:lnSpc>
                <a:spcPct val="120000"/>
              </a:lnSpc>
              <a:spcBef>
                <a:spcPts val="600"/>
              </a:spcBef>
              <a:spcAft>
                <a:spcPts val="0"/>
              </a:spcAft>
              <a:buClr>
                <a:schemeClr val="folHlink"/>
              </a:buClr>
              <a:buFont typeface="Wingdings" panose="05000000000000000000" pitchFamily="2" charset="2"/>
              <a:buChar char="q"/>
              <a:defRPr/>
            </a:pPr>
            <a:endParaRPr lang="he-IL" sz="2200" b="1" dirty="0">
              <a:solidFill>
                <a:schemeClr val="tx1">
                  <a:lumMod val="75000"/>
                  <a:lumOff val="25000"/>
                </a:schemeClr>
              </a:solidFill>
            </a:endParaRPr>
          </a:p>
          <a:p>
            <a:pPr algn="just" fontAlgn="auto">
              <a:lnSpc>
                <a:spcPct val="120000"/>
              </a:lnSpc>
              <a:spcBef>
                <a:spcPts val="600"/>
              </a:spcBef>
              <a:spcAft>
                <a:spcPts val="0"/>
              </a:spcAft>
              <a:buClr>
                <a:schemeClr val="folHlink"/>
              </a:buClr>
              <a:buFont typeface="Wingdings" panose="05000000000000000000" pitchFamily="2" charset="2"/>
              <a:buChar char="q"/>
              <a:defRPr/>
            </a:pPr>
            <a:r>
              <a:rPr lang="he-IL" sz="2200" b="1" dirty="0">
                <a:solidFill>
                  <a:schemeClr val="tx1">
                    <a:lumMod val="75000"/>
                    <a:lumOff val="25000"/>
                  </a:schemeClr>
                </a:solidFill>
              </a:rPr>
              <a:t>עמותות שונות בעלות מטרות דומות ופעילות דומה יכולות למצוא לשתף פעולה ביניהן ולאחד ידע ומשאבים לטובת קיום פעילות משותפת אשר תסייע לשתי העמותות.</a:t>
            </a:r>
          </a:p>
          <a:p>
            <a:pPr algn="just" fontAlgn="auto">
              <a:lnSpc>
                <a:spcPct val="120000"/>
              </a:lnSpc>
              <a:spcBef>
                <a:spcPts val="600"/>
              </a:spcBef>
              <a:spcAft>
                <a:spcPts val="0"/>
              </a:spcAft>
              <a:buClr>
                <a:schemeClr val="folHlink"/>
              </a:buClr>
              <a:buFont typeface="Wingdings" panose="05000000000000000000" pitchFamily="2" charset="2"/>
              <a:buChar char="q"/>
              <a:defRPr/>
            </a:pPr>
            <a:endParaRPr lang="he-IL" sz="2200" b="1" dirty="0">
              <a:solidFill>
                <a:schemeClr val="tx1">
                  <a:lumMod val="75000"/>
                  <a:lumOff val="25000"/>
                </a:schemeClr>
              </a:solidFill>
            </a:endParaRPr>
          </a:p>
          <a:p>
            <a:pPr algn="just" fontAlgn="auto">
              <a:lnSpc>
                <a:spcPct val="120000"/>
              </a:lnSpc>
              <a:spcBef>
                <a:spcPts val="600"/>
              </a:spcBef>
              <a:spcAft>
                <a:spcPts val="0"/>
              </a:spcAft>
              <a:buClr>
                <a:schemeClr val="folHlink"/>
              </a:buClr>
              <a:buFont typeface="Wingdings" panose="05000000000000000000" pitchFamily="2" charset="2"/>
              <a:buChar char="q"/>
              <a:defRPr/>
            </a:pPr>
            <a:r>
              <a:rPr lang="he-IL" sz="2200" b="1" dirty="0">
                <a:solidFill>
                  <a:schemeClr val="tx1">
                    <a:lumMod val="75000"/>
                    <a:lumOff val="25000"/>
                  </a:schemeClr>
                </a:solidFill>
              </a:rPr>
              <a:t>עמותה אף יכולה לפעול בשיתוף פעולה עם גופים ציבוריים כגון רשויות מקומיות. לאחרונה, מתרחב בקרב הרשויות המקומיות נושא שיתופי פעולה עם גורמים פרטיים ללא כוונת רווח. שיתוף הפעולה בא לידי ביטוי באופן כזה בו הרשות המקומית מעניקה סיוע בכוח אדם או במבנה לעמותה, והעמותה מקיימת פעילות לטובת תושבי הרשות בתמורה. </a:t>
            </a:r>
          </a:p>
          <a:p>
            <a:pPr algn="just" fontAlgn="auto">
              <a:lnSpc>
                <a:spcPct val="120000"/>
              </a:lnSpc>
              <a:spcBef>
                <a:spcPts val="600"/>
              </a:spcBef>
              <a:spcAft>
                <a:spcPts val="0"/>
              </a:spcAft>
              <a:buClr>
                <a:schemeClr val="folHlink"/>
              </a:buClr>
              <a:buFont typeface="Wingdings" panose="05000000000000000000" pitchFamily="2" charset="2"/>
              <a:buChar char="q"/>
              <a:defRPr/>
            </a:pPr>
            <a:endParaRPr lang="he-IL" sz="2200" b="1" dirty="0">
              <a:solidFill>
                <a:schemeClr val="tx1">
                  <a:lumMod val="75000"/>
                  <a:lumOff val="25000"/>
                </a:schemeClr>
              </a:solidFill>
            </a:endParaRPr>
          </a:p>
          <a:p>
            <a:pPr marL="274320" indent="-274320" fontAlgn="auto">
              <a:lnSpc>
                <a:spcPct val="80000"/>
              </a:lnSpc>
              <a:spcAft>
                <a:spcPts val="0"/>
              </a:spcAft>
              <a:buFont typeface="Wingdings" pitchFamily="2" charset="2"/>
              <a:buChar char="q"/>
              <a:defRPr/>
            </a:pPr>
            <a:endParaRPr lang="en-US" sz="2000" dirty="0">
              <a:latin typeface="David" pitchFamily="34" charset="-79"/>
              <a:cs typeface="David" pitchFamily="34" charset="-79"/>
            </a:endParaRPr>
          </a:p>
        </p:txBody>
      </p:sp>
      <p:sp>
        <p:nvSpPr>
          <p:cNvPr id="62468" name="מציין מיקום של מספר שקופית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EA063BCB-5070-47EF-ABC4-2227C79B2F47}" type="slidenum">
              <a:rPr lang="he-IL"/>
              <a:pPr/>
              <a:t>53</a:t>
            </a:fld>
            <a:endParaRPr lang="en-US"/>
          </a:p>
        </p:txBody>
      </p:sp>
      <p:sp>
        <p:nvSpPr>
          <p:cNvPr id="62469" name="Text Box 5"/>
          <p:cNvSpPr txBox="1">
            <a:spLocks noChangeArrowheads="1"/>
          </p:cNvSpPr>
          <p:nvPr/>
        </p:nvSpPr>
        <p:spPr bwMode="auto">
          <a:xfrm>
            <a:off x="4787900" y="5876925"/>
            <a:ext cx="2305050" cy="457200"/>
          </a:xfrm>
          <a:prstGeom prst="rect">
            <a:avLst/>
          </a:prstGeom>
          <a:noFill/>
          <a:ln w="9525">
            <a:noFill/>
            <a:miter lim="800000"/>
            <a:headEnd/>
            <a:tailEnd/>
          </a:ln>
        </p:spPr>
        <p:txBody>
          <a:bodyPr>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168517214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a:off x="290544" y="287338"/>
            <a:ext cx="8853488" cy="5326062"/>
          </a:xfrm>
          <a:prstGeom prst="rect">
            <a:avLst/>
          </a:prstGeom>
          <a:solidFill>
            <a:srgbClr val="98002E"/>
          </a:solidFill>
          <a:ln w="9525">
            <a:noFill/>
            <a:miter lim="800000"/>
            <a:headEnd/>
            <a:tailEnd/>
          </a:ln>
          <a:effectLst/>
        </p:spPr>
        <p:txBody>
          <a:bodyPr wrap="none" anchor="ctr"/>
          <a:lstStyle/>
          <a:p>
            <a:endParaRPr lang="en-GB"/>
          </a:p>
        </p:txBody>
      </p:sp>
      <p:sp>
        <p:nvSpPr>
          <p:cNvPr id="6" name="כותרת 7"/>
          <p:cNvSpPr txBox="1">
            <a:spLocks/>
          </p:cNvSpPr>
          <p:nvPr/>
        </p:nvSpPr>
        <p:spPr>
          <a:xfrm>
            <a:off x="642910" y="1928802"/>
            <a:ext cx="7772400" cy="147002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4400" b="1" dirty="0" smtClean="0">
                <a:solidFill>
                  <a:schemeClr val="bg1"/>
                </a:solidFill>
                <a:latin typeface="Trebuchet MS" pitchFamily="34" charset="0"/>
              </a:rPr>
              <a:t>גיוס חסויות</a:t>
            </a:r>
            <a:endParaRPr kumimoji="0" lang="he-IL" sz="4400" b="1" i="0" u="none" strike="noStrike" kern="1200" cap="none" spc="0" normalizeH="0" baseline="0" noProof="0" dirty="0">
              <a:ln>
                <a:noFill/>
              </a:ln>
              <a:solidFill>
                <a:schemeClr val="bg1"/>
              </a:solidFill>
              <a:effectLst/>
              <a:uLnTx/>
              <a:uFillTx/>
              <a:latin typeface="Trebuchet MS" pitchFamily="34" charset="0"/>
              <a:ea typeface="+mn-ea"/>
            </a:endParaRPr>
          </a:p>
        </p:txBody>
      </p:sp>
      <p:sp>
        <p:nvSpPr>
          <p:cNvPr id="12" name="Freeform 25"/>
          <p:cNvSpPr>
            <a:spLocks noChangeAspect="1"/>
          </p:cNvSpPr>
          <p:nvPr/>
        </p:nvSpPr>
        <p:spPr bwMode="gray">
          <a:xfrm>
            <a:off x="848204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3" name="Freeform 30"/>
          <p:cNvSpPr>
            <a:spLocks noChangeAspect="1"/>
          </p:cNvSpPr>
          <p:nvPr/>
        </p:nvSpPr>
        <p:spPr bwMode="gray">
          <a:xfrm>
            <a:off x="8429652" y="0"/>
            <a:ext cx="214314"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extLst>
      <p:ext uri="{BB962C8B-B14F-4D97-AF65-F5344CB8AC3E}">
        <p14:creationId xmlns:p14="http://schemas.microsoft.com/office/powerpoint/2010/main" val="31426950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055" name="Rectangle 7"/>
          <p:cNvSpPr>
            <a:spLocks noGrp="1" noChangeArrowheads="1"/>
          </p:cNvSpPr>
          <p:nvPr>
            <p:ph type="title"/>
          </p:nvPr>
        </p:nvSpPr>
        <p:spPr>
          <a:xfrm>
            <a:off x="457200" y="320040"/>
            <a:ext cx="7239000" cy="1143000"/>
          </a:xfrm>
        </p:spPr>
        <p:txBody>
          <a:bodyPr>
            <a:normAutofit/>
          </a:bodyPr>
          <a:lstStyle/>
          <a:p>
            <a:pPr algn="r" fontAlgn="auto">
              <a:spcAft>
                <a:spcPts val="0"/>
              </a:spcAft>
              <a:defRPr/>
            </a:pPr>
            <a:r>
              <a:rPr lang="he-IL" sz="4000" b="1" dirty="0">
                <a:solidFill>
                  <a:srgbClr val="C00000"/>
                </a:solidFill>
                <a:latin typeface="+mn-lt"/>
                <a:ea typeface="+mn-ea"/>
                <a:cs typeface="+mn-cs"/>
              </a:rPr>
              <a:t>גיוס חסויות</a:t>
            </a:r>
            <a:endParaRPr lang="en-US" sz="4000" b="1" dirty="0">
              <a:solidFill>
                <a:srgbClr val="C00000"/>
              </a:solidFill>
              <a:latin typeface="+mn-lt"/>
              <a:ea typeface="+mn-ea"/>
              <a:cs typeface="+mn-cs"/>
            </a:endParaRPr>
          </a:p>
        </p:txBody>
      </p:sp>
      <p:sp>
        <p:nvSpPr>
          <p:cNvPr id="63491" name="Rectangle 8"/>
          <p:cNvSpPr>
            <a:spLocks noGrp="1" noChangeArrowheads="1"/>
          </p:cNvSpPr>
          <p:nvPr>
            <p:ph idx="1"/>
          </p:nvPr>
        </p:nvSpPr>
        <p:spPr>
          <a:xfrm>
            <a:off x="457200" y="1600200"/>
            <a:ext cx="7859216" cy="4525963"/>
          </a:xfrm>
        </p:spPr>
        <p:txBody>
          <a:bodyPr>
            <a:normAutofit fontScale="92500"/>
          </a:bodyPr>
          <a:lstStyle/>
          <a:p>
            <a:pPr>
              <a:lnSpc>
                <a:spcPct val="80000"/>
              </a:lnSpc>
              <a:buFont typeface="Wingdings" pitchFamily="2" charset="2"/>
              <a:buNone/>
            </a:pPr>
            <a:r>
              <a:rPr lang="he-IL" sz="2200" dirty="0" smtClean="0">
                <a:latin typeface="David" pitchFamily="34" charset="-79"/>
                <a:cs typeface="David" pitchFamily="34" charset="-79"/>
              </a:rPr>
              <a:t>	</a:t>
            </a:r>
          </a:p>
          <a:p>
            <a:pPr algn="just">
              <a:spcBef>
                <a:spcPts val="1200"/>
              </a:spcBef>
              <a:buClr>
                <a:schemeClr val="folHlink"/>
              </a:buClr>
              <a:buFont typeface="Wingdings" panose="05000000000000000000" pitchFamily="2" charset="2"/>
              <a:buChar char="q"/>
            </a:pPr>
            <a:r>
              <a:rPr lang="he-IL" sz="2200" b="1" dirty="0">
                <a:solidFill>
                  <a:schemeClr val="tx1">
                    <a:lumMod val="75000"/>
                    <a:lumOff val="25000"/>
                  </a:schemeClr>
                </a:solidFill>
              </a:rPr>
              <a:t>עמותות רבות (בהתאם לתחום פעילותן) מחזיקים לעיתים במבנים ומקיימות פעילויות רבות בקרב הקהילה. ציבור עצום נחשף לעיתים לפעילות שמבצעת העמותה. עובדות אלו מושכות גופים פרטיים לרצות לפרסם עצמם באמצעות העמותה ובאירועי העמותה. </a:t>
            </a:r>
          </a:p>
          <a:p>
            <a:pPr algn="just">
              <a:spcBef>
                <a:spcPts val="1200"/>
              </a:spcBef>
              <a:buClr>
                <a:schemeClr val="folHlink"/>
              </a:buClr>
              <a:buFont typeface="Wingdings" panose="05000000000000000000" pitchFamily="2" charset="2"/>
              <a:buChar char="q"/>
            </a:pPr>
            <a:endParaRPr lang="he-IL" sz="2200" b="1" dirty="0">
              <a:solidFill>
                <a:schemeClr val="tx1">
                  <a:lumMod val="75000"/>
                  <a:lumOff val="25000"/>
                </a:schemeClr>
              </a:solidFill>
            </a:endParaRPr>
          </a:p>
          <a:p>
            <a:pPr algn="just">
              <a:spcBef>
                <a:spcPts val="1200"/>
              </a:spcBef>
              <a:buClr>
                <a:schemeClr val="folHlink"/>
              </a:buClr>
              <a:buFont typeface="Wingdings" panose="05000000000000000000" pitchFamily="2" charset="2"/>
              <a:buChar char="q"/>
            </a:pPr>
            <a:r>
              <a:rPr lang="he-IL" sz="2200" b="1" dirty="0">
                <a:solidFill>
                  <a:schemeClr val="tx1">
                    <a:lumMod val="75000"/>
                    <a:lumOff val="25000"/>
                  </a:schemeClr>
                </a:solidFill>
              </a:rPr>
              <a:t>לאחרונה, יותר ויותר עמותות מעסיקות </a:t>
            </a:r>
            <a:r>
              <a:rPr lang="he-IL" sz="2200" b="1" dirty="0" err="1">
                <a:solidFill>
                  <a:schemeClr val="tx1">
                    <a:lumMod val="75000"/>
                    <a:lumOff val="25000"/>
                  </a:schemeClr>
                </a:solidFill>
              </a:rPr>
              <a:t>מגייסי</a:t>
            </a:r>
            <a:r>
              <a:rPr lang="he-IL" sz="2200" b="1" dirty="0">
                <a:solidFill>
                  <a:schemeClr val="tx1">
                    <a:lumMod val="75000"/>
                    <a:lumOff val="25000"/>
                  </a:schemeClr>
                </a:solidFill>
              </a:rPr>
              <a:t> חסויות מקצועיים הפונים בשם העמותה לגופים מסחריים שונים במטרה לגייס מימון לפעילות המבוצעת על ידי העמותה</a:t>
            </a:r>
            <a:r>
              <a:rPr lang="he-IL" sz="2400" dirty="0" smtClean="0">
                <a:latin typeface="David" pitchFamily="34" charset="-79"/>
                <a:cs typeface="David" pitchFamily="34" charset="-79"/>
              </a:rPr>
              <a:t>.</a:t>
            </a:r>
          </a:p>
          <a:p>
            <a:pPr algn="just">
              <a:spcBef>
                <a:spcPts val="1200"/>
              </a:spcBef>
              <a:buClr>
                <a:schemeClr val="folHlink"/>
              </a:buClr>
              <a:buFont typeface="Wingdings" panose="05000000000000000000" pitchFamily="2" charset="2"/>
              <a:buChar char="q"/>
            </a:pPr>
            <a:endParaRPr lang="he-IL" sz="2400" dirty="0" smtClean="0">
              <a:latin typeface="David" pitchFamily="34" charset="-79"/>
              <a:cs typeface="David" pitchFamily="34" charset="-79"/>
            </a:endParaRPr>
          </a:p>
          <a:p>
            <a:pPr algn="just">
              <a:spcBef>
                <a:spcPts val="1200"/>
              </a:spcBef>
              <a:buClr>
                <a:schemeClr val="folHlink"/>
              </a:buClr>
              <a:buFont typeface="Wingdings" panose="05000000000000000000" pitchFamily="2" charset="2"/>
              <a:buChar char="q"/>
            </a:pPr>
            <a:r>
              <a:rPr lang="he-IL" sz="2200" b="1" dirty="0">
                <a:solidFill>
                  <a:schemeClr val="tx1">
                    <a:lumMod val="75000"/>
                    <a:lumOff val="25000"/>
                  </a:schemeClr>
                </a:solidFill>
              </a:rPr>
              <a:t>לדוגמא: עמותות רבות מממנות אירועים של העמותה בעזרת הקמת דוכנים באירוע, חלוקת חומר פרסומי וכד'.</a:t>
            </a:r>
          </a:p>
          <a:p>
            <a:pPr>
              <a:lnSpc>
                <a:spcPct val="80000"/>
              </a:lnSpc>
              <a:buClr>
                <a:schemeClr val="folHlink"/>
              </a:buClr>
              <a:buFont typeface="Wingdings" pitchFamily="2" charset="2"/>
              <a:buChar char="í"/>
            </a:pPr>
            <a:endParaRPr lang="he-IL" sz="2200" b="1" dirty="0">
              <a:solidFill>
                <a:schemeClr val="tx1">
                  <a:lumMod val="75000"/>
                  <a:lumOff val="25000"/>
                </a:schemeClr>
              </a:solidFill>
            </a:endParaRPr>
          </a:p>
          <a:p>
            <a:pPr>
              <a:lnSpc>
                <a:spcPct val="80000"/>
              </a:lnSpc>
              <a:buFont typeface="Wingdings" pitchFamily="2" charset="2"/>
              <a:buChar char="q"/>
            </a:pPr>
            <a:endParaRPr lang="en-US" sz="2200" dirty="0" smtClean="0">
              <a:latin typeface="David" pitchFamily="34" charset="-79"/>
              <a:cs typeface="David" pitchFamily="34" charset="-79"/>
            </a:endParaRPr>
          </a:p>
        </p:txBody>
      </p:sp>
      <p:sp>
        <p:nvSpPr>
          <p:cNvPr id="63492" name="מציין מיקום של מספר שקופית 5"/>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fld id="{8E0B4CC9-5DED-429C-90A6-20E44B079B10}" type="slidenum">
              <a:rPr lang="he-IL"/>
              <a:pPr/>
              <a:t>55</a:t>
            </a:fld>
            <a:endParaRPr lang="en-US"/>
          </a:p>
        </p:txBody>
      </p:sp>
      <p:sp>
        <p:nvSpPr>
          <p:cNvPr id="63493" name="Text Box 5"/>
          <p:cNvSpPr txBox="1">
            <a:spLocks noChangeArrowheads="1"/>
          </p:cNvSpPr>
          <p:nvPr/>
        </p:nvSpPr>
        <p:spPr bwMode="auto">
          <a:xfrm>
            <a:off x="4787900" y="5876925"/>
            <a:ext cx="2305050" cy="457200"/>
          </a:xfrm>
          <a:prstGeom prst="rect">
            <a:avLst/>
          </a:prstGeom>
          <a:noFill/>
          <a:ln w="9525">
            <a:noFill/>
            <a:miter lim="800000"/>
            <a:headEnd/>
            <a:tailEnd/>
          </a:ln>
        </p:spPr>
        <p:txBody>
          <a:bodyPr>
            <a:spAutoFit/>
          </a:bodyPr>
          <a:lstStyle/>
          <a:p>
            <a:pPr eaLnBrk="0" hangingPunct="0"/>
            <a:endParaRPr lang="en-US" sz="2400">
              <a:latin typeface="Times New Roman" pitchFamily="18" charset="0"/>
            </a:endParaRPr>
          </a:p>
        </p:txBody>
      </p:sp>
    </p:spTree>
    <p:extLst>
      <p:ext uri="{BB962C8B-B14F-4D97-AF65-F5344CB8AC3E}">
        <p14:creationId xmlns:p14="http://schemas.microsoft.com/office/powerpoint/2010/main" val="31467080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a:off x="290544" y="287338"/>
            <a:ext cx="8853488" cy="5326062"/>
          </a:xfrm>
          <a:prstGeom prst="rect">
            <a:avLst/>
          </a:prstGeom>
          <a:solidFill>
            <a:srgbClr val="98002E"/>
          </a:solidFill>
          <a:ln w="9525">
            <a:noFill/>
            <a:miter lim="800000"/>
            <a:headEnd/>
            <a:tailEnd/>
          </a:ln>
          <a:effectLst/>
        </p:spPr>
        <p:txBody>
          <a:bodyPr wrap="none" anchor="ctr"/>
          <a:lstStyle/>
          <a:p>
            <a:endParaRPr lang="en-GB"/>
          </a:p>
        </p:txBody>
      </p:sp>
      <p:sp>
        <p:nvSpPr>
          <p:cNvPr id="6" name="כותרת 7"/>
          <p:cNvSpPr txBox="1">
            <a:spLocks/>
          </p:cNvSpPr>
          <p:nvPr/>
        </p:nvSpPr>
        <p:spPr>
          <a:xfrm>
            <a:off x="642910" y="1928802"/>
            <a:ext cx="7772400" cy="147002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4400" b="1" dirty="0" smtClean="0">
                <a:solidFill>
                  <a:schemeClr val="bg1"/>
                </a:solidFill>
                <a:latin typeface="Trebuchet MS" pitchFamily="34" charset="0"/>
              </a:rPr>
              <a:t>פעילות עסקית בעמותה</a:t>
            </a:r>
            <a:endParaRPr kumimoji="0" lang="he-IL" sz="4400" b="1" i="0" u="none" strike="noStrike" kern="1200" cap="none" spc="0" normalizeH="0" baseline="0" noProof="0" dirty="0">
              <a:ln>
                <a:noFill/>
              </a:ln>
              <a:solidFill>
                <a:schemeClr val="bg1"/>
              </a:solidFill>
              <a:effectLst/>
              <a:uLnTx/>
              <a:uFillTx/>
              <a:latin typeface="Trebuchet MS" pitchFamily="34" charset="0"/>
              <a:ea typeface="+mn-ea"/>
            </a:endParaRPr>
          </a:p>
        </p:txBody>
      </p:sp>
      <p:sp>
        <p:nvSpPr>
          <p:cNvPr id="12" name="Freeform 25"/>
          <p:cNvSpPr>
            <a:spLocks noChangeAspect="1"/>
          </p:cNvSpPr>
          <p:nvPr/>
        </p:nvSpPr>
        <p:spPr bwMode="gray">
          <a:xfrm>
            <a:off x="848204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3" name="Freeform 30"/>
          <p:cNvSpPr>
            <a:spLocks noChangeAspect="1"/>
          </p:cNvSpPr>
          <p:nvPr/>
        </p:nvSpPr>
        <p:spPr bwMode="gray">
          <a:xfrm>
            <a:off x="8429652" y="0"/>
            <a:ext cx="214314"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Tree>
    <p:extLst>
      <p:ext uri="{BB962C8B-B14F-4D97-AF65-F5344CB8AC3E}">
        <p14:creationId xmlns:p14="http://schemas.microsoft.com/office/powerpoint/2010/main" val="339683026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0" y="6597352"/>
            <a:ext cx="1691680" cy="260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מציין מיקום תוכן 1"/>
          <p:cNvSpPr>
            <a:spLocks noGrp="1"/>
          </p:cNvSpPr>
          <p:nvPr>
            <p:ph idx="1"/>
          </p:nvPr>
        </p:nvSpPr>
        <p:spPr>
          <a:xfrm>
            <a:off x="251520" y="1268760"/>
            <a:ext cx="8333632" cy="4525963"/>
          </a:xfrm>
        </p:spPr>
        <p:txBody>
          <a:bodyPr>
            <a:noAutofit/>
          </a:bodyPr>
          <a:lstStyle/>
          <a:p>
            <a:pPr algn="just">
              <a:buFont typeface="Wingdings" panose="05000000000000000000" pitchFamily="2" charset="2"/>
              <a:buChar char="q"/>
            </a:pPr>
            <a:r>
              <a:rPr lang="he-IL" sz="2400" b="1" dirty="0">
                <a:solidFill>
                  <a:schemeClr val="tx1">
                    <a:lumMod val="75000"/>
                    <a:lumOff val="25000"/>
                  </a:schemeClr>
                </a:solidFill>
              </a:rPr>
              <a:t>זיקה בין הפעילות העסקית לפעילות העמותה לפי מטרותיה</a:t>
            </a:r>
          </a:p>
          <a:p>
            <a:pPr algn="just">
              <a:buFont typeface="Wingdings" panose="05000000000000000000" pitchFamily="2" charset="2"/>
              <a:buChar char="q"/>
            </a:pPr>
            <a:r>
              <a:rPr lang="he-IL" sz="2400" b="1" dirty="0">
                <a:solidFill>
                  <a:schemeClr val="tx1">
                    <a:lumMod val="75000"/>
                    <a:lumOff val="25000"/>
                  </a:schemeClr>
                </a:solidFill>
              </a:rPr>
              <a:t>אי קיום צבירת עודפים גבוהים מהפעילות העסקית</a:t>
            </a:r>
          </a:p>
          <a:p>
            <a:pPr algn="just">
              <a:buFont typeface="Wingdings" panose="05000000000000000000" pitchFamily="2" charset="2"/>
              <a:buChar char="q"/>
            </a:pPr>
            <a:r>
              <a:rPr lang="he-IL" sz="2400" b="1" dirty="0">
                <a:solidFill>
                  <a:schemeClr val="tx1">
                    <a:lumMod val="75000"/>
                    <a:lumOff val="25000"/>
                  </a:schemeClr>
                </a:solidFill>
              </a:rPr>
              <a:t>שיעור ההכנסות לקידום מטרות העמותה הינו גבוה</a:t>
            </a:r>
          </a:p>
          <a:p>
            <a:pPr algn="just">
              <a:buFont typeface="Wingdings" panose="05000000000000000000" pitchFamily="2" charset="2"/>
              <a:buChar char="q"/>
            </a:pPr>
            <a:r>
              <a:rPr lang="he-IL" sz="2400" b="1" dirty="0">
                <a:solidFill>
                  <a:schemeClr val="tx1">
                    <a:lumMod val="75000"/>
                    <a:lumOff val="25000"/>
                  </a:schemeClr>
                </a:solidFill>
              </a:rPr>
              <a:t>שיעור נמוך ממשאבי העמותה ומזמן העובדים מופנה לפעילות </a:t>
            </a:r>
            <a:r>
              <a:rPr lang="he-IL" sz="2400" b="1" dirty="0" smtClean="0">
                <a:solidFill>
                  <a:schemeClr val="tx1">
                    <a:lumMod val="75000"/>
                    <a:lumOff val="25000"/>
                  </a:schemeClr>
                </a:solidFill>
              </a:rPr>
              <a:t>העסקית</a:t>
            </a:r>
          </a:p>
          <a:p>
            <a:pPr algn="just">
              <a:buFont typeface="Wingdings" panose="05000000000000000000" pitchFamily="2" charset="2"/>
              <a:buChar char="q"/>
            </a:pPr>
            <a:r>
              <a:rPr lang="he-IL" sz="2400" b="1" dirty="0" smtClean="0">
                <a:solidFill>
                  <a:schemeClr val="tx1">
                    <a:lumMod val="75000"/>
                    <a:lumOff val="25000"/>
                  </a:schemeClr>
                </a:solidFill>
              </a:rPr>
              <a:t>הנחיות רשם העמותות</a:t>
            </a:r>
          </a:p>
          <a:p>
            <a:pPr algn="just">
              <a:buFont typeface="Wingdings" panose="05000000000000000000" pitchFamily="2" charset="2"/>
              <a:buChar char="q"/>
            </a:pPr>
            <a:r>
              <a:rPr lang="he-IL" sz="2400" b="1" dirty="0" smtClean="0">
                <a:solidFill>
                  <a:schemeClr val="tx1">
                    <a:lumMod val="75000"/>
                    <a:lumOff val="25000"/>
                  </a:schemeClr>
                </a:solidFill>
              </a:rPr>
              <a:t>הנחיות מס הכנסה</a:t>
            </a:r>
          </a:p>
          <a:p>
            <a:pPr algn="just">
              <a:buFont typeface="Wingdings" panose="05000000000000000000" pitchFamily="2" charset="2"/>
              <a:buChar char="q"/>
            </a:pPr>
            <a:r>
              <a:rPr lang="he-IL" sz="2400" b="1" dirty="0" smtClean="0">
                <a:solidFill>
                  <a:schemeClr val="tx1">
                    <a:lumMod val="75000"/>
                    <a:lumOff val="25000"/>
                  </a:schemeClr>
                </a:solidFill>
              </a:rPr>
              <a:t>הנחיות </a:t>
            </a:r>
            <a:r>
              <a:rPr lang="he-IL" sz="2400" b="1" dirty="0" err="1" smtClean="0">
                <a:solidFill>
                  <a:schemeClr val="tx1">
                    <a:lumMod val="75000"/>
                    <a:lumOff val="25000"/>
                  </a:schemeClr>
                </a:solidFill>
              </a:rPr>
              <a:t>מעמ</a:t>
            </a:r>
            <a:endParaRPr lang="he-IL" sz="2400" b="1" dirty="0">
              <a:solidFill>
                <a:schemeClr val="tx1">
                  <a:lumMod val="75000"/>
                  <a:lumOff val="25000"/>
                </a:schemeClr>
              </a:solidFill>
            </a:endParaRPr>
          </a:p>
        </p:txBody>
      </p:sp>
      <p:sp>
        <p:nvSpPr>
          <p:cNvPr id="5" name="כותרת משנה 2"/>
          <p:cNvSpPr>
            <a:spLocks noGrp="1"/>
          </p:cNvSpPr>
          <p:nvPr>
            <p:ph type="subTitle" idx="13"/>
          </p:nvPr>
        </p:nvSpPr>
        <p:spPr>
          <a:xfrm>
            <a:off x="845840" y="260648"/>
            <a:ext cx="6958608" cy="1285884"/>
          </a:xfrm>
        </p:spPr>
        <p:txBody>
          <a:bodyPr>
            <a:normAutofit fontScale="92500"/>
          </a:bodyPr>
          <a:lstStyle/>
          <a:p>
            <a:pPr algn="r"/>
            <a:r>
              <a:rPr lang="he-IL" sz="4400" b="1" dirty="0" smtClean="0">
                <a:solidFill>
                  <a:srgbClr val="C00000"/>
                </a:solidFill>
              </a:rPr>
              <a:t>סימנים לפעילות שאינה עסקית</a:t>
            </a:r>
            <a:endParaRPr lang="he-IL" sz="4400" b="1" dirty="0">
              <a:solidFill>
                <a:srgbClr val="C00000"/>
              </a:solidFill>
            </a:endParaRPr>
          </a:p>
        </p:txBody>
      </p:sp>
      <p:sp>
        <p:nvSpPr>
          <p:cNvPr id="6" name="מציין מיקום של מספר שקופית 5"/>
          <p:cNvSpPr>
            <a:spLocks noGrp="1"/>
          </p:cNvSpPr>
          <p:nvPr>
            <p:ph type="sldNum" sz="quarter" idx="12"/>
          </p:nvPr>
        </p:nvSpPr>
        <p:spPr/>
        <p:txBody>
          <a:bodyPr/>
          <a:lstStyle/>
          <a:p>
            <a:fld id="{175BFBB7-E0AA-4B19-BF0F-B09D1EC82116}" type="slidenum">
              <a:rPr lang="he-IL" smtClean="0"/>
              <a:pPr/>
              <a:t>57</a:t>
            </a:fld>
            <a:endParaRPr lang="he-IL"/>
          </a:p>
        </p:txBody>
      </p:sp>
    </p:spTree>
    <p:extLst>
      <p:ext uri="{BB962C8B-B14F-4D97-AF65-F5344CB8AC3E}">
        <p14:creationId xmlns:p14="http://schemas.microsoft.com/office/powerpoint/2010/main" val="10884390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71472" y="404664"/>
            <a:ext cx="7909426" cy="685800"/>
          </a:xfrm>
        </p:spPr>
        <p:txBody>
          <a:bodyPr>
            <a:noAutofit/>
          </a:bodyPr>
          <a:lstStyle/>
          <a:p>
            <a:pPr algn="r">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rPr>
              <a:t>יחסים פיננסים ובחינת איתנות פיננסית</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cs typeface="Tahoma" pitchFamily="34" charset="0"/>
            </a:endParaRPr>
          </a:p>
        </p:txBody>
      </p:sp>
      <p:pic>
        <p:nvPicPr>
          <p:cNvPr id="6" name="תמונה 5" descr="albert__einstein.gif"/>
          <p:cNvPicPr>
            <a:picLocks noChangeAspect="1"/>
          </p:cNvPicPr>
          <p:nvPr/>
        </p:nvPicPr>
        <p:blipFill>
          <a:blip r:embed="rId3" cstate="print"/>
          <a:stretch>
            <a:fillRect/>
          </a:stretch>
        </p:blipFill>
        <p:spPr>
          <a:xfrm>
            <a:off x="282052" y="3008027"/>
            <a:ext cx="2221914" cy="2895922"/>
          </a:xfrm>
          <a:prstGeom prst="rect">
            <a:avLst/>
          </a:prstGeom>
        </p:spPr>
      </p:pic>
      <p:sp>
        <p:nvSpPr>
          <p:cNvPr id="8" name="מלבן 7"/>
          <p:cNvSpPr/>
          <p:nvPr/>
        </p:nvSpPr>
        <p:spPr>
          <a:xfrm>
            <a:off x="2915816" y="1916832"/>
            <a:ext cx="5040560" cy="5078313"/>
          </a:xfrm>
          <a:prstGeom prst="rect">
            <a:avLst/>
          </a:prstGeom>
        </p:spPr>
        <p:txBody>
          <a:bodyPr wrap="square">
            <a:spAutoFit/>
          </a:bodyPr>
          <a:lstStyle/>
          <a:p>
            <a:pPr>
              <a:lnSpc>
                <a:spcPct val="150000"/>
              </a:lnSpc>
              <a:buNone/>
            </a:pPr>
            <a:r>
              <a:rPr lang="he-IL" b="1" dirty="0" smtClean="0">
                <a:solidFill>
                  <a:schemeClr val="accent1">
                    <a:lumMod val="75000"/>
                  </a:schemeClr>
                </a:solidFill>
                <a:latin typeface="Tahoma" pitchFamily="34" charset="0"/>
                <a:cs typeface="Tahoma" pitchFamily="34" charset="0"/>
              </a:rPr>
              <a:t>איתנות פיננסית </a:t>
            </a:r>
          </a:p>
          <a:p>
            <a:pPr algn="ctr">
              <a:lnSpc>
                <a:spcPct val="150000"/>
              </a:lnSpc>
              <a:buNone/>
            </a:pPr>
            <a:r>
              <a:rPr lang="he-IL" b="1" dirty="0">
                <a:solidFill>
                  <a:schemeClr val="accent1">
                    <a:lumMod val="75000"/>
                  </a:schemeClr>
                </a:solidFill>
                <a:latin typeface="Tahoma" pitchFamily="34" charset="0"/>
                <a:cs typeface="Tahoma" pitchFamily="34" charset="0"/>
              </a:rPr>
              <a:t>	</a:t>
            </a:r>
            <a:r>
              <a:rPr lang="he-IL" b="1" smtClean="0">
                <a:solidFill>
                  <a:schemeClr val="accent1">
                    <a:lumMod val="75000"/>
                  </a:schemeClr>
                </a:solidFill>
                <a:latin typeface="Tahoma" pitchFamily="34" charset="0"/>
                <a:cs typeface="Tahoma" pitchFamily="34" charset="0"/>
              </a:rPr>
              <a:t>למה חשוב ?</a:t>
            </a:r>
            <a:endParaRPr lang="he-IL" b="1" dirty="0" smtClean="0">
              <a:solidFill>
                <a:schemeClr val="accent1">
                  <a:lumMod val="75000"/>
                </a:schemeClr>
              </a:solidFill>
              <a:latin typeface="Tahoma" pitchFamily="34" charset="0"/>
              <a:cs typeface="Tahoma" pitchFamily="34" charset="0"/>
            </a:endParaRPr>
          </a:p>
          <a:p>
            <a:pPr algn="ctr">
              <a:lnSpc>
                <a:spcPct val="150000"/>
              </a:lnSpc>
              <a:buNone/>
            </a:pPr>
            <a:r>
              <a:rPr lang="he-IL" b="1" dirty="0" smtClean="0">
                <a:solidFill>
                  <a:schemeClr val="accent1">
                    <a:lumMod val="75000"/>
                  </a:schemeClr>
                </a:solidFill>
                <a:latin typeface="Tahoma" pitchFamily="34" charset="0"/>
                <a:cs typeface="Tahoma" pitchFamily="34" charset="0"/>
              </a:rPr>
              <a:t>		איך בוחנים?</a:t>
            </a: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a:p>
            <a:pPr algn="ctr">
              <a:lnSpc>
                <a:spcPct val="150000"/>
              </a:lnSpc>
              <a:buNone/>
            </a:pPr>
            <a:r>
              <a:rPr lang="he-IL" b="1" dirty="0" smtClean="0">
                <a:solidFill>
                  <a:schemeClr val="accent1">
                    <a:lumMod val="75000"/>
                  </a:schemeClr>
                </a:solidFill>
                <a:latin typeface="Tahoma" pitchFamily="34" charset="0"/>
                <a:cs typeface="Tahoma" pitchFamily="34" charset="0"/>
              </a:rPr>
              <a:t>יחסים פיננסיים  הינם יחסים בין סעיפים שונים בדוחות הכספיים.</a:t>
            </a: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a:p>
            <a:pPr algn="ctr">
              <a:lnSpc>
                <a:spcPct val="150000"/>
              </a:lnSpc>
              <a:buNone/>
            </a:pPr>
            <a:r>
              <a:rPr lang="he-IL" b="1" dirty="0" smtClean="0">
                <a:solidFill>
                  <a:schemeClr val="accent1">
                    <a:lumMod val="75000"/>
                  </a:schemeClr>
                </a:solidFill>
                <a:latin typeface="Tahoma" pitchFamily="34" charset="0"/>
                <a:cs typeface="Tahoma" pitchFamily="34" charset="0"/>
              </a:rPr>
              <a:t>זהו תהליך המרת נתוני הדוחות הכספיים למדדים שבעזרתם ניתן לבצע השוואות בין חברות .</a:t>
            </a:r>
          </a:p>
          <a:p>
            <a:pPr algn="ctr">
              <a:lnSpc>
                <a:spcPct val="150000"/>
              </a:lnSpc>
              <a:buNone/>
            </a:pPr>
            <a:endParaRPr lang="he-IL" b="1" dirty="0" smtClean="0">
              <a:solidFill>
                <a:schemeClr val="accent1">
                  <a:lumMod val="75000"/>
                </a:schemeClr>
              </a:solidFill>
              <a:latin typeface="Tahoma" pitchFamily="34" charset="0"/>
              <a:cs typeface="Tahoma" pitchFamily="34" charset="0"/>
            </a:endParaRPr>
          </a:p>
        </p:txBody>
      </p:sp>
      <p:sp>
        <p:nvSpPr>
          <p:cNvPr id="5" name="חץ למעלה 4">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32" presetClass="emph" presetSubtype="0" fill="hold" nodeType="withEffect">
                                  <p:stCondLst>
                                    <p:cond delay="0"/>
                                  </p:stCondLst>
                                  <p:childTnLst>
                                    <p:animClr clrSpc="rgb" dir="cw">
                                      <p:cBhvr override="childStyle">
                                        <p:cTn id="24" dur="100" fill="hold"/>
                                        <p:tgtEl>
                                          <p:spTgt spid="6"/>
                                        </p:tgtEl>
                                        <p:attrNameLst>
                                          <p:attrName>style.color</p:attrName>
                                        </p:attrNameLst>
                                      </p:cBhvr>
                                      <p:to>
                                        <a:schemeClr val="accent2"/>
                                      </p:to>
                                    </p:animClr>
                                    <p:animClr clrSpc="rgb" dir="cw">
                                      <p:cBhvr>
                                        <p:cTn id="25" dur="100" fill="hold"/>
                                        <p:tgtEl>
                                          <p:spTgt spid="6"/>
                                        </p:tgtEl>
                                        <p:attrNameLst>
                                          <p:attrName>fillcolor</p:attrName>
                                        </p:attrNameLst>
                                      </p:cBhvr>
                                      <p:to>
                                        <a:schemeClr val="accent2"/>
                                      </p:to>
                                    </p:animClr>
                                    <p:set>
                                      <p:cBhvr>
                                        <p:cTn id="26" dur="100" fill="hold"/>
                                        <p:tgtEl>
                                          <p:spTgt spid="6"/>
                                        </p:tgtEl>
                                        <p:attrNameLst>
                                          <p:attrName>fill.type</p:attrName>
                                        </p:attrNameLst>
                                      </p:cBhvr>
                                      <p:to>
                                        <p:strVal val="solid"/>
                                      </p:to>
                                    </p:set>
                                    <p:set>
                                      <p:cBhvr>
                                        <p:cTn id="27" dur="100" fill="hold"/>
                                        <p:tgtEl>
                                          <p:spTgt spid="6"/>
                                        </p:tgtEl>
                                        <p:attrNameLst>
                                          <p:attrName>fill.on</p:attrName>
                                        </p:attrNameLst>
                                      </p:cBhvr>
                                      <p:to>
                                        <p:strVal val="true"/>
                                      </p:to>
                                    </p:set>
                                    <p:animRot by="120000">
                                      <p:cBhvr>
                                        <p:cTn id="28" dur="100" fill="hold">
                                          <p:stCondLst>
                                            <p:cond delay="0"/>
                                          </p:stCondLst>
                                        </p:cTn>
                                        <p:tgtEl>
                                          <p:spTgt spid="6"/>
                                        </p:tgtEl>
                                        <p:attrNameLst>
                                          <p:attrName>r</p:attrName>
                                        </p:attrNameLst>
                                      </p:cBhvr>
                                    </p:animRot>
                                    <p:animRot by="-240000">
                                      <p:cBhvr>
                                        <p:cTn id="29" dur="200" fill="hold">
                                          <p:stCondLst>
                                            <p:cond delay="200"/>
                                          </p:stCondLst>
                                        </p:cTn>
                                        <p:tgtEl>
                                          <p:spTgt spid="6"/>
                                        </p:tgtEl>
                                        <p:attrNameLst>
                                          <p:attrName>r</p:attrName>
                                        </p:attrNameLst>
                                      </p:cBhvr>
                                    </p:animRot>
                                    <p:animRot by="240000">
                                      <p:cBhvr>
                                        <p:cTn id="30" dur="200" fill="hold">
                                          <p:stCondLst>
                                            <p:cond delay="400"/>
                                          </p:stCondLst>
                                        </p:cTn>
                                        <p:tgtEl>
                                          <p:spTgt spid="6"/>
                                        </p:tgtEl>
                                        <p:attrNameLst>
                                          <p:attrName>r</p:attrName>
                                        </p:attrNameLst>
                                      </p:cBhvr>
                                    </p:animRot>
                                    <p:animRot by="-240000">
                                      <p:cBhvr>
                                        <p:cTn id="31" dur="200" fill="hold">
                                          <p:stCondLst>
                                            <p:cond delay="600"/>
                                          </p:stCondLst>
                                        </p:cTn>
                                        <p:tgtEl>
                                          <p:spTgt spid="6"/>
                                        </p:tgtEl>
                                        <p:attrNameLst>
                                          <p:attrName>r</p:attrName>
                                        </p:attrNameLst>
                                      </p:cBhvr>
                                    </p:animRot>
                                    <p:animRot by="120000">
                                      <p:cBhvr>
                                        <p:cTn id="32" dur="200" fill="hold">
                                          <p:stCondLst>
                                            <p:cond delay="800"/>
                                          </p:stCondLst>
                                        </p:cTn>
                                        <p:tgtEl>
                                          <p:spTgt spid="6"/>
                                        </p:tgtEl>
                                        <p:attrNameLst>
                                          <p:attrName>r</p:attrName>
                                        </p:attrNameLst>
                                      </p:cBhvr>
                                    </p:animRo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par>
                                <p:cTn id="37" presetID="32" presetClass="emph" presetSubtype="0" fill="hold" nodeType="withEffect">
                                  <p:stCondLst>
                                    <p:cond delay="0"/>
                                  </p:stCondLst>
                                  <p:childTnLst>
                                    <p:animClr clrSpc="rgb" dir="cw">
                                      <p:cBhvr override="childStyle">
                                        <p:cTn id="38" dur="100" fill="hold"/>
                                        <p:tgtEl>
                                          <p:spTgt spid="6"/>
                                        </p:tgtEl>
                                        <p:attrNameLst>
                                          <p:attrName>style.color</p:attrName>
                                        </p:attrNameLst>
                                      </p:cBhvr>
                                      <p:to>
                                        <a:schemeClr val="accent2"/>
                                      </p:to>
                                    </p:animClr>
                                    <p:animClr clrSpc="rgb" dir="cw">
                                      <p:cBhvr>
                                        <p:cTn id="39" dur="100" fill="hold"/>
                                        <p:tgtEl>
                                          <p:spTgt spid="6"/>
                                        </p:tgtEl>
                                        <p:attrNameLst>
                                          <p:attrName>fillcolor</p:attrName>
                                        </p:attrNameLst>
                                      </p:cBhvr>
                                      <p:to>
                                        <a:schemeClr val="accent2"/>
                                      </p:to>
                                    </p:animClr>
                                    <p:set>
                                      <p:cBhvr>
                                        <p:cTn id="40" dur="100" fill="hold"/>
                                        <p:tgtEl>
                                          <p:spTgt spid="6"/>
                                        </p:tgtEl>
                                        <p:attrNameLst>
                                          <p:attrName>fill.type</p:attrName>
                                        </p:attrNameLst>
                                      </p:cBhvr>
                                      <p:to>
                                        <p:strVal val="solid"/>
                                      </p:to>
                                    </p:set>
                                    <p:set>
                                      <p:cBhvr>
                                        <p:cTn id="41" dur="100" fill="hold"/>
                                        <p:tgtEl>
                                          <p:spTgt spid="6"/>
                                        </p:tgtEl>
                                        <p:attrNameLst>
                                          <p:attrName>fill.on</p:attrName>
                                        </p:attrNameLst>
                                      </p:cBhvr>
                                      <p:to>
                                        <p:strVal val="true"/>
                                      </p:to>
                                    </p:set>
                                    <p:animRot by="120000">
                                      <p:cBhvr>
                                        <p:cTn id="42" dur="100" fill="hold">
                                          <p:stCondLst>
                                            <p:cond delay="0"/>
                                          </p:stCondLst>
                                        </p:cTn>
                                        <p:tgtEl>
                                          <p:spTgt spid="6"/>
                                        </p:tgtEl>
                                        <p:attrNameLst>
                                          <p:attrName>r</p:attrName>
                                        </p:attrNameLst>
                                      </p:cBhvr>
                                    </p:animRot>
                                    <p:animRot by="-240000">
                                      <p:cBhvr>
                                        <p:cTn id="43" dur="200" fill="hold">
                                          <p:stCondLst>
                                            <p:cond delay="200"/>
                                          </p:stCondLst>
                                        </p:cTn>
                                        <p:tgtEl>
                                          <p:spTgt spid="6"/>
                                        </p:tgtEl>
                                        <p:attrNameLst>
                                          <p:attrName>r</p:attrName>
                                        </p:attrNameLst>
                                      </p:cBhvr>
                                    </p:animRot>
                                    <p:animRot by="240000">
                                      <p:cBhvr>
                                        <p:cTn id="44" dur="200" fill="hold">
                                          <p:stCondLst>
                                            <p:cond delay="400"/>
                                          </p:stCondLst>
                                        </p:cTn>
                                        <p:tgtEl>
                                          <p:spTgt spid="6"/>
                                        </p:tgtEl>
                                        <p:attrNameLst>
                                          <p:attrName>r</p:attrName>
                                        </p:attrNameLst>
                                      </p:cBhvr>
                                    </p:animRot>
                                    <p:animRot by="-240000">
                                      <p:cBhvr>
                                        <p:cTn id="45" dur="200" fill="hold">
                                          <p:stCondLst>
                                            <p:cond delay="600"/>
                                          </p:stCondLst>
                                        </p:cTn>
                                        <p:tgtEl>
                                          <p:spTgt spid="6"/>
                                        </p:tgtEl>
                                        <p:attrNameLst>
                                          <p:attrName>r</p:attrName>
                                        </p:attrNameLst>
                                      </p:cBhvr>
                                    </p:animRot>
                                    <p:animRot by="120000">
                                      <p:cBhvr>
                                        <p:cTn id="46" dur="200" fill="hold">
                                          <p:stCondLst>
                                            <p:cond delay="800"/>
                                          </p:stCondLst>
                                        </p:cTn>
                                        <p:tgtEl>
                                          <p:spTgt spid="6"/>
                                        </p:tgtEl>
                                        <p:attrNameLst>
                                          <p:attrName>r</p:attrName>
                                        </p:attrNameLst>
                                      </p:cBhvr>
                                    </p:animRot>
                                  </p:childTnLst>
                                </p:cTn>
                              </p:par>
                              <p:par>
                                <p:cTn id="47" presetID="32" presetClass="emph" presetSubtype="0" fill="hold" nodeType="withEffect">
                                  <p:stCondLst>
                                    <p:cond delay="0"/>
                                  </p:stCondLst>
                                  <p:childTnLst>
                                    <p:animClr clrSpc="rgb" dir="cw">
                                      <p:cBhvr override="childStyle">
                                        <p:cTn id="48" dur="100" fill="hold"/>
                                        <p:tgtEl>
                                          <p:spTgt spid="6"/>
                                        </p:tgtEl>
                                        <p:attrNameLst>
                                          <p:attrName>style.color</p:attrName>
                                        </p:attrNameLst>
                                      </p:cBhvr>
                                      <p:to>
                                        <a:schemeClr val="accent2"/>
                                      </p:to>
                                    </p:animClr>
                                    <p:animClr clrSpc="rgb" dir="cw">
                                      <p:cBhvr>
                                        <p:cTn id="49" dur="100" fill="hold"/>
                                        <p:tgtEl>
                                          <p:spTgt spid="6"/>
                                        </p:tgtEl>
                                        <p:attrNameLst>
                                          <p:attrName>fillcolor</p:attrName>
                                        </p:attrNameLst>
                                      </p:cBhvr>
                                      <p:to>
                                        <a:schemeClr val="accent2"/>
                                      </p:to>
                                    </p:animClr>
                                    <p:set>
                                      <p:cBhvr>
                                        <p:cTn id="50" dur="100" fill="hold"/>
                                        <p:tgtEl>
                                          <p:spTgt spid="6"/>
                                        </p:tgtEl>
                                        <p:attrNameLst>
                                          <p:attrName>fill.type</p:attrName>
                                        </p:attrNameLst>
                                      </p:cBhvr>
                                      <p:to>
                                        <p:strVal val="solid"/>
                                      </p:to>
                                    </p:set>
                                    <p:set>
                                      <p:cBhvr>
                                        <p:cTn id="51" dur="100" fill="hold"/>
                                        <p:tgtEl>
                                          <p:spTgt spid="6"/>
                                        </p:tgtEl>
                                        <p:attrNameLst>
                                          <p:attrName>fill.on</p:attrName>
                                        </p:attrNameLst>
                                      </p:cBhvr>
                                      <p:to>
                                        <p:strVal val="true"/>
                                      </p:to>
                                    </p:set>
                                    <p:animRot by="120000">
                                      <p:cBhvr>
                                        <p:cTn id="52" dur="100" fill="hold">
                                          <p:stCondLst>
                                            <p:cond delay="0"/>
                                          </p:stCondLst>
                                        </p:cTn>
                                        <p:tgtEl>
                                          <p:spTgt spid="6"/>
                                        </p:tgtEl>
                                        <p:attrNameLst>
                                          <p:attrName>r</p:attrName>
                                        </p:attrNameLst>
                                      </p:cBhvr>
                                    </p:animRot>
                                    <p:animRot by="-240000">
                                      <p:cBhvr>
                                        <p:cTn id="53" dur="200" fill="hold">
                                          <p:stCondLst>
                                            <p:cond delay="200"/>
                                          </p:stCondLst>
                                        </p:cTn>
                                        <p:tgtEl>
                                          <p:spTgt spid="6"/>
                                        </p:tgtEl>
                                        <p:attrNameLst>
                                          <p:attrName>r</p:attrName>
                                        </p:attrNameLst>
                                      </p:cBhvr>
                                    </p:animRot>
                                    <p:animRot by="240000">
                                      <p:cBhvr>
                                        <p:cTn id="54" dur="200" fill="hold">
                                          <p:stCondLst>
                                            <p:cond delay="400"/>
                                          </p:stCondLst>
                                        </p:cTn>
                                        <p:tgtEl>
                                          <p:spTgt spid="6"/>
                                        </p:tgtEl>
                                        <p:attrNameLst>
                                          <p:attrName>r</p:attrName>
                                        </p:attrNameLst>
                                      </p:cBhvr>
                                    </p:animRot>
                                    <p:animRot by="-240000">
                                      <p:cBhvr>
                                        <p:cTn id="55" dur="200" fill="hold">
                                          <p:stCondLst>
                                            <p:cond delay="600"/>
                                          </p:stCondLst>
                                        </p:cTn>
                                        <p:tgtEl>
                                          <p:spTgt spid="6"/>
                                        </p:tgtEl>
                                        <p:attrNameLst>
                                          <p:attrName>r</p:attrName>
                                        </p:attrNameLst>
                                      </p:cBhvr>
                                    </p:animRot>
                                    <p:animRot by="120000">
                                      <p:cBhvr>
                                        <p:cTn id="56"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2382793" y="404664"/>
            <a:ext cx="6046859" cy="523220"/>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lvl="0">
              <a:spcBef>
                <a:spcPct val="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יחסים פיננסים- אופן השימוש</a:t>
            </a:r>
            <a:endParaRPr lang="he-IL" altLang="he-IL" sz="2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graphicFrame>
        <p:nvGraphicFramePr>
          <p:cNvPr id="8" name="דיאגרמה 7"/>
          <p:cNvGraphicFramePr/>
          <p:nvPr/>
        </p:nvGraphicFramePr>
        <p:xfrm>
          <a:off x="935088" y="928670"/>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תמונה 6" descr="red-number-1.jpg"/>
          <p:cNvPicPr>
            <a:picLocks noChangeAspect="1"/>
          </p:cNvPicPr>
          <p:nvPr/>
        </p:nvPicPr>
        <p:blipFill>
          <a:blip r:embed="rId7" cstate="print"/>
          <a:stretch>
            <a:fillRect/>
          </a:stretch>
        </p:blipFill>
        <p:spPr>
          <a:xfrm>
            <a:off x="5679289" y="5357826"/>
            <a:ext cx="535785" cy="428628"/>
          </a:xfrm>
          <a:prstGeom prst="rect">
            <a:avLst/>
          </a:prstGeom>
        </p:spPr>
      </p:pic>
      <p:pic>
        <p:nvPicPr>
          <p:cNvPr id="10" name="תמונה 9" descr="red-number-2.jpg"/>
          <p:cNvPicPr>
            <a:picLocks noChangeAspect="1"/>
          </p:cNvPicPr>
          <p:nvPr/>
        </p:nvPicPr>
        <p:blipFill>
          <a:blip r:embed="rId8" cstate="print"/>
          <a:stretch>
            <a:fillRect/>
          </a:stretch>
        </p:blipFill>
        <p:spPr>
          <a:xfrm>
            <a:off x="2285984" y="3429000"/>
            <a:ext cx="375050" cy="428628"/>
          </a:xfrm>
          <a:prstGeom prst="rect">
            <a:avLst/>
          </a:prstGeom>
        </p:spPr>
      </p:pic>
      <p:pic>
        <p:nvPicPr>
          <p:cNvPr id="11" name="תמונה 10" descr="1.jpg"/>
          <p:cNvPicPr>
            <a:picLocks noChangeAspect="1"/>
          </p:cNvPicPr>
          <p:nvPr/>
        </p:nvPicPr>
        <p:blipFill>
          <a:blip r:embed="rId9" cstate="print"/>
          <a:stretch>
            <a:fillRect/>
          </a:stretch>
        </p:blipFill>
        <p:spPr>
          <a:xfrm>
            <a:off x="4929190" y="1571616"/>
            <a:ext cx="357185" cy="285748"/>
          </a:xfrm>
          <a:prstGeom prst="rect">
            <a:avLst/>
          </a:prstGeom>
        </p:spPr>
      </p:pic>
      <p:sp>
        <p:nvSpPr>
          <p:cNvPr id="9" name="חץ למעלה 8">
            <a:hlinkClick r:id="rId10"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31D8151B-E47F-49F9-8D50-161BD85113DB}"/>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1450EA2D-1C40-47FD-97B8-0760B28E42E8}"/>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graphicEl>
                                              <a:dgm id="{0101AC46-F1B5-44D0-8A5A-AD9440E166F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graphicEl>
                                              <a:dgm id="{384E6F35-D49D-4126-A4E2-A27F96FFC21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graphicEl>
                                              <a:dgm id="{20F42EDB-0587-4834-A927-17A536E86D86}"/>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4341CE48-927B-4DD3-96A3-3A6607DEB40F}"/>
                                            </p:graphic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pPr algn="ctr"/>
            <a:endParaRPr lang="he-IL" b="1" dirty="0" smtClean="0">
              <a:solidFill>
                <a:schemeClr val="bg1"/>
              </a:solidFill>
              <a:latin typeface="Trebuchet MS" pitchFamily="34" charset="0"/>
            </a:endParaRPr>
          </a:p>
        </p:txBody>
      </p:sp>
      <p:sp>
        <p:nvSpPr>
          <p:cNvPr id="7" name="Freeform 25"/>
          <p:cNvSpPr>
            <a:spLocks noChangeAspect="1"/>
          </p:cNvSpPr>
          <p:nvPr/>
        </p:nvSpPr>
        <p:spPr bwMode="gray">
          <a:xfrm>
            <a:off x="8429652" y="5030788"/>
            <a:ext cx="142876"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8" name="Freeform 30"/>
          <p:cNvSpPr>
            <a:spLocks noChangeAspect="1"/>
          </p:cNvSpPr>
          <p:nvPr/>
        </p:nvSpPr>
        <p:spPr bwMode="gray">
          <a:xfrm>
            <a:off x="8429652" y="0"/>
            <a:ext cx="142875"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9" name="TextBox 8"/>
          <p:cNvSpPr txBox="1"/>
          <p:nvPr/>
        </p:nvSpPr>
        <p:spPr>
          <a:xfrm>
            <a:off x="785786" y="1000108"/>
            <a:ext cx="8001056" cy="1477328"/>
          </a:xfrm>
          <a:prstGeom prst="rect">
            <a:avLst/>
          </a:prstGeom>
          <a:noFill/>
        </p:spPr>
        <p:txBody>
          <a:bodyPr wrap="square" rtlCol="1">
            <a:spAutoFit/>
          </a:bodyPr>
          <a:lstStyle/>
          <a:p>
            <a:r>
              <a:rPr lang="he-IL" sz="5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מערכת דיווח כספי במלכ"ר</a:t>
            </a:r>
          </a:p>
          <a:p>
            <a:endParaRPr lang="he-IL"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endParaRPr>
          </a:p>
        </p:txBody>
      </p:sp>
    </p:spTree>
    <p:extLst>
      <p:ext uri="{BB962C8B-B14F-4D97-AF65-F5344CB8AC3E}">
        <p14:creationId xmlns:p14="http://schemas.microsoft.com/office/powerpoint/2010/main" val="246256301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2051720" y="457184"/>
            <a:ext cx="6358880" cy="685800"/>
          </a:xfrm>
          <a:prstGeom prst="rect">
            <a:avLst/>
          </a:prstGeom>
        </p:spPr>
        <p:txBody>
          <a:bodyPr>
            <a:no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סוגי יחסים פיננסים</a:t>
            </a:r>
            <a:endParaRPr lang="en-US"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3" name="הסבר חץ למטה 2"/>
          <p:cNvSpPr/>
          <p:nvPr/>
        </p:nvSpPr>
        <p:spPr>
          <a:xfrm>
            <a:off x="2094658" y="992698"/>
            <a:ext cx="5184576" cy="864096"/>
          </a:xfrm>
          <a:prstGeom prst="downArrow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דוגמאות ליחסים פיננסים נפוצים</a:t>
            </a:r>
            <a:endParaRPr lang="he-IL"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מלבן 3"/>
          <p:cNvSpPr/>
          <p:nvPr/>
        </p:nvSpPr>
        <p:spPr>
          <a:xfrm>
            <a:off x="870522" y="1928802"/>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נזילות-</a:t>
            </a:r>
          </a:p>
          <a:p>
            <a:r>
              <a:rPr lang="he-IL" b="1" dirty="0" smtClean="0">
                <a:solidFill>
                  <a:schemeClr val="accent1">
                    <a:lumMod val="75000"/>
                  </a:schemeClr>
                </a:solidFill>
              </a:rPr>
              <a:t>יחסים המודדים את נזילות הפירמה בטווח הקצר</a:t>
            </a:r>
          </a:p>
        </p:txBody>
      </p:sp>
      <p:sp>
        <p:nvSpPr>
          <p:cNvPr id="5" name="מלבן 4"/>
          <p:cNvSpPr/>
          <p:nvPr/>
        </p:nvSpPr>
        <p:spPr>
          <a:xfrm>
            <a:off x="870522" y="3008922"/>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איתנות  פיננסית- מבנה הון</a:t>
            </a:r>
          </a:p>
          <a:p>
            <a:r>
              <a:rPr lang="he-IL" b="1" dirty="0" smtClean="0">
                <a:solidFill>
                  <a:schemeClr val="accent1">
                    <a:lumMod val="75000"/>
                  </a:schemeClr>
                </a:solidFill>
              </a:rPr>
              <a:t>בחינת מידת הפעילות בהון זר</a:t>
            </a:r>
            <a:endParaRPr lang="he-IL" b="1" dirty="0">
              <a:solidFill>
                <a:schemeClr val="accent1">
                  <a:lumMod val="75000"/>
                </a:schemeClr>
              </a:solidFill>
            </a:endParaRPr>
          </a:p>
        </p:txBody>
      </p:sp>
      <p:sp>
        <p:nvSpPr>
          <p:cNvPr id="7" name="מלבן 6"/>
          <p:cNvSpPr/>
          <p:nvPr/>
        </p:nvSpPr>
        <p:spPr>
          <a:xfrm>
            <a:off x="870522" y="5313178"/>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רווחיות-</a:t>
            </a:r>
          </a:p>
          <a:p>
            <a:r>
              <a:rPr lang="he-IL" b="1" dirty="0" smtClean="0">
                <a:solidFill>
                  <a:schemeClr val="accent1">
                    <a:lumMod val="75000"/>
                  </a:schemeClr>
                </a:solidFill>
              </a:rPr>
              <a:t>בדיקת הרווחיות</a:t>
            </a:r>
            <a:endParaRPr lang="he-IL" b="1" dirty="0">
              <a:solidFill>
                <a:schemeClr val="accent1">
                  <a:lumMod val="75000"/>
                </a:schemeClr>
              </a:solidFill>
            </a:endParaRPr>
          </a:p>
        </p:txBody>
      </p:sp>
      <p:sp>
        <p:nvSpPr>
          <p:cNvPr id="8" name="מלבן 7"/>
          <p:cNvSpPr/>
          <p:nvPr/>
        </p:nvSpPr>
        <p:spPr>
          <a:xfrm>
            <a:off x="857224" y="4214818"/>
            <a:ext cx="7344816" cy="864096"/>
          </a:xfrm>
          <a:prstGeom prst="rect">
            <a:avLst/>
          </a:prstGeom>
        </p:spPr>
        <p:style>
          <a:lnRef idx="1">
            <a:schemeClr val="accent1"/>
          </a:lnRef>
          <a:fillRef idx="2">
            <a:schemeClr val="accent1"/>
          </a:fillRef>
          <a:effectRef idx="1">
            <a:schemeClr val="accent1"/>
          </a:effectRef>
          <a:fontRef idx="minor">
            <a:schemeClr val="dk1"/>
          </a:fontRef>
        </p:style>
        <p:txBody>
          <a:bodyPr rtlCol="1" anchor="ctr"/>
          <a:lstStyle/>
          <a:p>
            <a:r>
              <a:rPr lang="he-IL" b="1" u="sng" dirty="0" smtClean="0">
                <a:solidFill>
                  <a:schemeClr val="accent1">
                    <a:lumMod val="75000"/>
                  </a:schemeClr>
                </a:solidFill>
              </a:rPr>
              <a:t>יחסי יעילות תפעולית-</a:t>
            </a:r>
          </a:p>
          <a:p>
            <a:r>
              <a:rPr lang="he-IL" b="1" dirty="0" smtClean="0">
                <a:solidFill>
                  <a:schemeClr val="accent1">
                    <a:lumMod val="75000"/>
                  </a:schemeClr>
                </a:solidFill>
              </a:rPr>
              <a:t>בדיקת היעילות על ידי שימוש במקורות </a:t>
            </a:r>
          </a:p>
        </p:txBody>
      </p:sp>
      <p:sp>
        <p:nvSpPr>
          <p:cNvPr id="9" name="מלבן 8"/>
          <p:cNvSpPr/>
          <p:nvPr/>
        </p:nvSpPr>
        <p:spPr>
          <a:xfrm rot="10800000" flipV="1">
            <a:off x="2714612" y="2000241"/>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שוטף</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0" name="מלבן 9"/>
          <p:cNvSpPr/>
          <p:nvPr/>
        </p:nvSpPr>
        <p:spPr>
          <a:xfrm rot="10800000" flipV="1">
            <a:off x="1857356" y="200024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מהיר</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1" name="מלבן 10"/>
          <p:cNvSpPr/>
          <p:nvPr/>
        </p:nvSpPr>
        <p:spPr>
          <a:xfrm rot="10800000" flipV="1">
            <a:off x="1000100" y="200024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רמת נזילות מיידית</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4" name="מלבן 13"/>
          <p:cNvSpPr/>
          <p:nvPr/>
        </p:nvSpPr>
        <p:spPr>
          <a:xfrm rot="10800000" flipV="1">
            <a:off x="2714612" y="3071811"/>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מנוף פיננסי</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5" name="מלבן 14"/>
          <p:cNvSpPr/>
          <p:nvPr/>
        </p:nvSpPr>
        <p:spPr>
          <a:xfrm rot="10800000" flipV="1">
            <a:off x="1857356" y="307181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הון זר</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6" name="מלבן 15"/>
          <p:cNvSpPr/>
          <p:nvPr/>
        </p:nvSpPr>
        <p:spPr>
          <a:xfrm rot="10800000" flipV="1">
            <a:off x="1000100" y="3071810"/>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יחס כיסוי ריבית</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7" name="מלבן 16"/>
          <p:cNvSpPr/>
          <p:nvPr/>
        </p:nvSpPr>
        <p:spPr>
          <a:xfrm rot="10800000" flipV="1">
            <a:off x="2714613" y="4286257"/>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ימי מלאי</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8" name="מלבן 17"/>
          <p:cNvSpPr/>
          <p:nvPr/>
        </p:nvSpPr>
        <p:spPr>
          <a:xfrm rot="10800000" flipV="1">
            <a:off x="1857357" y="4286256"/>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ימי </a:t>
            </a: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לקוחות</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19" name="מלבן 18"/>
          <p:cNvSpPr/>
          <p:nvPr/>
        </p:nvSpPr>
        <p:spPr>
          <a:xfrm rot="10800000" flipV="1">
            <a:off x="1000101" y="4286256"/>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ימי ספקים</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0" name="מלבן 19"/>
          <p:cNvSpPr/>
          <p:nvPr/>
        </p:nvSpPr>
        <p:spPr>
          <a:xfrm rot="10800000" flipV="1">
            <a:off x="2714612" y="5429265"/>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שולי הרווח</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1" name="מלבן 20"/>
          <p:cNvSpPr/>
          <p:nvPr/>
        </p:nvSpPr>
        <p:spPr>
          <a:xfrm rot="10800000" flipV="1">
            <a:off x="1857356" y="5429264"/>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ROA</a:t>
            </a:r>
            <a:endParaRPr lang="en-US" sz="20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2" name="מלבן 21"/>
          <p:cNvSpPr/>
          <p:nvPr/>
        </p:nvSpPr>
        <p:spPr>
          <a:xfrm rot="10800000" flipV="1">
            <a:off x="1000100" y="5429264"/>
            <a:ext cx="785818" cy="714380"/>
          </a:xfrm>
          <a:prstGeom prst="rect">
            <a:avLst/>
          </a:prstGeom>
          <a:solidFill>
            <a:schemeClr val="accent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ROE</a:t>
            </a:r>
            <a:endParaRPr lang="en-US" sz="1600" dirty="0">
              <a:ln w="18415" cmpd="sng">
                <a:solidFill>
                  <a:srgbClr val="FFFFFF"/>
                </a:solidFill>
                <a:prstDash val="solid"/>
              </a:ln>
              <a:solidFill>
                <a:schemeClr val="bg1"/>
              </a:solidFill>
              <a:effectLst>
                <a:outerShdw blurRad="63500" dir="3600000" algn="tl" rotWithShape="0">
                  <a:srgbClr val="000000">
                    <a:alpha val="70000"/>
                  </a:srgbClr>
                </a:outerShdw>
              </a:effectLst>
            </a:endParaRPr>
          </a:p>
        </p:txBody>
      </p:sp>
      <p:sp>
        <p:nvSpPr>
          <p:cNvPr id="23" name="חץ למעלה 22">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ipe(down)">
                                      <p:cBhvr>
                                        <p:cTn id="7" dur="500"/>
                                        <p:tgtEl>
                                          <p:spTgt spid="4">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wipe(down)">
                                      <p:cBhvr>
                                        <p:cTn id="13" dur="5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bg/>
                                          </p:spTgt>
                                        </p:tgtEl>
                                        <p:attrNameLst>
                                          <p:attrName>style.visibility</p:attrName>
                                        </p:attrNameLst>
                                      </p:cBhvr>
                                      <p:to>
                                        <p:strVal val="visible"/>
                                      </p:to>
                                    </p:set>
                                    <p:animEffect transition="in" filter="wipe(down)">
                                      <p:cBhvr>
                                        <p:cTn id="18" dur="500"/>
                                        <p:tgtEl>
                                          <p:spTgt spid="5">
                                            <p:bg/>
                                          </p:spTgt>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wipe(down)">
                                      <p:cBhvr>
                                        <p:cTn id="21" dur="500"/>
                                        <p:tgtEl>
                                          <p:spTgt spid="5">
                                            <p:txEl>
                                              <p:pRg st="0" end="0"/>
                                            </p:txEl>
                                          </p:spTgt>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wipe(down)">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bg/>
                                          </p:spTgt>
                                        </p:tgtEl>
                                        <p:attrNameLst>
                                          <p:attrName>style.visibility</p:attrName>
                                        </p:attrNameLst>
                                      </p:cBhvr>
                                      <p:to>
                                        <p:strVal val="visible"/>
                                      </p:to>
                                    </p:set>
                                    <p:animEffect transition="in" filter="wipe(down)">
                                      <p:cBhvr>
                                        <p:cTn id="29" dur="500"/>
                                        <p:tgtEl>
                                          <p:spTgt spid="8">
                                            <p:bg/>
                                          </p:spTgt>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Effect transition="in" filter="wipe(down)">
                                      <p:cBhvr>
                                        <p:cTn id="35" dur="500"/>
                                        <p:tgtEl>
                                          <p:spTgt spid="8">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7">
                                            <p:bg/>
                                          </p:spTgt>
                                        </p:tgtEl>
                                        <p:attrNameLst>
                                          <p:attrName>style.visibility</p:attrName>
                                        </p:attrNameLst>
                                      </p:cBhvr>
                                      <p:to>
                                        <p:strVal val="visible"/>
                                      </p:to>
                                    </p:set>
                                    <p:animEffect transition="in" filter="wipe(down)">
                                      <p:cBhvr>
                                        <p:cTn id="40" dur="500"/>
                                        <p:tgtEl>
                                          <p:spTgt spid="7">
                                            <p:bg/>
                                          </p:spTgt>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animEffect transition="in" filter="wipe(down)">
                                      <p:cBhvr>
                                        <p:cTn id="43" dur="500"/>
                                        <p:tgtEl>
                                          <p:spTgt spid="7">
                                            <p:txEl>
                                              <p:pRg st="0" end="0"/>
                                            </p:txEl>
                                          </p:spTgt>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7">
                                            <p:txEl>
                                              <p:pRg st="1" end="1"/>
                                            </p:txEl>
                                          </p:spTgt>
                                        </p:tgtEl>
                                        <p:attrNameLst>
                                          <p:attrName>style.visibility</p:attrName>
                                        </p:attrNameLst>
                                      </p:cBhvr>
                                      <p:to>
                                        <p:strVal val="visible"/>
                                      </p:to>
                                    </p:set>
                                    <p:animEffect transition="in" filter="wipe(down)">
                                      <p:cBhvr>
                                        <p:cTn id="46" dur="500"/>
                                        <p:tgtEl>
                                          <p:spTgt spid="7">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9"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000" fill="hold"/>
                                        <p:tgtEl>
                                          <p:spTgt spid="9"/>
                                        </p:tgtEl>
                                        <p:attrNameLst>
                                          <p:attrName>ppt_x</p:attrName>
                                        </p:attrNameLst>
                                      </p:cBhvr>
                                      <p:tavLst>
                                        <p:tav tm="0">
                                          <p:val>
                                            <p:strVal val="#ppt_x-.2"/>
                                          </p:val>
                                        </p:tav>
                                        <p:tav tm="100000">
                                          <p:val>
                                            <p:strVal val="#ppt_x"/>
                                          </p:val>
                                        </p:tav>
                                      </p:tavLst>
                                    </p:anim>
                                    <p:anim calcmode="lin" valueType="num">
                                      <p:cBhvr>
                                        <p:cTn id="52"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3" dur="1000"/>
                                        <p:tgtEl>
                                          <p:spTgt spid="9"/>
                                        </p:tgtEl>
                                      </p:cBhvr>
                                    </p:animEffect>
                                  </p:childTnLst>
                                </p:cTn>
                              </p:par>
                              <p:par>
                                <p:cTn id="54" presetID="29"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ppt_x</p:attrName>
                                        </p:attrNameLst>
                                      </p:cBhvr>
                                      <p:tavLst>
                                        <p:tav tm="0">
                                          <p:val>
                                            <p:strVal val="#ppt_x-.2"/>
                                          </p:val>
                                        </p:tav>
                                        <p:tav tm="100000">
                                          <p:val>
                                            <p:strVal val="#ppt_x"/>
                                          </p:val>
                                        </p:tav>
                                      </p:tavLst>
                                    </p:anim>
                                    <p:anim calcmode="lin" valueType="num">
                                      <p:cBhvr>
                                        <p:cTn id="5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ppt_x</p:attrName>
                                        </p:attrNameLst>
                                      </p:cBhvr>
                                      <p:tavLst>
                                        <p:tav tm="0">
                                          <p:val>
                                            <p:strVal val="#ppt_x-.2"/>
                                          </p:val>
                                        </p:tav>
                                        <p:tav tm="100000">
                                          <p:val>
                                            <p:strVal val="#ppt_x"/>
                                          </p:val>
                                        </p:tav>
                                      </p:tavLst>
                                    </p:anim>
                                    <p:anim calcmode="lin" valueType="num">
                                      <p:cBhvr>
                                        <p:cTn id="62"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4"/>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16"/>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17"/>
                                        </p:tgtEl>
                                        <p:attrNameLst>
                                          <p:attrName>style.visibility</p:attrName>
                                        </p:attrNameLst>
                                      </p:cBhvr>
                                      <p:to>
                                        <p:strVal val="visible"/>
                                      </p:to>
                                    </p:set>
                                  </p:childTnLst>
                                </p:cTn>
                              </p:par>
                              <p:par>
                                <p:cTn id="76" presetID="1" presetClass="entr" presetSubtype="0"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childTnLst>
                                </p:cTn>
                              </p:par>
                              <p:par>
                                <p:cTn id="78" presetID="1"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20"/>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childTnLst>
                                </p:cTn>
                              </p:par>
                              <p:par>
                                <p:cTn id="86" presetID="1" presetClass="entr" presetSubtype="0"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5" grpId="0" build="allAtOnce" animBg="1"/>
      <p:bldP spid="7" grpId="0" build="allAtOnce" animBg="1"/>
      <p:bldP spid="8" grpId="0" build="allAtOnce" animBg="1"/>
      <p:bldP spid="9" grpId="0" animBg="1"/>
      <p:bldP spid="10" grpId="0" animBg="1"/>
      <p:bldP spid="11" grpId="0" animBg="1"/>
      <p:bldP spid="14" grpId="0" animBg="1"/>
      <p:bldP spid="15" grpId="0" animBg="1"/>
      <p:bldP spid="16" grpId="0" animBg="1"/>
      <p:bldP spid="17" grpId="0" animBg="1"/>
      <p:bldP spid="18" grpId="0" animBg="1"/>
      <p:bldP spid="19" grpId="0" animBg="1"/>
      <p:bldP spid="20" grpId="0" animBg="1"/>
      <p:bldP spid="21" grpId="0" animBg="1"/>
      <p:bldP spid="22" grpId="0" animBg="1"/>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txBox="1">
            <a:spLocks noChangeArrowheads="1"/>
          </p:cNvSpPr>
          <p:nvPr/>
        </p:nvSpPr>
        <p:spPr>
          <a:xfrm>
            <a:off x="323528" y="1556792"/>
            <a:ext cx="8072494" cy="3813175"/>
          </a:xfrm>
          <a:prstGeom prst="rect">
            <a:avLst/>
          </a:prstGeom>
        </p:spPr>
        <p:txBody>
          <a:bodyPr vert="horz" lIns="91440" tIns="45720" rIns="91440" bIns="45720" rtlCol="1">
            <a:normAutofit/>
          </a:bodyPr>
          <a:lstStyle/>
          <a:p>
            <a:pPr marL="342900" marR="0" lvl="0" indent="-342900" defTabSz="914400" eaLnBrk="1" fontAlgn="auto" latinLnBrk="0" hangingPunct="1">
              <a:lnSpc>
                <a:spcPct val="100000"/>
              </a:lnSpc>
              <a:spcBef>
                <a:spcPct val="20000"/>
              </a:spcBef>
              <a:spcAft>
                <a:spcPts val="0"/>
              </a:spcAft>
              <a:buClrTx/>
              <a:buSzTx/>
              <a:buFont typeface="Arial" pitchFamily="34" charset="0"/>
              <a:buChar char="•"/>
              <a:tabLst/>
              <a:defRPr/>
            </a:pPr>
            <a:endParaRPr kumimoji="0" lang="en-GB" sz="28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6" name="Title 1"/>
          <p:cNvSpPr txBox="1">
            <a:spLocks/>
          </p:cNvSpPr>
          <p:nvPr/>
        </p:nvSpPr>
        <p:spPr>
          <a:xfrm>
            <a:off x="857224" y="428604"/>
            <a:ext cx="7530060"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יתרונות היחסים הפיננסים</a:t>
            </a:r>
          </a:p>
        </p:txBody>
      </p:sp>
      <p:sp>
        <p:nvSpPr>
          <p:cNvPr id="7" name="Rectangle 6"/>
          <p:cNvSpPr txBox="1">
            <a:spLocks noChangeArrowheads="1"/>
          </p:cNvSpPr>
          <p:nvPr/>
        </p:nvSpPr>
        <p:spPr bwMode="auto">
          <a:xfrm>
            <a:off x="6286512" y="6500834"/>
            <a:ext cx="2133600" cy="165100"/>
          </a:xfrm>
          <a:prstGeom prst="rect">
            <a:avLst/>
          </a:prstGeom>
          <a:noFill/>
          <a:ln w="9525">
            <a:noFill/>
            <a:miter lim="800000"/>
            <a:headEnd/>
            <a:tailEnd/>
          </a:ln>
          <a:effectLst/>
        </p:spPr>
        <p:txBody>
          <a:bodyPr vert="horz" wrap="square" lIns="0" tIns="0" rIns="0" bIns="0" numCol="1" rtlCol="1" anchor="t" anchorCtr="0" compatLnSpc="1">
            <a:prstTxWarp prst="textNoShape">
              <a:avLst/>
            </a:prstTxWarp>
          </a:bodyPr>
          <a:lstStyle>
            <a:lvl1pPr algn="l">
              <a:defRPr sz="1000" b="0">
                <a:solidFill>
                  <a:srgbClr val="ED1A3B"/>
                </a:solidFill>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smtClean="0">
                <a:ln>
                  <a:noFill/>
                </a:ln>
                <a:solidFill>
                  <a:srgbClr val="ED1A3B"/>
                </a:solidFill>
                <a:effectLst/>
                <a:uLnTx/>
                <a:uFillTx/>
                <a:latin typeface="+mn-lt"/>
                <a:ea typeface="+mn-ea"/>
              </a:rPr>
              <a:t>עמוד </a:t>
            </a:r>
            <a:fld id="{D124069A-4E20-4CCB-B32D-3FB48A204216}" type="slidenum">
              <a:rPr kumimoji="0" lang="en-GB" sz="1000" b="0" i="0" u="none" strike="noStrike" kern="1200" cap="none" spc="0" normalizeH="0" baseline="0" noProof="0" smtClean="0">
                <a:ln>
                  <a:noFill/>
                </a:ln>
                <a:solidFill>
                  <a:srgbClr val="ED1A3B"/>
                </a:solidFill>
                <a:effectLst/>
                <a:uLnTx/>
                <a:uFillTx/>
                <a:latin typeface="+mn-lt"/>
                <a:ea typeface="+mn-ea"/>
              </a:rPr>
              <a:pPr marL="0" marR="0" lvl="0" indent="0" algn="r" defTabSz="914400" rtl="1" eaLnBrk="1" fontAlgn="auto" latinLnBrk="0" hangingPunct="1">
                <a:lnSpc>
                  <a:spcPct val="100000"/>
                </a:lnSpc>
                <a:spcBef>
                  <a:spcPts val="0"/>
                </a:spcBef>
                <a:spcAft>
                  <a:spcPts val="0"/>
                </a:spcAft>
                <a:buClrTx/>
                <a:buSzTx/>
                <a:buFontTx/>
                <a:buNone/>
                <a:tabLst/>
                <a:defRPr/>
              </a:pPr>
              <a:t>61</a:t>
            </a:fld>
            <a:endParaRPr kumimoji="0" lang="en-GB" sz="1000" b="0" i="0" u="none" strike="noStrike" kern="1200" cap="none" spc="0" normalizeH="0" baseline="0" noProof="0" dirty="0">
              <a:ln>
                <a:noFill/>
              </a:ln>
              <a:solidFill>
                <a:srgbClr val="ED1A3B"/>
              </a:solidFill>
              <a:effectLst/>
              <a:uLnTx/>
              <a:uFillTx/>
              <a:latin typeface="+mn-lt"/>
              <a:ea typeface="+mn-ea"/>
            </a:endParaRPr>
          </a:p>
        </p:txBody>
      </p:sp>
      <p:sp>
        <p:nvSpPr>
          <p:cNvPr id="9" name="Rectangle 3"/>
          <p:cNvSpPr txBox="1">
            <a:spLocks noChangeArrowheads="1"/>
          </p:cNvSpPr>
          <p:nvPr/>
        </p:nvSpPr>
        <p:spPr>
          <a:xfrm>
            <a:off x="539552" y="1196752"/>
            <a:ext cx="8060432" cy="4724400"/>
          </a:xfrm>
          <a:prstGeom prst="rect">
            <a:avLst/>
          </a:prstGeom>
        </p:spPr>
        <p:txBody>
          <a:bodyPr/>
          <a:lstStyle/>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he-IL" sz="3200" b="1" i="0" u="none" strike="noStrike" kern="1200" cap="none" spc="0" normalizeH="0" baseline="0" noProof="0" dirty="0" smtClean="0">
              <a:ln>
                <a:noFill/>
              </a:ln>
              <a:solidFill>
                <a:srgbClr val="0066FF"/>
              </a:solidFill>
              <a:effectLst/>
              <a:uLnTx/>
              <a:uFillTx/>
              <a:latin typeface="Tahoma" pitchFamily="34" charset="0"/>
              <a:cs typeface="Tahoma" pitchFamily="34" charset="0"/>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נטרול מגבלות הגודל- ניתן להשוואות בין כל  סוגי העמותות \חברות</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שקלול אינספור נתונים למספר </a:t>
            </a:r>
            <a:r>
              <a:rPr lang="he-IL" sz="2400" b="1" u="sng"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אחד</a:t>
            </a: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 בר השוואה</a:t>
            </a:r>
          </a:p>
          <a:p>
            <a:pPr marL="342900" marR="0" lvl="0" indent="-342900" algn="r" defTabSz="914400" rtl="1" eaLnBrk="1" fontAlgn="auto" latinLnBrk="0" hangingPunct="1">
              <a:lnSpc>
                <a:spcPct val="100000"/>
              </a:lnSpc>
              <a:spcBef>
                <a:spcPct val="20000"/>
              </a:spcBef>
              <a:spcAft>
                <a:spcPts val="0"/>
              </a:spcAft>
              <a:buClrTx/>
              <a:buSzTx/>
              <a:buFont typeface="Wingdings" pitchFamily="2" charset="2"/>
              <a:buChar char="q"/>
              <a:tabLst/>
              <a:defRPr/>
            </a:pP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42900" marR="0" lvl="0" indent="-342900" algn="just" defTabSz="914400" rtl="1" eaLnBrk="1" fontAlgn="auto" latinLnBrk="0" hangingPunct="1">
              <a:lnSpc>
                <a:spcPct val="100000"/>
              </a:lnSpc>
              <a:spcBef>
                <a:spcPct val="20000"/>
              </a:spcBef>
              <a:spcAft>
                <a:spcPts val="0"/>
              </a:spcAft>
              <a:buClrTx/>
              <a:buSzTx/>
              <a:buFont typeface="Wingdings" pitchFamily="2" charset="2"/>
              <a:buChar char="q"/>
              <a:tabLst/>
              <a:defRPr/>
            </a:pPr>
            <a:r>
              <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rPr>
              <a:t>מדובר על כלי ולא ברשימה סגורה- ניתן להמיר כל נתון ליחס</a:t>
            </a:r>
          </a:p>
          <a:p>
            <a:pPr marL="342900" marR="0" lvl="0" indent="-342900" algn="just" defTabSz="914400" rtl="1" eaLnBrk="1" fontAlgn="auto" latinLnBrk="0" hangingPunct="1">
              <a:lnSpc>
                <a:spcPct val="100000"/>
              </a:lnSpc>
              <a:spcBef>
                <a:spcPct val="20000"/>
              </a:spcBef>
              <a:spcAft>
                <a:spcPts val="0"/>
              </a:spcAft>
              <a:buClrTx/>
              <a:buSzTx/>
              <a:buFont typeface="Symbol" pitchFamily="18" charset="2"/>
              <a:buChar char=""/>
              <a:tabLst/>
              <a:defRPr/>
            </a:pPr>
            <a:endParaRPr lang="he-IL" sz="2400" b="1" dirty="0" smtClean="0">
              <a:solidFill>
                <a:schemeClr val="accent1">
                  <a:lumMod val="75000"/>
                </a:schemeClr>
              </a:solidFill>
              <a:effectLst>
                <a:outerShdw blurRad="38100" dist="38100" dir="2700000" algn="tl">
                  <a:srgbClr val="000000">
                    <a:alpha val="43137"/>
                  </a:srgbClr>
                </a:outerShdw>
              </a:effectLst>
              <a:latin typeface="Tahoma" pitchFamily="34" charset="0"/>
              <a:cs typeface="Tahoma" pitchFamily="34" charset="0"/>
            </a:endParaRPr>
          </a:p>
          <a:p>
            <a:pPr marL="342900" marR="0" lvl="0" indent="-342900" algn="r" defTabSz="914400" rtl="1" eaLnBrk="1" fontAlgn="auto" latinLnBrk="0" hangingPunct="1">
              <a:lnSpc>
                <a:spcPct val="10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66FF"/>
              </a:solidFill>
              <a:effectLst/>
              <a:uLnTx/>
              <a:uFillTx/>
              <a:latin typeface="Tahoma" pitchFamily="34" charset="0"/>
              <a:cs typeface="Tahoma" pitchFamily="34" charset="0"/>
            </a:endParaRPr>
          </a:p>
        </p:txBody>
      </p:sp>
      <p:pic>
        <p:nvPicPr>
          <p:cNvPr id="12" name="Picture 10" descr="http://t3.gstatic.com/images?q=tbn:ANd9GcQFFKuq9WU6Sy76-WKWnhCfLbKm3gE95qLzJXeAsvBsd9mEVHuh"/>
          <p:cNvPicPr>
            <a:picLocks noChangeAspect="1" noChangeArrowheads="1"/>
          </p:cNvPicPr>
          <p:nvPr/>
        </p:nvPicPr>
        <p:blipFill>
          <a:blip r:embed="rId3" cstate="print"/>
          <a:srcRect/>
          <a:stretch>
            <a:fillRect/>
          </a:stretch>
        </p:blipFill>
        <p:spPr bwMode="auto">
          <a:xfrm>
            <a:off x="2428860" y="4700888"/>
            <a:ext cx="2428892" cy="1819325"/>
          </a:xfrm>
          <a:prstGeom prst="rect">
            <a:avLst/>
          </a:prstGeom>
          <a:noFill/>
        </p:spPr>
      </p:pic>
      <p:sp>
        <p:nvSpPr>
          <p:cNvPr id="8" name="חץ למעלה 7">
            <a:hlinkClick r:id="rId4"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ntr" presetSubtype="4"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0" fill="hold"/>
                                        <p:tgtEl>
                                          <p:spTgt spid="12"/>
                                        </p:tgtEl>
                                        <p:attrNameLst>
                                          <p:attrName>ppt_x</p:attrName>
                                        </p:attrNameLst>
                                      </p:cBhvr>
                                      <p:tavLst>
                                        <p:tav tm="0">
                                          <p:val>
                                            <p:strVal val="#ppt_x"/>
                                          </p:val>
                                        </p:tav>
                                        <p:tav tm="100000">
                                          <p:val>
                                            <p:strVal val="#ppt_x"/>
                                          </p:val>
                                        </p:tav>
                                      </p:tavLst>
                                    </p:anim>
                                    <p:anim calcmode="lin" valueType="num">
                                      <p:cBhvr additive="base">
                                        <p:cTn id="12"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20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animEffect transition="in" filter="fade">
                                      <p:cBhvr>
                                        <p:cTn id="27" dur="20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2790852" y="428604"/>
            <a:ext cx="5638800" cy="685800"/>
          </a:xfrm>
          <a:prstGeom prst="rect">
            <a:avLst/>
          </a:prstGeom>
        </p:spPr>
        <p:txBody>
          <a:bodyPr/>
          <a:lstStyle/>
          <a:p>
            <a:pPr lvl="0">
              <a:spcBef>
                <a:spcPct val="20000"/>
              </a:spcBef>
              <a:defRPr/>
            </a:pPr>
            <a:r>
              <a:rPr lang="he-IL" alt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לסיכום</a:t>
            </a:r>
          </a:p>
        </p:txBody>
      </p:sp>
      <p:sp>
        <p:nvSpPr>
          <p:cNvPr id="6" name="Rectangle 3"/>
          <p:cNvSpPr txBox="1">
            <a:spLocks noChangeArrowheads="1"/>
          </p:cNvSpPr>
          <p:nvPr/>
        </p:nvSpPr>
        <p:spPr>
          <a:xfrm>
            <a:off x="395536" y="1340768"/>
            <a:ext cx="7966125" cy="5040312"/>
          </a:xfrm>
          <a:prstGeom prst="rect">
            <a:avLst/>
          </a:prstGeom>
        </p:spPr>
        <p:txBody>
          <a:bodyPr vert="horz" lIns="91440" tIns="45720" rIns="91440" bIns="45720" rtlCol="1">
            <a:normAutofit/>
          </a:bodyPr>
          <a:lstStyle/>
          <a:p>
            <a:pPr marL="342900" marR="0" lvl="0" indent="-342900" algn="r" defTabSz="914400" rtl="1" eaLnBrk="1" fontAlgn="auto" latinLnBrk="0" hangingPunct="1">
              <a:lnSpc>
                <a:spcPct val="150000"/>
              </a:lnSpc>
              <a:spcBef>
                <a:spcPct val="20000"/>
              </a:spcBef>
              <a:spcAft>
                <a:spcPts val="0"/>
              </a:spcAft>
              <a:buClrTx/>
              <a:buSzTx/>
              <a:tabLst/>
              <a:defRPr/>
            </a:pPr>
            <a:endParaRPr lang="he-IL" sz="2400" b="1" dirty="0" smtClean="0">
              <a:solidFill>
                <a:srgbClr val="0070C0"/>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en-US"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lang="he-IL" sz="2400" b="1" dirty="0" smtClean="0">
              <a:solidFill>
                <a:srgbClr val="0066FF"/>
              </a:solidFill>
              <a:latin typeface="Tahoma" pitchFamily="34" charset="0"/>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he-IL"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tabLst/>
              <a:defRPr/>
            </a:pPr>
            <a:endParaRPr kumimoji="0" lang="he-IL" sz="2400" b="1" i="0" u="sng"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a:p>
            <a:pPr marL="342900" marR="0" lvl="0" indent="-342900" algn="r" defTabSz="914400" rtl="1" eaLnBrk="1" fontAlgn="auto" latinLnBrk="0" hangingPunct="1">
              <a:lnSpc>
                <a:spcPct val="90000"/>
              </a:lnSpc>
              <a:spcBef>
                <a:spcPct val="20000"/>
              </a:spcBef>
              <a:spcAft>
                <a:spcPts val="0"/>
              </a:spcAft>
              <a:buClrTx/>
              <a:buSzTx/>
              <a:buFont typeface="Arial" pitchFamily="34" charset="0"/>
              <a:buChar char="•"/>
              <a:tabLst/>
              <a:defRPr/>
            </a:pPr>
            <a:endParaRPr kumimoji="0" lang="en-US" sz="2400" b="1" i="0" u="none" strike="noStrike" kern="1200" cap="none" spc="0" normalizeH="0" baseline="0" noProof="0" dirty="0" smtClean="0">
              <a:ln>
                <a:noFill/>
              </a:ln>
              <a:solidFill>
                <a:srgbClr val="0066FF"/>
              </a:solidFill>
              <a:effectLst/>
              <a:uLnTx/>
              <a:uFillTx/>
              <a:latin typeface="Tahoma" pitchFamily="34" charset="0"/>
              <a:ea typeface="+mn-ea"/>
              <a:cs typeface="Tahoma" pitchFamily="34" charset="0"/>
            </a:endParaRPr>
          </a:p>
        </p:txBody>
      </p:sp>
      <p:sp>
        <p:nvSpPr>
          <p:cNvPr id="5" name="מציין מיקום של מספר שקופית 4"/>
          <p:cNvSpPr>
            <a:spLocks noGrp="1"/>
          </p:cNvSpPr>
          <p:nvPr>
            <p:ph type="sldNum" sz="quarter" idx="12"/>
          </p:nvPr>
        </p:nvSpPr>
        <p:spPr/>
        <p:txBody>
          <a:bodyPr/>
          <a:lstStyle/>
          <a:p>
            <a:pPr>
              <a:defRPr/>
            </a:pPr>
            <a:fld id="{3E428B63-D184-4A9B-A6BB-4F3A6F4381A3}" type="slidenum">
              <a:rPr lang="he-IL" smtClean="0"/>
              <a:pPr>
                <a:defRPr/>
              </a:pPr>
              <a:t>62</a:t>
            </a:fld>
            <a:endParaRPr lang="he-IL"/>
          </a:p>
        </p:txBody>
      </p:sp>
      <p:sp>
        <p:nvSpPr>
          <p:cNvPr id="8" name="הסבר חץ למטה 7"/>
          <p:cNvSpPr/>
          <p:nvPr/>
        </p:nvSpPr>
        <p:spPr>
          <a:xfrm>
            <a:off x="323528" y="1059576"/>
            <a:ext cx="7588770" cy="1512168"/>
          </a:xfrm>
          <a:prstGeom prst="downArrowCallout">
            <a:avLst/>
          </a:prstGeo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a:lnSpc>
                <a:spcPct val="150000"/>
              </a:lnSpc>
            </a:pPr>
            <a:r>
              <a:rPr lang="he-IL" sz="2400" b="1" dirty="0" smtClean="0">
                <a:solidFill>
                  <a:schemeClr val="accent1">
                    <a:lumMod val="50000"/>
                  </a:schemeClr>
                </a:solidFill>
              </a:rPr>
              <a:t>דיווח כספי:</a:t>
            </a:r>
          </a:p>
          <a:p>
            <a:pPr algn="ctr">
              <a:lnSpc>
                <a:spcPct val="150000"/>
              </a:lnSpc>
            </a:pPr>
            <a:r>
              <a:rPr lang="he-IL" sz="2400" b="1" dirty="0" smtClean="0">
                <a:solidFill>
                  <a:schemeClr val="accent1">
                    <a:lumMod val="50000"/>
                  </a:schemeClr>
                </a:solidFill>
              </a:rPr>
              <a:t>הוראות ניהול ספרים , דיווח שנתי, ניהול תקין, הקצבות</a:t>
            </a:r>
          </a:p>
        </p:txBody>
      </p:sp>
      <p:sp>
        <p:nvSpPr>
          <p:cNvPr id="14" name="מלבן מעוגל 13"/>
          <p:cNvSpPr/>
          <p:nvPr/>
        </p:nvSpPr>
        <p:spPr>
          <a:xfrm>
            <a:off x="683568" y="4221088"/>
            <a:ext cx="6956846" cy="1080120"/>
          </a:xfrm>
          <a:prstGeom prst="roundRect">
            <a:avLst/>
          </a:prstGeom>
          <a:ln>
            <a:noFill/>
          </a:ln>
          <a:effectLst/>
          <a:scene3d>
            <a:camera prst="orthographicFront">
              <a:rot lat="0" lon="0" rev="0"/>
            </a:camera>
            <a:lightRig rig="chilly" dir="t">
              <a:rot lat="0" lon="0" rev="18480000"/>
            </a:lightRig>
          </a:scene3d>
          <a:sp3d prstMaterial="clear">
            <a:bevelT h="63500"/>
          </a:sp3d>
        </p:spPr>
        <p:style>
          <a:lnRef idx="1">
            <a:schemeClr val="accent2"/>
          </a:lnRef>
          <a:fillRef idx="2">
            <a:schemeClr val="accent2"/>
          </a:fillRef>
          <a:effectRef idx="1">
            <a:schemeClr val="accent2"/>
          </a:effectRef>
          <a:fontRef idx="minor">
            <a:schemeClr val="dk1"/>
          </a:fontRef>
        </p:style>
        <p:txBody>
          <a:bodyPr rtlCol="1" anchor="ctr"/>
          <a:lstStyle/>
          <a:p>
            <a:pPr algn="ctr">
              <a:lnSpc>
                <a:spcPct val="150000"/>
              </a:lnSpc>
            </a:pPr>
            <a:endParaRPr lang="en-US" sz="2400" b="1" dirty="0" smtClean="0"/>
          </a:p>
          <a:p>
            <a:pPr algn="ctr">
              <a:lnSpc>
                <a:spcPct val="150000"/>
              </a:lnSpc>
            </a:pPr>
            <a:r>
              <a:rPr lang="he-IL" b="1" dirty="0" smtClean="0">
                <a:solidFill>
                  <a:srgbClr val="C00000"/>
                </a:solidFill>
              </a:rPr>
              <a:t>תקציב ותזרים במלכ"ר</a:t>
            </a:r>
          </a:p>
          <a:p>
            <a:pPr algn="ctr">
              <a:lnSpc>
                <a:spcPct val="150000"/>
              </a:lnSpc>
            </a:pPr>
            <a:endParaRPr lang="he-IL" sz="2400" b="1" dirty="0"/>
          </a:p>
        </p:txBody>
      </p:sp>
      <p:sp>
        <p:nvSpPr>
          <p:cNvPr id="9" name="חץ למעלה 8">
            <a:hlinkClick r:id="rId3"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הסבר חץ למטה 9"/>
          <p:cNvSpPr/>
          <p:nvPr/>
        </p:nvSpPr>
        <p:spPr>
          <a:xfrm>
            <a:off x="395536" y="2708920"/>
            <a:ext cx="7588770" cy="1512168"/>
          </a:xfrm>
          <a:prstGeom prst="downArrowCallout">
            <a:avLst/>
          </a:prstGeom>
          <a:ln>
            <a:noFill/>
          </a:ln>
          <a:effectLst>
            <a:outerShdw blurRad="50800" dist="38100" dir="8100000" algn="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nSpc>
                <a:spcPct val="150000"/>
              </a:lnSpc>
            </a:pPr>
            <a:r>
              <a:rPr lang="he-IL" sz="2400" b="1" dirty="0" smtClean="0">
                <a:solidFill>
                  <a:schemeClr val="accent1">
                    <a:lumMod val="50000"/>
                  </a:schemeClr>
                </a:solidFill>
              </a:rPr>
              <a:t>דוחות כספיים והתייחסות לסוגיות ספציפיות רלבנטיות</a:t>
            </a:r>
          </a:p>
        </p:txBody>
      </p:sp>
      <p:sp>
        <p:nvSpPr>
          <p:cNvPr id="2" name="TextBox 1"/>
          <p:cNvSpPr txBox="1"/>
          <p:nvPr/>
        </p:nvSpPr>
        <p:spPr>
          <a:xfrm>
            <a:off x="3255692" y="5920948"/>
            <a:ext cx="2376264" cy="369332"/>
          </a:xfrm>
          <a:prstGeom prst="rect">
            <a:avLst/>
          </a:prstGeom>
          <a:noFill/>
        </p:spPr>
        <p:txBody>
          <a:bodyPr wrap="square" rtlCol="1">
            <a:spAutoFit/>
          </a:bodyPr>
          <a:lstStyle/>
          <a:p>
            <a:pPr algn="ctr"/>
            <a:r>
              <a:rPr lang="he-IL" b="1" dirty="0">
                <a:solidFill>
                  <a:schemeClr val="tx2">
                    <a:lumMod val="50000"/>
                  </a:schemeClr>
                </a:solidFill>
              </a:rPr>
              <a:t>מעקב להנהלה</a:t>
            </a:r>
          </a:p>
        </p:txBody>
      </p:sp>
      <p:sp>
        <p:nvSpPr>
          <p:cNvPr id="16" name="TextBox 15"/>
          <p:cNvSpPr txBox="1"/>
          <p:nvPr/>
        </p:nvSpPr>
        <p:spPr>
          <a:xfrm>
            <a:off x="683568" y="5927383"/>
            <a:ext cx="2664296" cy="369332"/>
          </a:xfrm>
          <a:prstGeom prst="rect">
            <a:avLst/>
          </a:prstGeom>
          <a:noFill/>
        </p:spPr>
        <p:txBody>
          <a:bodyPr wrap="square" rtlCol="1">
            <a:spAutoFit/>
          </a:bodyPr>
          <a:lstStyle/>
          <a:p>
            <a:pPr algn="ctr"/>
            <a:r>
              <a:rPr lang="he-IL" b="1" dirty="0" smtClean="0">
                <a:solidFill>
                  <a:schemeClr val="tx2">
                    <a:lumMod val="50000"/>
                  </a:schemeClr>
                </a:solidFill>
              </a:rPr>
              <a:t>קבלת תמיכות ותקציבים</a:t>
            </a:r>
            <a:endParaRPr lang="he-IL" b="1" dirty="0">
              <a:solidFill>
                <a:schemeClr val="tx2">
                  <a:lumMod val="50000"/>
                </a:schemeClr>
              </a:solidFill>
            </a:endParaRPr>
          </a:p>
        </p:txBody>
      </p:sp>
      <p:sp>
        <p:nvSpPr>
          <p:cNvPr id="17" name="TextBox 16"/>
          <p:cNvSpPr txBox="1"/>
          <p:nvPr/>
        </p:nvSpPr>
        <p:spPr>
          <a:xfrm>
            <a:off x="5785832" y="5927383"/>
            <a:ext cx="2376264" cy="369332"/>
          </a:xfrm>
          <a:prstGeom prst="rect">
            <a:avLst/>
          </a:prstGeom>
          <a:noFill/>
        </p:spPr>
        <p:txBody>
          <a:bodyPr wrap="square" rtlCol="1">
            <a:spAutoFit/>
          </a:bodyPr>
          <a:lstStyle/>
          <a:p>
            <a:pPr algn="ctr"/>
            <a:r>
              <a:rPr lang="he-IL" b="1" dirty="0">
                <a:solidFill>
                  <a:schemeClr val="tx2">
                    <a:lumMod val="50000"/>
                  </a:schemeClr>
                </a:solidFill>
              </a:rPr>
              <a:t>עמידה בדרישות החוק</a:t>
            </a:r>
          </a:p>
        </p:txBody>
      </p:sp>
      <p:sp>
        <p:nvSpPr>
          <p:cNvPr id="3" name="חץ למטה 2"/>
          <p:cNvSpPr/>
          <p:nvPr/>
        </p:nvSpPr>
        <p:spPr>
          <a:xfrm>
            <a:off x="6660232" y="5378734"/>
            <a:ext cx="504056" cy="626175"/>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9" name="חץ למטה 18"/>
          <p:cNvSpPr/>
          <p:nvPr/>
        </p:nvSpPr>
        <p:spPr>
          <a:xfrm>
            <a:off x="4378598" y="5401802"/>
            <a:ext cx="504056" cy="626175"/>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0" name="חץ למטה 19"/>
          <p:cNvSpPr/>
          <p:nvPr/>
        </p:nvSpPr>
        <p:spPr>
          <a:xfrm>
            <a:off x="1907704" y="5401802"/>
            <a:ext cx="504056" cy="626175"/>
          </a:xfrm>
          <a:prstGeom prst="downArrow">
            <a:avLst/>
          </a:prstGeom>
          <a:ln>
            <a:noFill/>
          </a:ln>
          <a:effectLst/>
          <a:scene3d>
            <a:camera prst="orthographicFront">
              <a:rot lat="0" lon="0" rev="0"/>
            </a:camera>
            <a:lightRig rig="chilly" dir="t">
              <a:rot lat="0" lon="0" rev="18480000"/>
            </a:lightRig>
          </a:scene3d>
          <a:sp3d prstMaterial="clear">
            <a:bevelT h="635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bg/>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P spid="14" grpId="0" build="allAtOnce" animBg="1"/>
      <p:bldP spid="10" grpId="0" build="allAtOnce" animBg="1"/>
      <p:bldP spid="2" grpId="0"/>
      <p:bldP spid="16" grpId="0"/>
      <p:bldP spid="17" grpId="0"/>
      <p:bldP spid="3" grpId="0" animBg="1"/>
      <p:bldP spid="19" grpId="0" animBg="1"/>
      <p:bldP spid="20"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5"/>
          <p:cNvSpPr>
            <a:spLocks noChangeArrowheads="1"/>
          </p:cNvSpPr>
          <p:nvPr/>
        </p:nvSpPr>
        <p:spPr bwMode="gray">
          <a:xfrm>
            <a:off x="290544" y="287338"/>
            <a:ext cx="8853488" cy="5326062"/>
          </a:xfrm>
          <a:prstGeom prst="rect">
            <a:avLst/>
          </a:prstGeom>
          <a:solidFill>
            <a:schemeClr val="accent1">
              <a:lumMod val="75000"/>
            </a:schemeClr>
          </a:solidFill>
          <a:ln w="9525">
            <a:noFill/>
            <a:miter lim="800000"/>
            <a:headEnd/>
            <a:tailEnd/>
          </a:ln>
          <a:effectLst/>
        </p:spPr>
        <p:txBody>
          <a:bodyPr wrap="none" anchor="ctr"/>
          <a:lstStyle/>
          <a:p>
            <a:endParaRPr lang="en-GB"/>
          </a:p>
        </p:txBody>
      </p:sp>
      <p:sp>
        <p:nvSpPr>
          <p:cNvPr id="6" name="כותרת 7"/>
          <p:cNvSpPr txBox="1">
            <a:spLocks/>
          </p:cNvSpPr>
          <p:nvPr/>
        </p:nvSpPr>
        <p:spPr>
          <a:xfrm>
            <a:off x="611560" y="908720"/>
            <a:ext cx="7772400" cy="1470025"/>
          </a:xfrm>
          <a:prstGeom prst="rect">
            <a:avLst/>
          </a:prstGeom>
        </p:spPr>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he-IL" sz="9600" b="1"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rebuchet MS" pitchFamily="34" charset="0"/>
              </a:rPr>
              <a:t>תודה רבה</a:t>
            </a:r>
            <a:endParaRPr kumimoji="0" lang="he-IL" sz="9600" b="1" i="0" u="none" strike="noStrike" kern="1200" normalizeH="0" baseline="0" noProof="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Trebuchet MS" pitchFamily="34" charset="0"/>
              <a:ea typeface="+mn-ea"/>
            </a:endParaRPr>
          </a:p>
        </p:txBody>
      </p:sp>
      <p:sp>
        <p:nvSpPr>
          <p:cNvPr id="12" name="Freeform 25"/>
          <p:cNvSpPr>
            <a:spLocks noChangeAspect="1"/>
          </p:cNvSpPr>
          <p:nvPr/>
        </p:nvSpPr>
        <p:spPr bwMode="gray">
          <a:xfrm>
            <a:off x="8482041" y="5030788"/>
            <a:ext cx="161925" cy="1827212"/>
          </a:xfrm>
          <a:custGeom>
            <a:avLst/>
            <a:gdLst/>
            <a:ahLst/>
            <a:cxnLst>
              <a:cxn ang="0">
                <a:pos x="120" y="0"/>
              </a:cxn>
              <a:cxn ang="0">
                <a:pos x="120" y="1354"/>
              </a:cxn>
              <a:cxn ang="0">
                <a:pos x="0" y="1354"/>
              </a:cxn>
              <a:cxn ang="0">
                <a:pos x="0" y="85"/>
              </a:cxn>
              <a:cxn ang="0">
                <a:pos x="120" y="0"/>
              </a:cxn>
            </a:cxnLst>
            <a:rect l="0" t="0" r="r" b="b"/>
            <a:pathLst>
              <a:path w="120" h="1354">
                <a:moveTo>
                  <a:pt x="120" y="0"/>
                </a:moveTo>
                <a:lnTo>
                  <a:pt x="120" y="1354"/>
                </a:lnTo>
                <a:lnTo>
                  <a:pt x="0" y="1354"/>
                </a:lnTo>
                <a:lnTo>
                  <a:pt x="0" y="85"/>
                </a:lnTo>
                <a:lnTo>
                  <a:pt x="120" y="0"/>
                </a:lnTo>
                <a:close/>
              </a:path>
            </a:pathLst>
          </a:custGeom>
          <a:solidFill>
            <a:srgbClr val="EC1C3C"/>
          </a:solidFill>
          <a:ln w="9525">
            <a:noFill/>
            <a:round/>
            <a:headEnd/>
            <a:tailEnd/>
          </a:ln>
        </p:spPr>
        <p:txBody>
          <a:bodyPr/>
          <a:lstStyle/>
          <a:p>
            <a:endParaRPr lang="en-GB"/>
          </a:p>
        </p:txBody>
      </p:sp>
      <p:sp>
        <p:nvSpPr>
          <p:cNvPr id="13" name="Freeform 30"/>
          <p:cNvSpPr>
            <a:spLocks noChangeAspect="1"/>
          </p:cNvSpPr>
          <p:nvPr/>
        </p:nvSpPr>
        <p:spPr bwMode="gray">
          <a:xfrm>
            <a:off x="8429652" y="0"/>
            <a:ext cx="214314" cy="898525"/>
          </a:xfrm>
          <a:custGeom>
            <a:avLst/>
            <a:gdLst/>
            <a:ahLst/>
            <a:cxnLst>
              <a:cxn ang="0">
                <a:pos x="120" y="581"/>
              </a:cxn>
              <a:cxn ang="0">
                <a:pos x="120" y="0"/>
              </a:cxn>
              <a:cxn ang="0">
                <a:pos x="0" y="0"/>
              </a:cxn>
              <a:cxn ang="0">
                <a:pos x="0" y="666"/>
              </a:cxn>
              <a:cxn ang="0">
                <a:pos x="120" y="581"/>
              </a:cxn>
            </a:cxnLst>
            <a:rect l="0" t="0" r="r" b="b"/>
            <a:pathLst>
              <a:path w="120" h="666">
                <a:moveTo>
                  <a:pt x="120" y="581"/>
                </a:moveTo>
                <a:lnTo>
                  <a:pt x="120" y="0"/>
                </a:lnTo>
                <a:lnTo>
                  <a:pt x="0" y="0"/>
                </a:lnTo>
                <a:lnTo>
                  <a:pt x="0" y="666"/>
                </a:lnTo>
                <a:lnTo>
                  <a:pt x="120" y="581"/>
                </a:lnTo>
                <a:close/>
              </a:path>
            </a:pathLst>
          </a:custGeom>
          <a:solidFill>
            <a:srgbClr val="EC1C3C"/>
          </a:solidFill>
          <a:ln w="9525">
            <a:noFill/>
            <a:round/>
            <a:headEnd/>
            <a:tailEnd/>
          </a:ln>
        </p:spPr>
        <p:txBody>
          <a:bodyPr/>
          <a:lstStyle/>
          <a:p>
            <a:endParaRPr lang="en-GB"/>
          </a:p>
        </p:txBody>
      </p:sp>
      <p:sp>
        <p:nvSpPr>
          <p:cNvPr id="8" name="TextBox 6"/>
          <p:cNvSpPr txBox="1">
            <a:spLocks noChangeArrowheads="1"/>
          </p:cNvSpPr>
          <p:nvPr/>
        </p:nvSpPr>
        <p:spPr bwMode="auto">
          <a:xfrm>
            <a:off x="1259632" y="2708920"/>
            <a:ext cx="6929486" cy="1815882"/>
          </a:xfrm>
          <a:prstGeom prst="rect">
            <a:avLst/>
          </a:prstGeom>
          <a:noFill/>
          <a:ln w="9525">
            <a:noFill/>
            <a:miter lim="800000"/>
            <a:headEnd/>
            <a:tailEnd/>
          </a:ln>
        </p:spPr>
        <p:txBody>
          <a:bodyPr wrap="square">
            <a:spAutoFit/>
          </a:bodyPr>
          <a:lstStyle/>
          <a:p>
            <a:pPr algn="ctr"/>
            <a:r>
              <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רו"ח אורנה </a:t>
            </a:r>
            <a:r>
              <a:rPr lang="he-IL" sz="2800" b="1" dirty="0" err="1"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גרדמן</a:t>
            </a:r>
            <a:endPar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E-mail:</a:t>
            </a:r>
          </a:p>
          <a:p>
            <a:pPr algn="ctr"/>
            <a:r>
              <a:rPr lang="en-US"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rPr>
              <a:t>ornag@bdo.co.il</a:t>
            </a:r>
          </a:p>
          <a:p>
            <a:pPr algn="ctr"/>
            <a:endParaRPr lang="he-IL" sz="28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alibri" pitchFamily="34" charset="0"/>
            </a:endParaRPr>
          </a:p>
        </p:txBody>
      </p:sp>
      <p:sp>
        <p:nvSpPr>
          <p:cNvPr id="7" name="חץ למעלה 6">
            <a:hlinkClick r:id="rId2" action="ppaction://hlinksldjump"/>
          </p:cNvPr>
          <p:cNvSpPr/>
          <p:nvPr/>
        </p:nvSpPr>
        <p:spPr>
          <a:xfrm>
            <a:off x="1214414" y="6286520"/>
            <a:ext cx="357190" cy="2143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85786" y="428604"/>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חובת ניהול ספרים ודיווח כספי</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4" name="מלבן 3"/>
          <p:cNvSpPr/>
          <p:nvPr/>
        </p:nvSpPr>
        <p:spPr>
          <a:xfrm>
            <a:off x="467544" y="3284984"/>
            <a:ext cx="7813376" cy="646331"/>
          </a:xfrm>
          <a:prstGeom prst="rect">
            <a:avLst/>
          </a:prstGeom>
        </p:spPr>
        <p:txBody>
          <a:bodyPr wrap="square">
            <a:spAutoFit/>
          </a:bodyPr>
          <a:lstStyle/>
          <a:p>
            <a:endParaRPr lang="he-IL" b="1" dirty="0" smtClean="0">
              <a:solidFill>
                <a:schemeClr val="accent1">
                  <a:lumMod val="75000"/>
                </a:schemeClr>
              </a:solidFill>
              <a:latin typeface="Tahoma" pitchFamily="34" charset="0"/>
              <a:cs typeface="Tahoma" pitchFamily="34" charset="0"/>
            </a:endParaRPr>
          </a:p>
          <a:p>
            <a:r>
              <a:rPr lang="he-IL" b="1" dirty="0" smtClean="0">
                <a:solidFill>
                  <a:schemeClr val="accent1">
                    <a:lumMod val="75000"/>
                  </a:schemeClr>
                </a:solidFill>
                <a:latin typeface="Tahoma" pitchFamily="34" charset="0"/>
                <a:cs typeface="Tahoma" pitchFamily="34" charset="0"/>
              </a:rPr>
              <a:t> </a:t>
            </a:r>
            <a:r>
              <a:rPr lang="he-IL" b="1" dirty="0">
                <a:solidFill>
                  <a:schemeClr val="accent1">
                    <a:lumMod val="75000"/>
                  </a:schemeClr>
                </a:solidFill>
                <a:latin typeface="Arial" panose="020B0604020202020204" pitchFamily="34" charset="0"/>
                <a:cs typeface="Arial" panose="020B0604020202020204" pitchFamily="34" charset="0"/>
              </a:rPr>
              <a:t>עמותה מעל מחזור מסוים,  חייבת למנות רואה חשבון מבקר</a:t>
            </a:r>
          </a:p>
        </p:txBody>
      </p:sp>
      <p:sp>
        <p:nvSpPr>
          <p:cNvPr id="5" name="מלבן 4"/>
          <p:cNvSpPr/>
          <p:nvPr/>
        </p:nvSpPr>
        <p:spPr>
          <a:xfrm>
            <a:off x="539552" y="3068960"/>
            <a:ext cx="7632848" cy="369332"/>
          </a:xfrm>
          <a:prstGeom prst="rect">
            <a:avLst/>
          </a:prstGeom>
        </p:spPr>
        <p:txBody>
          <a:bodyPr wrap="square">
            <a:spAutoFit/>
          </a:bodyPr>
          <a:lstStyle/>
          <a:p>
            <a:r>
              <a:rPr lang="he-IL" b="1" dirty="0">
                <a:solidFill>
                  <a:schemeClr val="accent1">
                    <a:lumMod val="75000"/>
                  </a:schemeClr>
                </a:solidFill>
                <a:latin typeface="Arial" panose="020B0604020202020204" pitchFamily="34" charset="0"/>
                <a:cs typeface="Arial" panose="020B0604020202020204" pitchFamily="34" charset="0"/>
              </a:rPr>
              <a:t>האחריות על עריכת הדוחות הכספיים הינם על </a:t>
            </a: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ועד העמותה</a:t>
            </a:r>
          </a:p>
        </p:txBody>
      </p:sp>
      <p:sp>
        <p:nvSpPr>
          <p:cNvPr id="6" name="מלבן 5"/>
          <p:cNvSpPr/>
          <p:nvPr/>
        </p:nvSpPr>
        <p:spPr>
          <a:xfrm>
            <a:off x="971600" y="1196752"/>
            <a:ext cx="7272808" cy="1754326"/>
          </a:xfrm>
          <a:prstGeom prst="rect">
            <a:avLst/>
          </a:prstGeom>
        </p:spPr>
        <p:txBody>
          <a:bodyPr wrap="square">
            <a:spAutoFit/>
          </a:bodyPr>
          <a:lstStyle/>
          <a:p>
            <a:pPr algn="just">
              <a:lnSpc>
                <a:spcPct val="150000"/>
              </a:lnSpc>
            </a:pPr>
            <a:r>
              <a:rPr lang="he-IL" b="1" dirty="0" smtClean="0">
                <a:solidFill>
                  <a:schemeClr val="accent1">
                    <a:lumMod val="75000"/>
                  </a:schemeClr>
                </a:solidFill>
                <a:latin typeface="Arial" panose="020B0604020202020204" pitchFamily="34" charset="0"/>
                <a:cs typeface="Arial" panose="020B0604020202020204" pitchFamily="34" charset="0"/>
              </a:rPr>
              <a:t>סעיף 35 </a:t>
            </a:r>
            <a:r>
              <a:rPr lang="he-IL"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לחוק העמותות </a:t>
            </a:r>
            <a:r>
              <a:rPr lang="he-IL" b="1" dirty="0" smtClean="0">
                <a:solidFill>
                  <a:schemeClr val="accent1">
                    <a:lumMod val="75000"/>
                  </a:schemeClr>
                </a:solidFill>
                <a:latin typeface="Arial" panose="020B0604020202020204" pitchFamily="34" charset="0"/>
                <a:cs typeface="Arial" panose="020B0604020202020204" pitchFamily="34" charset="0"/>
              </a:rPr>
              <a:t>קובע, בין היתר, כי עמותה חייבת לנהל פנקסי חשבונות שישקפו בשלמות ובנאמנות את עסקאותיה ומצבה הכספי. </a:t>
            </a:r>
          </a:p>
          <a:p>
            <a:pPr algn="just">
              <a:lnSpc>
                <a:spcPct val="150000"/>
              </a:lnSpc>
            </a:pPr>
            <a:r>
              <a:rPr lang="he-IL" b="1" dirty="0" smtClean="0">
                <a:solidFill>
                  <a:schemeClr val="accent1">
                    <a:lumMod val="75000"/>
                  </a:schemeClr>
                </a:solidFill>
                <a:latin typeface="Arial" panose="020B0604020202020204" pitchFamily="34" charset="0"/>
                <a:cs typeface="Arial" panose="020B0604020202020204" pitchFamily="34" charset="0"/>
              </a:rPr>
              <a:t>על העמותה לדאוג לרישום פעולותיה הכספיות בהתאם לתוספת </a:t>
            </a:r>
            <a:r>
              <a:rPr lang="he-IL" b="1" dirty="0" err="1" smtClean="0">
                <a:solidFill>
                  <a:schemeClr val="accent1">
                    <a:lumMod val="75000"/>
                  </a:schemeClr>
                </a:solidFill>
                <a:latin typeface="Arial" panose="020B0604020202020204" pitchFamily="34" charset="0"/>
                <a:cs typeface="Arial" panose="020B0604020202020204" pitchFamily="34" charset="0"/>
              </a:rPr>
              <a:t>השניה</a:t>
            </a:r>
            <a:r>
              <a:rPr lang="he-IL" b="1" dirty="0" smtClean="0">
                <a:solidFill>
                  <a:schemeClr val="accent1">
                    <a:lumMod val="75000"/>
                  </a:schemeClr>
                </a:solidFill>
                <a:latin typeface="Arial" panose="020B0604020202020204" pitchFamily="34" charset="0"/>
                <a:cs typeface="Arial" panose="020B0604020202020204" pitchFamily="34" charset="0"/>
              </a:rPr>
              <a:t> לחוק העמותות ובהתאם להוראות ניהול ספרים של מס הכנסה.</a:t>
            </a:r>
          </a:p>
        </p:txBody>
      </p:sp>
      <p:sp>
        <p:nvSpPr>
          <p:cNvPr id="7" name="כותרת משנה 2"/>
          <p:cNvSpPr txBox="1">
            <a:spLocks/>
          </p:cNvSpPr>
          <p:nvPr/>
        </p:nvSpPr>
        <p:spPr>
          <a:xfrm>
            <a:off x="539552" y="4077072"/>
            <a:ext cx="7602068" cy="2376264"/>
          </a:xfrm>
          <a:prstGeom prst="rect">
            <a:avLst/>
          </a:prstGeom>
        </p:spPr>
        <p:txBody>
          <a:bodyPr>
            <a:noAutofit/>
          </a:bodyPr>
          <a:lstStyle/>
          <a:p>
            <a:pPr marL="0" marR="0" lvl="0" indent="0" algn="just" defTabSz="914400" rtl="1" eaLnBrk="1" fontAlgn="auto" latinLnBrk="0" hangingPunct="1">
              <a:lnSpc>
                <a:spcPct val="100000"/>
              </a:lnSpc>
              <a:spcBef>
                <a:spcPct val="20000"/>
              </a:spcBef>
              <a:spcAft>
                <a:spcPts val="0"/>
              </a:spcAft>
              <a:buClrTx/>
              <a:buSzTx/>
              <a:buFont typeface="Arial" pitchFamily="34" charset="0"/>
              <a:buNone/>
              <a:tabLst/>
              <a:defRPr/>
            </a:pPr>
            <a:r>
              <a:rPr kumimoji="0" lang="he-IL" sz="2000" b="0" i="0" u="none" strike="noStrike" kern="1200" cap="none" spc="0" normalizeH="0" baseline="0" noProof="0" dirty="0" smtClean="0">
                <a:ln>
                  <a:noFill/>
                </a:ln>
                <a:solidFill>
                  <a:schemeClr val="tx2"/>
                </a:solidFill>
                <a:effectLst/>
                <a:uLnTx/>
                <a:uFillTx/>
                <a:latin typeface="Trebuchet MS" pitchFamily="34" charset="0"/>
                <a:ea typeface="+mj-ea"/>
                <a:cs typeface="+mn-cs"/>
              </a:rPr>
              <a:t> </a:t>
            </a: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סוגי הדיווחים:</a:t>
            </a:r>
          </a:p>
          <a:p>
            <a:pPr marL="457200" marR="0" lvl="0" indent="-457200" algn="just" defTabSz="914400" rtl="1" eaLnBrk="1" fontAlgn="auto" latinLnBrk="0" hangingPunct="1">
              <a:lnSpc>
                <a:spcPct val="100000"/>
              </a:lnSpc>
              <a:spcAft>
                <a:spcPts val="0"/>
              </a:spcAft>
              <a:buClrTx/>
              <a:buSzTx/>
              <a:buFont typeface="Arial" pitchFamily="34" charset="0"/>
              <a:buAutoNum type="arabicPeriod"/>
              <a:tabLst/>
              <a:defRPr/>
            </a:pP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חבילת דיווח שנתי </a:t>
            </a:r>
          </a:p>
          <a:p>
            <a:pPr marL="457200" marR="0" lvl="0" indent="-457200" algn="just" defTabSz="914400" rtl="1" eaLnBrk="1" fontAlgn="auto" latinLnBrk="0" hangingPunct="1">
              <a:lnSpc>
                <a:spcPct val="100000"/>
              </a:lnSpc>
              <a:spcAft>
                <a:spcPts val="0"/>
              </a:spcAft>
              <a:buClrTx/>
              <a:buSzTx/>
              <a:tabLst/>
              <a:defRPr/>
            </a:pP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      (דוח כספי מבוקר + דוח מילולי +פירוטים נדרשים) </a:t>
            </a:r>
          </a:p>
          <a:p>
            <a:pPr marL="457200" marR="0" lvl="0" indent="-457200" algn="just" defTabSz="914400" rtl="1" eaLnBrk="1" fontAlgn="auto" latinLnBrk="0" hangingPunct="1">
              <a:lnSpc>
                <a:spcPct val="100000"/>
              </a:lnSpc>
              <a:spcAft>
                <a:spcPts val="0"/>
              </a:spcAft>
              <a:buClrTx/>
              <a:buSzTx/>
              <a:tabLst/>
              <a:defRPr/>
            </a:pPr>
            <a:endPar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pPr marL="533400" marR="0" lvl="0" indent="3175" algn="just" defTabSz="914400" rtl="1" eaLnBrk="1" fontAlgn="auto" latinLnBrk="0" hangingPunct="1">
              <a:spcBef>
                <a:spcPts val="0"/>
              </a:spcBef>
              <a:spcAft>
                <a:spcPts val="0"/>
              </a:spcAft>
              <a:buClrTx/>
              <a:buSzTx/>
              <a:buFont typeface="Arial" pitchFamily="34" charset="0"/>
              <a:buNone/>
              <a:tabLst/>
              <a:defRPr/>
            </a:pPr>
            <a:r>
              <a:rPr lang="he-IL" sz="1400" b="1" dirty="0" smtClean="0">
                <a:solidFill>
                  <a:schemeClr val="accent1">
                    <a:lumMod val="75000"/>
                  </a:schemeClr>
                </a:solidFill>
                <a:latin typeface="Arial" panose="020B0604020202020204" pitchFamily="34" charset="0"/>
                <a:cs typeface="Arial" panose="020B0604020202020204" pitchFamily="34" charset="0"/>
              </a:rPr>
              <a:t>על פי חוק העמותות, </a:t>
            </a:r>
            <a:r>
              <a:rPr lang="he-IL" sz="1400" b="1" dirty="0" err="1" smtClean="0">
                <a:solidFill>
                  <a:schemeClr val="accent1">
                    <a:lumMod val="75000"/>
                  </a:schemeClr>
                </a:solidFill>
                <a:latin typeface="Arial" panose="020B0604020202020204" pitchFamily="34" charset="0"/>
                <a:cs typeface="Arial" panose="020B0604020202020204" pitchFamily="34" charset="0"/>
              </a:rPr>
              <a:t>התש"ם</a:t>
            </a:r>
            <a:r>
              <a:rPr lang="he-IL" sz="1400" b="1" dirty="0" smtClean="0">
                <a:solidFill>
                  <a:schemeClr val="accent1">
                    <a:lumMod val="75000"/>
                  </a:schemeClr>
                </a:solidFill>
                <a:latin typeface="Arial" panose="020B0604020202020204" pitchFamily="34" charset="0"/>
                <a:cs typeface="Arial" panose="020B0604020202020204" pitchFamily="34" charset="0"/>
              </a:rPr>
              <a:t> – 1980, יש להגיש את הדו"חות הכספיים, המילוליים ומסמכים נלווים עד ל-30 ביוני בשנה שלאחר שנת הדוח.</a:t>
            </a:r>
          </a:p>
          <a:p>
            <a:pPr marL="533400" marR="0" lvl="0" indent="3175" algn="just" defTabSz="914400" rtl="1" eaLnBrk="1" fontAlgn="auto" latinLnBrk="0" hangingPunct="1">
              <a:spcBef>
                <a:spcPts val="0"/>
              </a:spcBef>
              <a:spcAft>
                <a:spcPts val="0"/>
              </a:spcAft>
              <a:buClrTx/>
              <a:buSzTx/>
              <a:buFont typeface="Arial" pitchFamily="34" charset="0"/>
              <a:buNone/>
              <a:tabLst/>
              <a:defRPr/>
            </a:pPr>
            <a:r>
              <a:rPr lang="he-IL" sz="1400" b="1" dirty="0" smtClean="0">
                <a:solidFill>
                  <a:schemeClr val="accent1">
                    <a:lumMod val="75000"/>
                  </a:schemeClr>
                </a:solidFill>
                <a:latin typeface="Arial" panose="020B0604020202020204" pitchFamily="34" charset="0"/>
                <a:cs typeface="Arial" panose="020B0604020202020204" pitchFamily="34" charset="0"/>
              </a:rPr>
              <a:t> לפיכך, יש להגיש את הדוחות והמסמכים לשנת 2015 עד ליום 30.6.16</a:t>
            </a:r>
            <a:endParaRPr lang="he-IL" sz="1400" b="1" dirty="0">
              <a:solidFill>
                <a:schemeClr val="accent1">
                  <a:lumMod val="75000"/>
                </a:schemeClr>
              </a:solidFill>
              <a:latin typeface="Arial" panose="020B0604020202020204" pitchFamily="34" charset="0"/>
              <a:cs typeface="Arial" panose="020B0604020202020204" pitchFamily="34" charset="0"/>
            </a:endParaRPr>
          </a:p>
          <a:p>
            <a:pPr marL="342900" marR="0" lvl="0" indent="-342900" algn="just" defTabSz="914400" rtl="1" eaLnBrk="1" fontAlgn="auto" latinLnBrk="0" hangingPunct="1">
              <a:spcBef>
                <a:spcPts val="0"/>
              </a:spcBef>
              <a:spcAft>
                <a:spcPts val="0"/>
              </a:spcAft>
              <a:buClrTx/>
              <a:buSzTx/>
              <a:buFont typeface="Arial" pitchFamily="34" charset="0"/>
              <a:buNone/>
              <a:tabLst/>
              <a:defRPr/>
            </a:pPr>
            <a:endParaRPr lang="he-IL" sz="1400" b="1" dirty="0" smtClean="0">
              <a:solidFill>
                <a:schemeClr val="tx2"/>
              </a:solidFill>
              <a:latin typeface="Trebuchet MS" pitchFamily="34" charset="0"/>
              <a:ea typeface="+mj-ea"/>
            </a:endParaRPr>
          </a:p>
          <a:p>
            <a:pPr marL="342900" indent="-342900" algn="just">
              <a:lnSpc>
                <a:spcPct val="150000"/>
              </a:lnSpc>
            </a:pP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2</a:t>
            </a:r>
            <a:r>
              <a:rPr lang="he-IL" sz="1400" b="1" dirty="0" smtClean="0">
                <a:solidFill>
                  <a:srgbClr val="C00000"/>
                </a:solidFill>
                <a:latin typeface="Arial" panose="020B0604020202020204" pitchFamily="34" charset="0"/>
                <a:cs typeface="Arial" panose="020B0604020202020204" pitchFamily="34" charset="0"/>
              </a:rPr>
              <a:t>. </a:t>
            </a:r>
            <a:r>
              <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panose="020B0604020202020204" pitchFamily="34" charset="0"/>
                <a:ea typeface="+mj-ea"/>
                <a:cs typeface="Arial" panose="020B0604020202020204" pitchFamily="34" charset="0"/>
              </a:rPr>
              <a:t>דיווחים מיוחדים (אישור ניהול תקין, תמיכות)</a:t>
            </a:r>
            <a:endParaRPr lang="he-IL" sz="1400" b="1" dirty="0" smtClean="0">
              <a:solidFill>
                <a:schemeClr val="tx2"/>
              </a:solidFill>
              <a:latin typeface="Arial" panose="020B0604020202020204" pitchFamily="34" charset="0"/>
              <a:ea typeface="+mj-ea"/>
              <a:cs typeface="Arial" panose="020B0604020202020204" pitchFamily="34" charset="0"/>
            </a:endParaRPr>
          </a:p>
          <a:p>
            <a:pPr marL="342900" marR="0" lvl="0" indent="-342900" algn="just" defTabSz="914400" rtl="1" eaLnBrk="1" fontAlgn="auto" latinLnBrk="0" hangingPunct="1">
              <a:lnSpc>
                <a:spcPct val="150000"/>
              </a:lnSpc>
              <a:spcBef>
                <a:spcPts val="0"/>
              </a:spcBef>
              <a:spcAft>
                <a:spcPts val="0"/>
              </a:spcAft>
              <a:buClrTx/>
              <a:buSzTx/>
              <a:buFont typeface="Arial" pitchFamily="34" charset="0"/>
              <a:buNone/>
              <a:tabLst/>
              <a:defRPr/>
            </a:pPr>
            <a:endParaRPr lang="he-IL" sz="1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a:p>
            <a:pPr marL="84138" marR="0" lvl="0" indent="12700" algn="just" defTabSz="914400" rtl="1" eaLnBrk="1" fontAlgn="auto" latinLnBrk="0" hangingPunct="1">
              <a:lnSpc>
                <a:spcPct val="150000"/>
              </a:lnSpc>
              <a:spcBef>
                <a:spcPts val="0"/>
              </a:spcBef>
              <a:spcAft>
                <a:spcPts val="0"/>
              </a:spcAft>
              <a:buClrTx/>
              <a:buSzTx/>
              <a:buFont typeface="Arial" pitchFamily="34" charset="0"/>
              <a:buNone/>
              <a:tabLst/>
              <a:defRPr/>
            </a:pPr>
            <a:endParaRPr kumimoji="0" lang="he-IL" sz="1800" b="1" i="0" u="none" strike="noStrike" kern="1200" cap="none" spc="0" normalizeH="0" baseline="0" noProof="0" dirty="0" smtClean="0">
              <a:ln>
                <a:noFill/>
              </a:ln>
              <a:solidFill>
                <a:schemeClr val="tx2"/>
              </a:solidFill>
              <a:effectLst/>
              <a:uLnTx/>
              <a:uFillTx/>
              <a:latin typeface="Trebuchet MS" pitchFamily="34" charset="0"/>
              <a:ea typeface="+mj-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xEl>
                                              <p:pRg st="1" end="1"/>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1" nodeType="click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7">
                                            <p:txEl>
                                              <p:pRg st="4" end="4"/>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7">
                                            <p:txEl>
                                              <p:pRg st="5" end="5"/>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build="allAtOnce"/>
      <p:bldP spid="7" grpId="1"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79512" y="620688"/>
            <a:ext cx="8190656" cy="5278368"/>
          </a:xfrm>
          <a:prstGeom prst="rect">
            <a:avLst/>
          </a:prstGeom>
        </p:spPr>
        <p:txBody>
          <a:bodyPr wrap="square">
            <a:spAutoFit/>
          </a:bodyPr>
          <a:lstStyle/>
          <a:p>
            <a:pPr>
              <a:lnSpc>
                <a:spcPct val="150000"/>
              </a:lnSpc>
            </a:pPr>
            <a:endParaRPr lang="he-IL" b="1" dirty="0" smtClean="0">
              <a:solidFill>
                <a:schemeClr val="accent1">
                  <a:lumMod val="75000"/>
                </a:schemeClr>
              </a:solidFill>
              <a:latin typeface="Arial" panose="020B0604020202020204" pitchFamily="34" charset="0"/>
              <a:cs typeface="Arial" panose="020B0604020202020204" pitchFamily="34" charset="0"/>
            </a:endParaRPr>
          </a:p>
          <a:p>
            <a:pPr>
              <a:lnSpc>
                <a:spcPct val="150000"/>
              </a:lnSpc>
              <a:spcBef>
                <a:spcPts val="1200"/>
              </a:spcBef>
            </a:pPr>
            <a:r>
              <a:rPr lang="he-IL" b="1" u="sng" dirty="0" smtClean="0">
                <a:solidFill>
                  <a:schemeClr val="accent1">
                    <a:lumMod val="75000"/>
                  </a:schemeClr>
                </a:solidFill>
                <a:latin typeface="Arial" panose="020B0604020202020204" pitchFamily="34" charset="0"/>
                <a:cs typeface="Arial" panose="020B0604020202020204" pitchFamily="34" charset="0"/>
              </a:rPr>
              <a:t>עקרונות כללים בנוגע לניהול הכספי</a:t>
            </a:r>
            <a:r>
              <a:rPr lang="he-IL" b="1" dirty="0" smtClean="0">
                <a:solidFill>
                  <a:schemeClr val="accent1">
                    <a:lumMod val="75000"/>
                  </a:schemeClr>
                </a:solidFill>
                <a:latin typeface="Arial" panose="020B0604020202020204" pitchFamily="34" charset="0"/>
                <a:cs typeface="Arial" panose="020B0604020202020204" pitchFamily="34" charset="0"/>
              </a:rPr>
              <a:t>:</a:t>
            </a:r>
          </a:p>
          <a:p>
            <a:pPr marL="285750" indent="-285750">
              <a:lnSpc>
                <a:spcPct val="150000"/>
              </a:lnSpc>
              <a:spcBef>
                <a:spcPts val="12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המערכת החשבונאית תנוהל על-ידי העמותה עצמה או גורם מטעמה</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הנהלת החשבונות תהיה אוטונומית ונפרדת מזו של תאגידים אחרים.</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רישומי הנהלת החשבונות יכללו כל פעילות כספית המבוצעת בעמותה, תוך התבססות על תיעוד נאות. בין היתר, על העמותה לשמור חשבוניות וקבלות וכן כל הסכם וכל מסמך המהווה בסיס לפעולות הכספיות שבוצעו.</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על העמותה לדאוג למנות אדם שיהיה מופקד על רישום הפעולות הכספיות, ולעדכן באופן שוטף את מערכת הנהלת החשבונות (בעמותה עם מחזור קטן יש אפשרות בתנאים מסוימים שרואה חשבון יערוך אותה) </a:t>
            </a:r>
          </a:p>
          <a:p>
            <a:pPr marL="285750" indent="-285750">
              <a:lnSpc>
                <a:spcPct val="150000"/>
              </a:lnSpc>
              <a:spcBef>
                <a:spcPts val="600"/>
              </a:spcBef>
              <a:buFont typeface="Wingdings" panose="05000000000000000000" pitchFamily="2" charset="2"/>
              <a:buChar char="q"/>
            </a:pPr>
            <a:r>
              <a:rPr lang="he-IL" b="1" dirty="0" smtClean="0">
                <a:solidFill>
                  <a:schemeClr val="accent1">
                    <a:lumMod val="75000"/>
                  </a:schemeClr>
                </a:solidFill>
                <a:latin typeface="Arial" panose="020B0604020202020204" pitchFamily="34" charset="0"/>
                <a:cs typeface="Arial" panose="020B0604020202020204" pitchFamily="34" charset="0"/>
              </a:rPr>
              <a:t> הוצאת כספים מהעמותה תבוצע רק על-ידי גורמים מורשים ותוך תיעוד נאות</a:t>
            </a:r>
          </a:p>
        </p:txBody>
      </p:sp>
      <p:sp>
        <p:nvSpPr>
          <p:cNvPr id="3" name="Title 1"/>
          <p:cNvSpPr txBox="1">
            <a:spLocks/>
          </p:cNvSpPr>
          <p:nvPr/>
        </p:nvSpPr>
        <p:spPr>
          <a:xfrm>
            <a:off x="683568" y="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ניהול פנקסני חשבונות</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11560" y="188640"/>
            <a:ext cx="7674076" cy="714380"/>
          </a:xfrm>
          <a:prstGeom prst="rect">
            <a:avLst/>
          </a:prstGeom>
        </p:spPr>
        <p:txBody>
          <a:bodyPr vert="horz" lIns="91440" tIns="45720" rIns="91440" bIns="45720" rtlCol="1" anchor="ctr">
            <a:norm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he-IL" sz="2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rPr>
              <a:t>דוח מילולי</a:t>
            </a:r>
            <a:endParaRPr lang="en-GB" sz="28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rebuchet MS" pitchFamily="34" charset="0"/>
              <a:ea typeface="+mj-ea"/>
              <a:cs typeface="Tahoma" pitchFamily="34" charset="0"/>
            </a:endParaRPr>
          </a:p>
        </p:txBody>
      </p:sp>
      <p:sp>
        <p:nvSpPr>
          <p:cNvPr id="5" name="מלבן 4"/>
          <p:cNvSpPr/>
          <p:nvPr/>
        </p:nvSpPr>
        <p:spPr>
          <a:xfrm>
            <a:off x="323528" y="1052736"/>
            <a:ext cx="7929619" cy="4219617"/>
          </a:xfrm>
          <a:prstGeom prst="rect">
            <a:avLst/>
          </a:prstGeom>
        </p:spPr>
        <p:txBody>
          <a:bodyPr wrap="square">
            <a:spAutoFit/>
          </a:bodyPr>
          <a:lstStyle/>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sym typeface="Wingdings"/>
              </a:rPr>
              <a:t>י</a:t>
            </a:r>
            <a:r>
              <a:rPr lang="he-IL" b="1" dirty="0" smtClean="0">
                <a:solidFill>
                  <a:schemeClr val="tx2"/>
                </a:solidFill>
                <a:latin typeface="Trebuchet MS" pitchFamily="34" charset="0"/>
                <a:ea typeface="+mj-ea"/>
              </a:rPr>
              <a:t>ש להגיש את הדוח חתום על ידי שני  חברי ועד בציון שמותיהם</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 יש להגיש דו"ח זה גם אם לא הייתה לעמותה פעילות כספית בשנת הדו"ח</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 את הדו"ח יש להגיש על גבי הטפסים המצויים באתר רשם העמותות</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 האחריות להכנת הדוח המילולי ולתוכנו חלה על הועד המנהל</a:t>
            </a:r>
          </a:p>
          <a:p>
            <a:pPr marL="273050" lvl="0" indent="-27305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על ועדת הביקורת לבחון את הדו"ח המילולי ולהביא המלצותיה בפני האסיפה הכללית  אשר תאשר את הדו"ח האמור (בדומה לדוחות הכספיים).</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הדו"ח אינו מחויב בעריכה על ידי גורם מקצועי חיצוני לעמותה</a:t>
            </a:r>
          </a:p>
          <a:p>
            <a:pPr lvl="0"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הדו"ח המילולי יהיה פתוח לעיון הציבור</a:t>
            </a:r>
          </a:p>
          <a:p>
            <a:pPr algn="just">
              <a:lnSpc>
                <a:spcPct val="150000"/>
              </a:lnSpc>
              <a:spcBef>
                <a:spcPct val="20000"/>
              </a:spcBef>
              <a:buFont typeface="Wingdings" pitchFamily="2" charset="2"/>
              <a:buChar char="@"/>
              <a:defRPr/>
            </a:pPr>
            <a:r>
              <a:rPr lang="he-IL" b="1" dirty="0" smtClean="0">
                <a:solidFill>
                  <a:schemeClr val="tx2"/>
                </a:solidFill>
                <a:latin typeface="Trebuchet MS" pitchFamily="34" charset="0"/>
                <a:ea typeface="+mj-ea"/>
              </a:rPr>
              <a:t>יש להקפיד שהנתונים הכספיים יהיו זהים למופיע בדוחות הכספיים</a:t>
            </a:r>
            <a:endParaRPr lang="he-IL"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6A01B7174A4DB44884E56AAAE95A0F30" ma:contentTypeVersion="0" ma:contentTypeDescription="צור מסמך חדש." ma:contentTypeScope="" ma:versionID="50674bfd7a536480a5d296c413ed766f">
  <xsd:schema xmlns:xsd="http://www.w3.org/2001/XMLSchema" xmlns:p="http://schemas.microsoft.com/office/2006/metadata/properties" targetNamespace="http://schemas.microsoft.com/office/2006/metadata/properties" ma:root="true" ma:fieldsID="2c7d503b2acf974fb06ee4efbd20f8c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ma:readOnly="true"/>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CCC151-9B64-48CF-A3C7-656312A61F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E871F98-9781-4760-976E-465C55F4FBFC}">
  <ds:schemaRefs>
    <ds:schemaRef ds:uri="http://purl.org/dc/terms/"/>
    <ds:schemaRef ds:uri="http://schemas.microsoft.com/office/2006/documentManagement/types"/>
    <ds:schemaRef ds:uri="http://purl.org/dc/dcmitype/"/>
    <ds:schemaRef ds:uri="http://purl.org/dc/elements/1.1/"/>
    <ds:schemaRef ds:uri="http://schemas.microsoft.com/office/2006/metadata/properti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6BF0BCE-BA91-4274-B797-EFE27176C6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5831</TotalTime>
  <Words>6207</Words>
  <Application>Microsoft Office PowerPoint</Application>
  <PresentationFormat>‫הצגה על המסך (4:3)</PresentationFormat>
  <Paragraphs>948</Paragraphs>
  <Slides>63</Slides>
  <Notes>49</Notes>
  <HiddenSlides>9</HiddenSlides>
  <MMClips>0</MMClips>
  <ScaleCrop>false</ScaleCrop>
  <HeadingPairs>
    <vt:vector size="8" baseType="variant">
      <vt:variant>
        <vt:lpstr>גופנים בשימוש</vt:lpstr>
      </vt:variant>
      <vt:variant>
        <vt:i4>10</vt:i4>
      </vt:variant>
      <vt:variant>
        <vt:lpstr>ערכת נושא</vt:lpstr>
      </vt:variant>
      <vt:variant>
        <vt:i4>1</vt:i4>
      </vt:variant>
      <vt:variant>
        <vt:lpstr>שרתי OLE מוטבעים</vt:lpstr>
      </vt:variant>
      <vt:variant>
        <vt:i4>1</vt:i4>
      </vt:variant>
      <vt:variant>
        <vt:lpstr>כותרות שקופיות</vt:lpstr>
      </vt:variant>
      <vt:variant>
        <vt:i4>63</vt:i4>
      </vt:variant>
    </vt:vector>
  </HeadingPairs>
  <TitlesOfParts>
    <vt:vector size="75" baseType="lpstr">
      <vt:lpstr>Arial</vt:lpstr>
      <vt:lpstr>Calibri</vt:lpstr>
      <vt:lpstr>David</vt:lpstr>
      <vt:lpstr>Gisha</vt:lpstr>
      <vt:lpstr>Symbol</vt:lpstr>
      <vt:lpstr>Tahoma</vt:lpstr>
      <vt:lpstr>Times New Roman</vt:lpstr>
      <vt:lpstr>Trebuchet MS</vt:lpstr>
      <vt:lpstr>Wingdings</vt:lpstr>
      <vt:lpstr>Wingdings 2</vt:lpstr>
      <vt:lpstr>עיצוב מותאם אישית</vt:lpstr>
      <vt:lpstr>גליון עבודה</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הוצאות הנהלה וכלליות</vt:lpstr>
      <vt:lpstr>מצגת של PowerPoint</vt:lpstr>
      <vt:lpstr>מצגת של PowerPoint</vt:lpstr>
      <vt:lpstr>מצגת של PowerPoint</vt:lpstr>
      <vt:lpstr>מצגת של PowerPoint</vt:lpstr>
      <vt:lpstr>השוואה בין דוחות חברה לדוחות מלכ"ר</vt:lpstr>
      <vt:lpstr>השוואה בין דוחות חברה לדוחות מלכ"ר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הבחנה בין ייעוד להגבלה</vt:lpstr>
      <vt:lpstr>מצגת של PowerPoint</vt:lpstr>
      <vt:lpstr>מצגת של PowerPoint</vt:lpstr>
      <vt:lpstr>דוח תזרים</vt:lpstr>
      <vt:lpstr>מצגת של PowerPoint</vt:lpstr>
      <vt:lpstr>מצגת של PowerPoint</vt:lpstr>
      <vt:lpstr>מצגת של PowerPoint</vt:lpstr>
      <vt:lpstr>תרומות הקצבות ותמיכות-  מועד הכרה ואופן ההכרה</vt:lpstr>
      <vt:lpstr>מצגת של PowerPoint</vt:lpstr>
      <vt:lpstr>הקבלת מקורות: הקבלה חיצונית</vt:lpstr>
      <vt:lpstr>הקבלת מקורות: הקבלה פנימית</vt:lpstr>
      <vt:lpstr>נכסים שהתקבלו לשם העברתם לאחרים</vt:lpstr>
      <vt:lpstr>נכסים שהתקבלו לשם העברתם לאחרים</vt:lpstr>
      <vt:lpstr>הכנסות מתרומות , הקצבות וכו'- הצגה אלטרנטיבית </vt:lpstr>
      <vt:lpstr>שירותים המתקבלים ללא תמורה</vt:lpstr>
      <vt:lpstr>הבחנה בין תרומה לתמורה</vt:lpstr>
      <vt:lpstr>השוואה לתקציב</vt:lpstr>
      <vt:lpstr>קשיים בצירוף השוואת תקציב לדוחות הכספיים</vt:lpstr>
      <vt:lpstr>התקציב-ככלי לתיקצוב</vt:lpstr>
      <vt:lpstr>הכנת תקציב- מתכונת מפה כלכלית</vt:lpstr>
      <vt:lpstr>קווים מנחים לבניית תקציב</vt:lpstr>
      <vt:lpstr>קווים מנחים לבניית תקציב</vt:lpstr>
      <vt:lpstr>הבקרה התקציבית- סיכום ודגשים</vt:lpstr>
      <vt:lpstr>חשיבות ניהול תזרים מזומנים</vt:lpstr>
      <vt:lpstr>מצגת של PowerPoint</vt:lpstr>
      <vt:lpstr>מצגת של PowerPoint</vt:lpstr>
      <vt:lpstr>מצגת של PowerPoint</vt:lpstr>
      <vt:lpstr>מצגת של PowerPoint</vt:lpstr>
      <vt:lpstr>תמיכות מהרשות המקומית</vt:lpstr>
      <vt:lpstr>שיתוף פעולה בין עמותות  ובין עמותה לגוף ציבורי</vt:lpstr>
      <vt:lpstr>מצגת של PowerPoint</vt:lpstr>
      <vt:lpstr>גיוס חסויות</vt:lpstr>
      <vt:lpstr>מצגת של PowerPoint</vt:lpstr>
      <vt:lpstr>מצגת של PowerPoint</vt:lpstr>
      <vt:lpstr>יחסים פיננסים ובחינת איתנות פיננסית</vt:lpstr>
      <vt:lpstr>מצגת של PowerPoint</vt:lpstr>
      <vt:lpstr>מצגת של PowerPoint</vt:lpstr>
      <vt:lpstr>מצגת של PowerPoint</vt:lpstr>
      <vt:lpstr>מצגת של PowerPoint</vt:lpstr>
      <vt:lpstr>מצגת של PowerPoint</vt:lpstr>
    </vt:vector>
  </TitlesOfParts>
  <Company>BDO Ziv Haft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עברית</dc:title>
  <dc:creator>michaly</dc:creator>
  <cp:lastModifiedBy>agudot</cp:lastModifiedBy>
  <cp:revision>1112</cp:revision>
  <dcterms:created xsi:type="dcterms:W3CDTF">2009-12-14T14:07:27Z</dcterms:created>
  <dcterms:modified xsi:type="dcterms:W3CDTF">2016-08-08T10:42:16Z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0x0101006A01B7174A4DB44884E56AAAE95A0F30</vt:lpwstr>
  </property>
</Properties>
</file>