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4"/>
  </p:sldMasterIdLst>
  <p:notesMasterIdLst>
    <p:notesMasterId r:id="rId80"/>
  </p:notesMasterIdLst>
  <p:handoutMasterIdLst>
    <p:handoutMasterId r:id="rId81"/>
  </p:handoutMasterIdLst>
  <p:sldIdLst>
    <p:sldId id="256" r:id="rId5"/>
    <p:sldId id="382" r:id="rId6"/>
    <p:sldId id="265" r:id="rId7"/>
    <p:sldId id="511" r:id="rId8"/>
    <p:sldId id="383" r:id="rId9"/>
    <p:sldId id="494" r:id="rId10"/>
    <p:sldId id="467" r:id="rId11"/>
    <p:sldId id="468" r:id="rId12"/>
    <p:sldId id="470" r:id="rId13"/>
    <p:sldId id="512" r:id="rId14"/>
    <p:sldId id="506" r:id="rId15"/>
    <p:sldId id="515" r:id="rId16"/>
    <p:sldId id="516" r:id="rId17"/>
    <p:sldId id="517" r:id="rId18"/>
    <p:sldId id="495" r:id="rId19"/>
    <p:sldId id="497" r:id="rId20"/>
    <p:sldId id="505" r:id="rId21"/>
    <p:sldId id="498" r:id="rId22"/>
    <p:sldId id="499" r:id="rId23"/>
    <p:sldId id="500" r:id="rId24"/>
    <p:sldId id="501" r:id="rId25"/>
    <p:sldId id="502" r:id="rId26"/>
    <p:sldId id="503" r:id="rId27"/>
    <p:sldId id="504" r:id="rId28"/>
    <p:sldId id="479" r:id="rId29"/>
    <p:sldId id="477" r:id="rId30"/>
    <p:sldId id="344" r:id="rId31"/>
    <p:sldId id="385" r:id="rId32"/>
    <p:sldId id="292" r:id="rId33"/>
    <p:sldId id="444" r:id="rId34"/>
    <p:sldId id="473" r:id="rId35"/>
    <p:sldId id="474" r:id="rId36"/>
    <p:sldId id="445" r:id="rId37"/>
    <p:sldId id="475" r:id="rId38"/>
    <p:sldId id="472" r:id="rId39"/>
    <p:sldId id="348" r:id="rId40"/>
    <p:sldId id="290" r:id="rId41"/>
    <p:sldId id="449" r:id="rId42"/>
    <p:sldId id="450" r:id="rId43"/>
    <p:sldId id="453" r:id="rId44"/>
    <p:sldId id="457" r:id="rId45"/>
    <p:sldId id="480" r:id="rId46"/>
    <p:sldId id="350" r:id="rId47"/>
    <p:sldId id="442" r:id="rId48"/>
    <p:sldId id="432" r:id="rId49"/>
    <p:sldId id="481" r:id="rId50"/>
    <p:sldId id="460" r:id="rId51"/>
    <p:sldId id="435" r:id="rId52"/>
    <p:sldId id="436" r:id="rId53"/>
    <p:sldId id="388" r:id="rId54"/>
    <p:sldId id="462" r:id="rId55"/>
    <p:sldId id="352" r:id="rId56"/>
    <p:sldId id="395" r:id="rId57"/>
    <p:sldId id="482" r:id="rId58"/>
    <p:sldId id="446" r:id="rId59"/>
    <p:sldId id="459" r:id="rId60"/>
    <p:sldId id="430" r:id="rId61"/>
    <p:sldId id="454" r:id="rId62"/>
    <p:sldId id="455" r:id="rId63"/>
    <p:sldId id="408" r:id="rId64"/>
    <p:sldId id="410" r:id="rId65"/>
    <p:sldId id="439" r:id="rId66"/>
    <p:sldId id="483" r:id="rId67"/>
    <p:sldId id="411" r:id="rId68"/>
    <p:sldId id="412" r:id="rId69"/>
    <p:sldId id="413" r:id="rId70"/>
    <p:sldId id="414" r:id="rId71"/>
    <p:sldId id="416" r:id="rId72"/>
    <p:sldId id="415" r:id="rId73"/>
    <p:sldId id="417" r:id="rId74"/>
    <p:sldId id="378" r:id="rId75"/>
    <p:sldId id="315" r:id="rId76"/>
    <p:sldId id="519" r:id="rId77"/>
    <p:sldId id="518" r:id="rId78"/>
    <p:sldId id="263" r:id="rId79"/>
  </p:sldIdLst>
  <p:sldSz cx="9144000" cy="6858000" type="screen4x3"/>
  <p:notesSz cx="6797675" cy="992505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2F2F"/>
    <a:srgbClr val="0066FF"/>
    <a:srgbClr val="E385F3"/>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סגנון כהה 2 - הדגשה 1/הדגש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324" autoAdjust="0"/>
    <p:restoredTop sz="88077" autoAdjust="0"/>
  </p:normalViewPr>
  <p:slideViewPr>
    <p:cSldViewPr>
      <p:cViewPr varScale="1">
        <p:scale>
          <a:sx n="62" d="100"/>
          <a:sy n="62" d="100"/>
        </p:scale>
        <p:origin x="1500" y="72"/>
      </p:cViewPr>
      <p:guideLst>
        <p:guide orient="horz" pos="2160"/>
        <p:guide pos="2880"/>
      </p:guideLst>
    </p:cSldViewPr>
  </p:slideViewPr>
  <p:notesTextViewPr>
    <p:cViewPr>
      <p:scale>
        <a:sx n="100" d="100"/>
        <a:sy n="100" d="100"/>
      </p:scale>
      <p:origin x="0" y="0"/>
    </p:cViewPr>
  </p:notesTextViewPr>
  <p:sorterViewPr>
    <p:cViewPr>
      <p:scale>
        <a:sx n="40" d="100"/>
        <a:sy n="40" d="100"/>
      </p:scale>
      <p:origin x="-132" y="522"/>
    </p:cViewPr>
  </p:sorterViewPr>
  <p:notesViewPr>
    <p:cSldViewPr>
      <p:cViewPr varScale="1">
        <p:scale>
          <a:sx n="49" d="100"/>
          <a:sy n="49" d="100"/>
        </p:scale>
        <p:origin x="-297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slide" Target="../slides/slide28.xml"/></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CB381-9339-4297-AB6D-6B21BDB9432B}" type="doc">
      <dgm:prSet loTypeId="urn:microsoft.com/office/officeart/2005/8/layout/vProcess5" loCatId="process" qsTypeId="urn:microsoft.com/office/officeart/2005/8/quickstyle/3d3" qsCatId="3D" csTypeId="urn:microsoft.com/office/officeart/2005/8/colors/accent2_5" csCatId="accent2" phldr="1"/>
      <dgm:spPr/>
      <dgm:t>
        <a:bodyPr/>
        <a:lstStyle/>
        <a:p>
          <a:pPr rtl="1"/>
          <a:endParaRPr lang="he-IL"/>
        </a:p>
      </dgm:t>
    </dgm:pt>
    <dgm:pt modelId="{4DC81327-6F50-459C-82AC-F8AFA5319501}">
      <dgm:prSet phldrT="[טקסט]" custT="1"/>
      <dgm:spPr/>
      <dgm:t>
        <a:bodyPr/>
        <a:lstStyle/>
        <a:p>
          <a:pPr rtl="1"/>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דוחות כספיים והשוואה בין דוחות חברה לדוחות </a:t>
          </a:r>
          <a:r>
            <a:rPr lang="he-IL" sz="2400" b="1" kern="1200" dirty="0" err="1" smtClean="0">
              <a:ln w="11430"/>
              <a:effectLst>
                <a:outerShdw blurRad="50800" dist="39000" dir="5460000" algn="tl">
                  <a:srgbClr val="000000">
                    <a:alpha val="38000"/>
                  </a:srgbClr>
                </a:outerShdw>
              </a:effectLst>
              <a:latin typeface="Trebuchet MS" pitchFamily="34" charset="0"/>
              <a:ea typeface="+mj-ea"/>
              <a:cs typeface="Tahoma" pitchFamily="34" charset="0"/>
            </a:rPr>
            <a:t>אלכ"ר</a:t>
          </a:r>
          <a:endPar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endParaRPr>
        </a:p>
      </dgm:t>
    </dgm:pt>
    <dgm:pt modelId="{9A705D3A-DE41-4FAF-BABE-74FA6D51AD08}" type="parTrans" cxnId="{C520BE96-301D-45A2-B449-FABFE1A32726}">
      <dgm:prSet/>
      <dgm:spPr/>
      <dgm:t>
        <a:bodyPr/>
        <a:lstStyle/>
        <a:p>
          <a:pPr rtl="1"/>
          <a:endParaRPr lang="he-IL"/>
        </a:p>
      </dgm:t>
    </dgm:pt>
    <dgm:pt modelId="{8C383212-94F0-4F6B-8350-1756EED35AE0}" type="sibTrans" cxnId="{C520BE96-301D-45A2-B449-FABFE1A32726}">
      <dgm:prSet custT="1"/>
      <dgm:spPr/>
      <dgm:t>
        <a:bodyPr/>
        <a:lstStyle/>
        <a:p>
          <a:pPr rtl="1"/>
          <a:r>
            <a:rPr lang="he-IL" sz="1000" dirty="0" smtClean="0">
              <a:hlinkClick xmlns:r="http://schemas.openxmlformats.org/officeDocument/2006/relationships" r:id="rId1" action="ppaction://hlinksldjump"/>
            </a:rPr>
            <a:t>1</a:t>
          </a:r>
          <a:endParaRPr lang="he-IL" sz="1000" dirty="0"/>
        </a:p>
      </dgm:t>
    </dgm:pt>
    <dgm:pt modelId="{7AD9E2E8-3721-462C-B5E0-4EC9D2830ADB}">
      <dgm:prSet phldrT="[טקסט]" custT="1"/>
      <dgm:spPr/>
      <dgm:t>
        <a:bodyPr/>
        <a:lstStyle/>
        <a:p>
          <a:pPr rtl="1"/>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סוגיות חשבונאיות בדוחות </a:t>
          </a:r>
          <a:r>
            <a:rPr lang="he-IL" sz="2400" b="1" kern="1200" dirty="0" err="1" smtClean="0">
              <a:ln w="11430"/>
              <a:effectLst>
                <a:outerShdw blurRad="50800" dist="39000" dir="5460000" algn="tl">
                  <a:srgbClr val="000000">
                    <a:alpha val="38000"/>
                  </a:srgbClr>
                </a:outerShdw>
              </a:effectLst>
              <a:latin typeface="Trebuchet MS" pitchFamily="34" charset="0"/>
              <a:ea typeface="+mj-ea"/>
              <a:cs typeface="Tahoma" pitchFamily="34" charset="0"/>
            </a:rPr>
            <a:t>אלכ"ר</a:t>
          </a:r>
          <a:endPar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endParaRPr>
        </a:p>
      </dgm:t>
    </dgm:pt>
    <dgm:pt modelId="{DBDF70A3-63DA-4EE2-8D97-10F2216AC986}" type="parTrans" cxnId="{F339EDAB-07C3-4A52-992D-A350A6C98BCC}">
      <dgm:prSet/>
      <dgm:spPr/>
      <dgm:t>
        <a:bodyPr/>
        <a:lstStyle/>
        <a:p>
          <a:pPr rtl="1"/>
          <a:endParaRPr lang="he-IL"/>
        </a:p>
      </dgm:t>
    </dgm:pt>
    <dgm:pt modelId="{6B7995B9-4765-4038-81FC-6A1EB469644D}" type="sibTrans" cxnId="{F339EDAB-07C3-4A52-992D-A350A6C98BCC}">
      <dgm:prSet custT="1"/>
      <dgm:spPr/>
      <dgm:t>
        <a:bodyPr/>
        <a:lstStyle/>
        <a:p>
          <a:pPr rtl="1"/>
          <a:r>
            <a:rPr lang="he-IL" sz="1000" dirty="0" smtClean="0">
              <a:hlinkClick xmlns:r="http://schemas.openxmlformats.org/officeDocument/2006/relationships" r:id="rId2" action="ppaction://hlinksldjump"/>
            </a:rPr>
            <a:t>2</a:t>
          </a:r>
          <a:endParaRPr lang="he-IL" sz="1000" dirty="0"/>
        </a:p>
      </dgm:t>
    </dgm:pt>
    <dgm:pt modelId="{CAF4A331-764E-480F-9720-E7D88DC81C56}">
      <dgm:prSet phldrT="[טקסט]" custT="1"/>
      <dgm:spPr/>
      <dgm:t>
        <a:bodyPr/>
        <a:lstStyle/>
        <a:p>
          <a:pPr rtl="1"/>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ניתוח דוחות כספיים</a:t>
          </a:r>
        </a:p>
      </dgm:t>
    </dgm:pt>
    <dgm:pt modelId="{206197B7-4766-4D17-A43B-F575207C1FCA}" type="parTrans" cxnId="{DF5D5B52-3C7A-4937-AD12-2B7A5FDD275A}">
      <dgm:prSet/>
      <dgm:spPr/>
      <dgm:t>
        <a:bodyPr/>
        <a:lstStyle/>
        <a:p>
          <a:pPr rtl="1"/>
          <a:endParaRPr lang="he-IL"/>
        </a:p>
      </dgm:t>
    </dgm:pt>
    <dgm:pt modelId="{5047FE2D-53C9-4C5F-9454-A2A92878147C}" type="sibTrans" cxnId="{DF5D5B52-3C7A-4937-AD12-2B7A5FDD275A}">
      <dgm:prSet custT="1"/>
      <dgm:spPr/>
      <dgm:t>
        <a:bodyPr/>
        <a:lstStyle/>
        <a:p>
          <a:pPr rtl="1"/>
          <a:endParaRPr lang="he-IL"/>
        </a:p>
      </dgm:t>
    </dgm:pt>
    <dgm:pt modelId="{9460DD57-5717-4F10-A9C0-C5862B54A8DD}">
      <dgm:prSet custT="1"/>
      <dgm:spPr/>
      <dgm:t>
        <a:bodyPr/>
        <a:lstStyle/>
        <a:p>
          <a:pPr rtl="1"/>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דיווח כספי </a:t>
          </a:r>
          <a:r>
            <a:rPr lang="he-IL" sz="2400" b="1" kern="1200" dirty="0" err="1" smtClean="0">
              <a:ln w="11430"/>
              <a:effectLst>
                <a:outerShdw blurRad="50800" dist="39000" dir="5460000" algn="tl">
                  <a:srgbClr val="000000">
                    <a:alpha val="38000"/>
                  </a:srgbClr>
                </a:outerShdw>
              </a:effectLst>
              <a:latin typeface="Trebuchet MS" pitchFamily="34" charset="0"/>
              <a:ea typeface="+mj-ea"/>
              <a:cs typeface="Tahoma" pitchFamily="34" charset="0"/>
            </a:rPr>
            <a:t>באלכ"ר</a:t>
          </a:r>
          <a:endParaRPr lang="he-IL" sz="2400" b="1" kern="1200" dirty="0">
            <a:ln w="11430"/>
            <a:effectLst>
              <a:outerShdw blurRad="50800" dist="39000" dir="5460000" algn="tl">
                <a:srgbClr val="000000">
                  <a:alpha val="38000"/>
                </a:srgbClr>
              </a:outerShdw>
            </a:effectLst>
            <a:latin typeface="Trebuchet MS" pitchFamily="34" charset="0"/>
            <a:ea typeface="+mj-ea"/>
            <a:cs typeface="Tahoma" pitchFamily="34" charset="0"/>
          </a:endParaRPr>
        </a:p>
      </dgm:t>
    </dgm:pt>
    <dgm:pt modelId="{FAC89364-FD79-4C78-94D1-76F6A05C03A5}" type="parTrans" cxnId="{8E941314-225B-478F-8C66-4E8293C7152D}">
      <dgm:prSet/>
      <dgm:spPr/>
      <dgm:t>
        <a:bodyPr/>
        <a:lstStyle/>
        <a:p>
          <a:pPr rtl="1"/>
          <a:endParaRPr lang="he-IL"/>
        </a:p>
      </dgm:t>
    </dgm:pt>
    <dgm:pt modelId="{70F50E51-56CA-46E4-836E-D3373786E703}" type="sibTrans" cxnId="{8E941314-225B-478F-8C66-4E8293C7152D}">
      <dgm:prSet/>
      <dgm:spPr/>
      <dgm:t>
        <a:bodyPr/>
        <a:lstStyle/>
        <a:p>
          <a:pPr rtl="1"/>
          <a:endParaRPr lang="he-IL"/>
        </a:p>
      </dgm:t>
    </dgm:pt>
    <dgm:pt modelId="{194B73E1-FADD-4FE6-A51D-F40CE13127A8}" type="pres">
      <dgm:prSet presAssocID="{229CB381-9339-4297-AB6D-6B21BDB9432B}" presName="outerComposite" presStyleCnt="0">
        <dgm:presLayoutVars>
          <dgm:chMax val="5"/>
          <dgm:dir/>
          <dgm:resizeHandles val="exact"/>
        </dgm:presLayoutVars>
      </dgm:prSet>
      <dgm:spPr/>
      <dgm:t>
        <a:bodyPr/>
        <a:lstStyle/>
        <a:p>
          <a:pPr rtl="1"/>
          <a:endParaRPr lang="he-IL"/>
        </a:p>
      </dgm:t>
    </dgm:pt>
    <dgm:pt modelId="{B914687B-F6F4-4024-9303-CD3AB793DC64}" type="pres">
      <dgm:prSet presAssocID="{229CB381-9339-4297-AB6D-6B21BDB9432B}" presName="dummyMaxCanvas" presStyleCnt="0">
        <dgm:presLayoutVars/>
      </dgm:prSet>
      <dgm:spPr/>
    </dgm:pt>
    <dgm:pt modelId="{ABB2979F-18B1-4850-86CC-3D733E9F06CA}" type="pres">
      <dgm:prSet presAssocID="{229CB381-9339-4297-AB6D-6B21BDB9432B}" presName="FourNodes_1" presStyleLbl="node1" presStyleIdx="0" presStyleCnt="4" custLinFactNeighborX="-4784" custLinFactNeighborY="-1530">
        <dgm:presLayoutVars>
          <dgm:bulletEnabled val="1"/>
        </dgm:presLayoutVars>
      </dgm:prSet>
      <dgm:spPr/>
      <dgm:t>
        <a:bodyPr/>
        <a:lstStyle/>
        <a:p>
          <a:pPr rtl="1"/>
          <a:endParaRPr lang="he-IL"/>
        </a:p>
      </dgm:t>
    </dgm:pt>
    <dgm:pt modelId="{53FE4B1F-3906-4E30-887C-CC14C5AB7F74}" type="pres">
      <dgm:prSet presAssocID="{229CB381-9339-4297-AB6D-6B21BDB9432B}" presName="FourNodes_2" presStyleLbl="node1" presStyleIdx="1" presStyleCnt="4">
        <dgm:presLayoutVars>
          <dgm:bulletEnabled val="1"/>
        </dgm:presLayoutVars>
      </dgm:prSet>
      <dgm:spPr/>
      <dgm:t>
        <a:bodyPr/>
        <a:lstStyle/>
        <a:p>
          <a:pPr rtl="1"/>
          <a:endParaRPr lang="he-IL"/>
        </a:p>
      </dgm:t>
    </dgm:pt>
    <dgm:pt modelId="{EA6D5677-66AC-4551-A088-1F81C3544E66}" type="pres">
      <dgm:prSet presAssocID="{229CB381-9339-4297-AB6D-6B21BDB9432B}" presName="FourNodes_3" presStyleLbl="node1" presStyleIdx="2" presStyleCnt="4">
        <dgm:presLayoutVars>
          <dgm:bulletEnabled val="1"/>
        </dgm:presLayoutVars>
      </dgm:prSet>
      <dgm:spPr/>
      <dgm:t>
        <a:bodyPr/>
        <a:lstStyle/>
        <a:p>
          <a:pPr rtl="1"/>
          <a:endParaRPr lang="he-IL"/>
        </a:p>
      </dgm:t>
    </dgm:pt>
    <dgm:pt modelId="{7E01243F-6440-447D-9E45-E007B7BAD71B}" type="pres">
      <dgm:prSet presAssocID="{229CB381-9339-4297-AB6D-6B21BDB9432B}" presName="FourNodes_4" presStyleLbl="node1" presStyleIdx="3" presStyleCnt="4">
        <dgm:presLayoutVars>
          <dgm:bulletEnabled val="1"/>
        </dgm:presLayoutVars>
      </dgm:prSet>
      <dgm:spPr/>
      <dgm:t>
        <a:bodyPr/>
        <a:lstStyle/>
        <a:p>
          <a:pPr rtl="1"/>
          <a:endParaRPr lang="he-IL"/>
        </a:p>
      </dgm:t>
    </dgm:pt>
    <dgm:pt modelId="{933B7370-42AA-4E83-BC9A-C528B1772685}" type="pres">
      <dgm:prSet presAssocID="{229CB381-9339-4297-AB6D-6B21BDB9432B}" presName="FourConn_1-2" presStyleLbl="fgAccFollowNode1" presStyleIdx="0" presStyleCnt="3">
        <dgm:presLayoutVars>
          <dgm:bulletEnabled val="1"/>
        </dgm:presLayoutVars>
      </dgm:prSet>
      <dgm:spPr/>
      <dgm:t>
        <a:bodyPr/>
        <a:lstStyle/>
        <a:p>
          <a:pPr rtl="1"/>
          <a:endParaRPr lang="he-IL"/>
        </a:p>
      </dgm:t>
    </dgm:pt>
    <dgm:pt modelId="{D7C18E72-1B4C-44EC-9D54-5E7753C68E56}" type="pres">
      <dgm:prSet presAssocID="{229CB381-9339-4297-AB6D-6B21BDB9432B}" presName="FourConn_2-3" presStyleLbl="fgAccFollowNode1" presStyleIdx="1" presStyleCnt="3">
        <dgm:presLayoutVars>
          <dgm:bulletEnabled val="1"/>
        </dgm:presLayoutVars>
      </dgm:prSet>
      <dgm:spPr/>
      <dgm:t>
        <a:bodyPr/>
        <a:lstStyle/>
        <a:p>
          <a:pPr rtl="1"/>
          <a:endParaRPr lang="he-IL"/>
        </a:p>
      </dgm:t>
    </dgm:pt>
    <dgm:pt modelId="{3CE1D488-938C-455C-90D0-7B9D70B5513E}" type="pres">
      <dgm:prSet presAssocID="{229CB381-9339-4297-AB6D-6B21BDB9432B}" presName="FourConn_3-4" presStyleLbl="fgAccFollowNode1" presStyleIdx="2" presStyleCnt="3">
        <dgm:presLayoutVars>
          <dgm:bulletEnabled val="1"/>
        </dgm:presLayoutVars>
      </dgm:prSet>
      <dgm:spPr/>
      <dgm:t>
        <a:bodyPr/>
        <a:lstStyle/>
        <a:p>
          <a:pPr rtl="1"/>
          <a:endParaRPr lang="he-IL"/>
        </a:p>
      </dgm:t>
    </dgm:pt>
    <dgm:pt modelId="{B898656D-AA96-456F-89D7-D1DB495F685B}" type="pres">
      <dgm:prSet presAssocID="{229CB381-9339-4297-AB6D-6B21BDB9432B}" presName="FourNodes_1_text" presStyleLbl="node1" presStyleIdx="3" presStyleCnt="4">
        <dgm:presLayoutVars>
          <dgm:bulletEnabled val="1"/>
        </dgm:presLayoutVars>
      </dgm:prSet>
      <dgm:spPr/>
      <dgm:t>
        <a:bodyPr/>
        <a:lstStyle/>
        <a:p>
          <a:pPr rtl="1"/>
          <a:endParaRPr lang="he-IL"/>
        </a:p>
      </dgm:t>
    </dgm:pt>
    <dgm:pt modelId="{66AAA201-0579-471F-BC0F-6A46C3E89881}" type="pres">
      <dgm:prSet presAssocID="{229CB381-9339-4297-AB6D-6B21BDB9432B}" presName="FourNodes_2_text" presStyleLbl="node1" presStyleIdx="3" presStyleCnt="4">
        <dgm:presLayoutVars>
          <dgm:bulletEnabled val="1"/>
        </dgm:presLayoutVars>
      </dgm:prSet>
      <dgm:spPr/>
      <dgm:t>
        <a:bodyPr/>
        <a:lstStyle/>
        <a:p>
          <a:pPr rtl="1"/>
          <a:endParaRPr lang="he-IL"/>
        </a:p>
      </dgm:t>
    </dgm:pt>
    <dgm:pt modelId="{7B04F4F4-9F40-431D-9AEB-E2F771AE3D36}" type="pres">
      <dgm:prSet presAssocID="{229CB381-9339-4297-AB6D-6B21BDB9432B}" presName="FourNodes_3_text" presStyleLbl="node1" presStyleIdx="3" presStyleCnt="4">
        <dgm:presLayoutVars>
          <dgm:bulletEnabled val="1"/>
        </dgm:presLayoutVars>
      </dgm:prSet>
      <dgm:spPr/>
      <dgm:t>
        <a:bodyPr/>
        <a:lstStyle/>
        <a:p>
          <a:pPr rtl="1"/>
          <a:endParaRPr lang="he-IL"/>
        </a:p>
      </dgm:t>
    </dgm:pt>
    <dgm:pt modelId="{AC6459F4-87AB-4E65-BF69-D2E955C8D1D3}" type="pres">
      <dgm:prSet presAssocID="{229CB381-9339-4297-AB6D-6B21BDB9432B}" presName="FourNodes_4_text" presStyleLbl="node1" presStyleIdx="3" presStyleCnt="4">
        <dgm:presLayoutVars>
          <dgm:bulletEnabled val="1"/>
        </dgm:presLayoutVars>
      </dgm:prSet>
      <dgm:spPr/>
      <dgm:t>
        <a:bodyPr/>
        <a:lstStyle/>
        <a:p>
          <a:pPr rtl="1"/>
          <a:endParaRPr lang="he-IL"/>
        </a:p>
      </dgm:t>
    </dgm:pt>
  </dgm:ptLst>
  <dgm:cxnLst>
    <dgm:cxn modelId="{B1334ED0-8E60-4CAE-A3F3-57F99876B2C4}" type="presOf" srcId="{9460DD57-5717-4F10-A9C0-C5862B54A8DD}" destId="{B898656D-AA96-456F-89D7-D1DB495F685B}" srcOrd="1" destOrd="0" presId="urn:microsoft.com/office/officeart/2005/8/layout/vProcess5"/>
    <dgm:cxn modelId="{8E941314-225B-478F-8C66-4E8293C7152D}" srcId="{229CB381-9339-4297-AB6D-6B21BDB9432B}" destId="{9460DD57-5717-4F10-A9C0-C5862B54A8DD}" srcOrd="0" destOrd="0" parTransId="{FAC89364-FD79-4C78-94D1-76F6A05C03A5}" sibTransId="{70F50E51-56CA-46E4-836E-D3373786E703}"/>
    <dgm:cxn modelId="{FC7D8FC0-F0B5-4469-B4DC-C4D71ABB0A8B}" type="presOf" srcId="{7AD9E2E8-3721-462C-B5E0-4EC9D2830ADB}" destId="{7B04F4F4-9F40-431D-9AEB-E2F771AE3D36}" srcOrd="1" destOrd="0" presId="urn:microsoft.com/office/officeart/2005/8/layout/vProcess5"/>
    <dgm:cxn modelId="{FF2581D8-04D1-48D5-A703-644FAB26838E}" type="presOf" srcId="{4DC81327-6F50-459C-82AC-F8AFA5319501}" destId="{66AAA201-0579-471F-BC0F-6A46C3E89881}" srcOrd="1" destOrd="0" presId="urn:microsoft.com/office/officeart/2005/8/layout/vProcess5"/>
    <dgm:cxn modelId="{A8E09DB4-1B60-47FA-ADFF-AFF803E0C802}" type="presOf" srcId="{7AD9E2E8-3721-462C-B5E0-4EC9D2830ADB}" destId="{EA6D5677-66AC-4551-A088-1F81C3544E66}" srcOrd="0" destOrd="0" presId="urn:microsoft.com/office/officeart/2005/8/layout/vProcess5"/>
    <dgm:cxn modelId="{DA0C2FB8-CBE1-42AF-B579-7F81D2C14F65}" type="presOf" srcId="{70F50E51-56CA-46E4-836E-D3373786E703}" destId="{933B7370-42AA-4E83-BC9A-C528B1772685}" srcOrd="0" destOrd="0" presId="urn:microsoft.com/office/officeart/2005/8/layout/vProcess5"/>
    <dgm:cxn modelId="{EB776FC5-3215-420B-A4F9-D2ADE0F9BE88}" type="presOf" srcId="{6B7995B9-4765-4038-81FC-6A1EB469644D}" destId="{3CE1D488-938C-455C-90D0-7B9D70B5513E}" srcOrd="0" destOrd="0" presId="urn:microsoft.com/office/officeart/2005/8/layout/vProcess5"/>
    <dgm:cxn modelId="{CB38AB07-5594-426A-8022-7900401FD574}" type="presOf" srcId="{8C383212-94F0-4F6B-8350-1756EED35AE0}" destId="{D7C18E72-1B4C-44EC-9D54-5E7753C68E56}" srcOrd="0" destOrd="0" presId="urn:microsoft.com/office/officeart/2005/8/layout/vProcess5"/>
    <dgm:cxn modelId="{960C608D-5AFD-4A3B-AA08-148A9744728A}" type="presOf" srcId="{4DC81327-6F50-459C-82AC-F8AFA5319501}" destId="{53FE4B1F-3906-4E30-887C-CC14C5AB7F74}" srcOrd="0" destOrd="0" presId="urn:microsoft.com/office/officeart/2005/8/layout/vProcess5"/>
    <dgm:cxn modelId="{F339EDAB-07C3-4A52-992D-A350A6C98BCC}" srcId="{229CB381-9339-4297-AB6D-6B21BDB9432B}" destId="{7AD9E2E8-3721-462C-B5E0-4EC9D2830ADB}" srcOrd="2" destOrd="0" parTransId="{DBDF70A3-63DA-4EE2-8D97-10F2216AC986}" sibTransId="{6B7995B9-4765-4038-81FC-6A1EB469644D}"/>
    <dgm:cxn modelId="{E86EA916-5A6F-4278-A8CF-2CF815AD94B0}" type="presOf" srcId="{229CB381-9339-4297-AB6D-6B21BDB9432B}" destId="{194B73E1-FADD-4FE6-A51D-F40CE13127A8}" srcOrd="0" destOrd="0" presId="urn:microsoft.com/office/officeart/2005/8/layout/vProcess5"/>
    <dgm:cxn modelId="{C520BE96-301D-45A2-B449-FABFE1A32726}" srcId="{229CB381-9339-4297-AB6D-6B21BDB9432B}" destId="{4DC81327-6F50-459C-82AC-F8AFA5319501}" srcOrd="1" destOrd="0" parTransId="{9A705D3A-DE41-4FAF-BABE-74FA6D51AD08}" sibTransId="{8C383212-94F0-4F6B-8350-1756EED35AE0}"/>
    <dgm:cxn modelId="{93A927A8-60D6-4366-ADF1-EBDE1834039E}" type="presOf" srcId="{CAF4A331-764E-480F-9720-E7D88DC81C56}" destId="{7E01243F-6440-447D-9E45-E007B7BAD71B}" srcOrd="0" destOrd="0" presId="urn:microsoft.com/office/officeart/2005/8/layout/vProcess5"/>
    <dgm:cxn modelId="{BD640A4A-5CAA-44AF-9CD6-19D6BFB275AB}" type="presOf" srcId="{9460DD57-5717-4F10-A9C0-C5862B54A8DD}" destId="{ABB2979F-18B1-4850-86CC-3D733E9F06CA}" srcOrd="0" destOrd="0" presId="urn:microsoft.com/office/officeart/2005/8/layout/vProcess5"/>
    <dgm:cxn modelId="{DF5D5B52-3C7A-4937-AD12-2B7A5FDD275A}" srcId="{229CB381-9339-4297-AB6D-6B21BDB9432B}" destId="{CAF4A331-764E-480F-9720-E7D88DC81C56}" srcOrd="3" destOrd="0" parTransId="{206197B7-4766-4D17-A43B-F575207C1FCA}" sibTransId="{5047FE2D-53C9-4C5F-9454-A2A92878147C}"/>
    <dgm:cxn modelId="{5B76D75E-F53C-4F08-ABFC-CEB1B5BAF371}" type="presOf" srcId="{CAF4A331-764E-480F-9720-E7D88DC81C56}" destId="{AC6459F4-87AB-4E65-BF69-D2E955C8D1D3}" srcOrd="1" destOrd="0" presId="urn:microsoft.com/office/officeart/2005/8/layout/vProcess5"/>
    <dgm:cxn modelId="{EA33A84F-4A4B-4C15-8BD2-53EC346A48AC}" type="presParOf" srcId="{194B73E1-FADD-4FE6-A51D-F40CE13127A8}" destId="{B914687B-F6F4-4024-9303-CD3AB793DC64}" srcOrd="0" destOrd="0" presId="urn:microsoft.com/office/officeart/2005/8/layout/vProcess5"/>
    <dgm:cxn modelId="{EEA0011D-5747-457E-B52B-8C8B01C08359}" type="presParOf" srcId="{194B73E1-FADD-4FE6-A51D-F40CE13127A8}" destId="{ABB2979F-18B1-4850-86CC-3D733E9F06CA}" srcOrd="1" destOrd="0" presId="urn:microsoft.com/office/officeart/2005/8/layout/vProcess5"/>
    <dgm:cxn modelId="{DDF3480D-EE45-4B72-B485-33A3EB6F3474}" type="presParOf" srcId="{194B73E1-FADD-4FE6-A51D-F40CE13127A8}" destId="{53FE4B1F-3906-4E30-887C-CC14C5AB7F74}" srcOrd="2" destOrd="0" presId="urn:microsoft.com/office/officeart/2005/8/layout/vProcess5"/>
    <dgm:cxn modelId="{2A17706E-D9DC-400D-8E60-1CF6AD9DA704}" type="presParOf" srcId="{194B73E1-FADD-4FE6-A51D-F40CE13127A8}" destId="{EA6D5677-66AC-4551-A088-1F81C3544E66}" srcOrd="3" destOrd="0" presId="urn:microsoft.com/office/officeart/2005/8/layout/vProcess5"/>
    <dgm:cxn modelId="{EF48AD2B-730E-49C1-9C9D-08B11B12721B}" type="presParOf" srcId="{194B73E1-FADD-4FE6-A51D-F40CE13127A8}" destId="{7E01243F-6440-447D-9E45-E007B7BAD71B}" srcOrd="4" destOrd="0" presId="urn:microsoft.com/office/officeart/2005/8/layout/vProcess5"/>
    <dgm:cxn modelId="{ACA2949F-91B5-4E5E-9DBA-B757B1124AD7}" type="presParOf" srcId="{194B73E1-FADD-4FE6-A51D-F40CE13127A8}" destId="{933B7370-42AA-4E83-BC9A-C528B1772685}" srcOrd="5" destOrd="0" presId="urn:microsoft.com/office/officeart/2005/8/layout/vProcess5"/>
    <dgm:cxn modelId="{BE5CAB84-208C-4448-A2D2-F9E753749175}" type="presParOf" srcId="{194B73E1-FADD-4FE6-A51D-F40CE13127A8}" destId="{D7C18E72-1B4C-44EC-9D54-5E7753C68E56}" srcOrd="6" destOrd="0" presId="urn:microsoft.com/office/officeart/2005/8/layout/vProcess5"/>
    <dgm:cxn modelId="{FA6317A9-A589-4D31-971B-01740FCBB1F1}" type="presParOf" srcId="{194B73E1-FADD-4FE6-A51D-F40CE13127A8}" destId="{3CE1D488-938C-455C-90D0-7B9D70B5513E}" srcOrd="7" destOrd="0" presId="urn:microsoft.com/office/officeart/2005/8/layout/vProcess5"/>
    <dgm:cxn modelId="{8DF64C42-4EFD-4692-9716-0429839CB58F}" type="presParOf" srcId="{194B73E1-FADD-4FE6-A51D-F40CE13127A8}" destId="{B898656D-AA96-456F-89D7-D1DB495F685B}" srcOrd="8" destOrd="0" presId="urn:microsoft.com/office/officeart/2005/8/layout/vProcess5"/>
    <dgm:cxn modelId="{2C04A670-16F2-4B53-B27B-F5AA71E6C13A}" type="presParOf" srcId="{194B73E1-FADD-4FE6-A51D-F40CE13127A8}" destId="{66AAA201-0579-471F-BC0F-6A46C3E89881}" srcOrd="9" destOrd="0" presId="urn:microsoft.com/office/officeart/2005/8/layout/vProcess5"/>
    <dgm:cxn modelId="{7A55BC59-87F6-4E31-9BFE-AD5DA8CA5980}" type="presParOf" srcId="{194B73E1-FADD-4FE6-A51D-F40CE13127A8}" destId="{7B04F4F4-9F40-431D-9AEB-E2F771AE3D36}" srcOrd="10" destOrd="0" presId="urn:microsoft.com/office/officeart/2005/8/layout/vProcess5"/>
    <dgm:cxn modelId="{C9772292-FA56-44D2-B46F-89D8DA753F39}" type="presParOf" srcId="{194B73E1-FADD-4FE6-A51D-F40CE13127A8}" destId="{AC6459F4-87AB-4E65-BF69-D2E955C8D1D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FCD8C-97F9-4FEE-8E9A-93CEFB4CADC7}" type="doc">
      <dgm:prSet loTypeId="urn:microsoft.com/office/officeart/2005/8/layout/vList4#1" loCatId="list" qsTypeId="urn:microsoft.com/office/officeart/2005/8/quickstyle/simple1" qsCatId="simple" csTypeId="urn:microsoft.com/office/officeart/2005/8/colors/accent1_2" csCatId="accent1" phldr="1"/>
      <dgm:spPr/>
      <dgm:t>
        <a:bodyPr/>
        <a:lstStyle/>
        <a:p>
          <a:pPr rtl="1"/>
          <a:endParaRPr lang="he-IL"/>
        </a:p>
      </dgm:t>
    </dgm:pt>
    <dgm:pt modelId="{D144141D-6B12-4E8C-A889-9E284D0DB080}">
      <dgm:prSet phldrT="[טקסט]"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מאזן </a:t>
          </a:r>
          <a:r>
            <a:rPr lang="he-IL" sz="2300" kern="1200" dirty="0" smtClean="0">
              <a:solidFill>
                <a:srgbClr val="0070C0"/>
              </a:solidFill>
            </a:rPr>
            <a:t>- נכסים, התחייבויות ונכסים נטו </a:t>
          </a:r>
        </a:p>
      </dgm:t>
    </dgm:pt>
    <dgm:pt modelId="{D735A4B9-45DD-4733-885E-2DE969BF68CF}" type="parTrans" cxnId="{01B230DD-2F09-4BBB-9FE6-6973BAF8DEE0}">
      <dgm:prSet/>
      <dgm:spPr/>
      <dgm:t>
        <a:bodyPr/>
        <a:lstStyle/>
        <a:p>
          <a:pPr rtl="1"/>
          <a:endParaRPr lang="he-IL"/>
        </a:p>
      </dgm:t>
    </dgm:pt>
    <dgm:pt modelId="{61C5D77D-63CC-42B6-8021-13CC14EE3B94}" type="sibTrans" cxnId="{01B230DD-2F09-4BBB-9FE6-6973BAF8DEE0}">
      <dgm:prSet/>
      <dgm:spPr/>
      <dgm:t>
        <a:bodyPr/>
        <a:lstStyle/>
        <a:p>
          <a:pPr rtl="1"/>
          <a:endParaRPr lang="he-IL"/>
        </a:p>
      </dgm:t>
    </dgm:pt>
    <dgm:pt modelId="{44E5D0F7-22A2-4DE8-B1EB-56C478685495}">
      <dgm:prSet phldrT="[טקסט]"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דוח על הפעילויות- </a:t>
          </a:r>
          <a:r>
            <a:rPr lang="he-IL" sz="2100" kern="1200" dirty="0" smtClean="0">
              <a:solidFill>
                <a:srgbClr val="0070C0"/>
              </a:solidFill>
            </a:rPr>
            <a:t>מקורות פחות שימושים לפעילויות</a:t>
          </a:r>
          <a:endParaRPr lang="he-IL" sz="2100" kern="1200" dirty="0">
            <a:solidFill>
              <a:srgbClr val="0070C0"/>
            </a:solidFill>
          </a:endParaRPr>
        </a:p>
      </dgm:t>
    </dgm:pt>
    <dgm:pt modelId="{3E7E5E7D-FC4D-4446-A5FB-06B979FA56CD}" type="parTrans" cxnId="{A027934F-5B1D-4BE1-8DD4-32FADC4B90E2}">
      <dgm:prSet/>
      <dgm:spPr/>
      <dgm:t>
        <a:bodyPr/>
        <a:lstStyle/>
        <a:p>
          <a:pPr rtl="1"/>
          <a:endParaRPr lang="he-IL"/>
        </a:p>
      </dgm:t>
    </dgm:pt>
    <dgm:pt modelId="{F3F9DD03-D4C7-4050-96B4-59CCE05D18FD}" type="sibTrans" cxnId="{A027934F-5B1D-4BE1-8DD4-32FADC4B90E2}">
      <dgm:prSet/>
      <dgm:spPr/>
      <dgm:t>
        <a:bodyPr/>
        <a:lstStyle/>
        <a:p>
          <a:pPr rtl="1"/>
          <a:endParaRPr lang="he-IL"/>
        </a:p>
      </dgm:t>
    </dgm:pt>
    <dgm:pt modelId="{039630AD-B3B5-4BE0-A579-3BE9BECD0227}">
      <dgm:prSet phldrT="[טקסט]"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דוח תזרימי מזומנים </a:t>
          </a:r>
          <a:r>
            <a:rPr lang="he-IL" sz="2100" kern="1200" dirty="0" err="1" smtClean="0">
              <a:solidFill>
                <a:srgbClr val="0070C0"/>
              </a:solidFill>
            </a:rPr>
            <a:t>– תזרימי</a:t>
          </a:r>
          <a:r>
            <a:rPr lang="he-IL" sz="2100" kern="1200" dirty="0" smtClean="0">
              <a:solidFill>
                <a:srgbClr val="0070C0"/>
              </a:solidFill>
            </a:rPr>
            <a:t> המזומנים והצגת תרומות והקצבות מוגבלות</a:t>
          </a:r>
          <a:endParaRPr lang="he-IL" sz="2100" kern="1200" dirty="0">
            <a:solidFill>
              <a:srgbClr val="0070C0"/>
            </a:solidFill>
          </a:endParaRPr>
        </a:p>
      </dgm:t>
    </dgm:pt>
    <dgm:pt modelId="{6990AD17-37A6-4707-AA83-A6230EC1E88E}" type="parTrans" cxnId="{D53A104B-3C36-430A-AF02-6999FB88BA85}">
      <dgm:prSet/>
      <dgm:spPr/>
      <dgm:t>
        <a:bodyPr/>
        <a:lstStyle/>
        <a:p>
          <a:pPr rtl="1"/>
          <a:endParaRPr lang="he-IL"/>
        </a:p>
      </dgm:t>
    </dgm:pt>
    <dgm:pt modelId="{DFD4305B-4024-4033-B665-00047E225B45}" type="sibTrans" cxnId="{D53A104B-3C36-430A-AF02-6999FB88BA85}">
      <dgm:prSet/>
      <dgm:spPr/>
      <dgm:t>
        <a:bodyPr/>
        <a:lstStyle/>
        <a:p>
          <a:pPr rtl="1"/>
          <a:endParaRPr lang="he-IL"/>
        </a:p>
      </dgm:t>
    </dgm:pt>
    <dgm:pt modelId="{9F4E2869-7D67-47D5-946C-B3602052B68A}">
      <dgm:prSet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דוח על השינויים בנכסים נטו- </a:t>
          </a:r>
          <a:r>
            <a:rPr lang="he-IL" sz="2100" kern="1200" dirty="0" smtClean="0">
              <a:solidFill>
                <a:srgbClr val="0070C0"/>
              </a:solidFill>
            </a:rPr>
            <a:t>תוצאות הפעילות והצגת תנועת תרומות והקצבות מוגבלות</a:t>
          </a:r>
          <a:endParaRPr lang="he-IL" sz="2100" kern="1200" dirty="0">
            <a:solidFill>
              <a:srgbClr val="0070C0"/>
            </a:solidFill>
          </a:endParaRPr>
        </a:p>
      </dgm:t>
    </dgm:pt>
    <dgm:pt modelId="{72794052-5AC6-487D-ABB9-0D74DA8DB090}" type="parTrans" cxnId="{59A90710-490C-4209-971E-71DF80DBAEE8}">
      <dgm:prSet/>
      <dgm:spPr/>
      <dgm:t>
        <a:bodyPr/>
        <a:lstStyle/>
        <a:p>
          <a:pPr rtl="1"/>
          <a:endParaRPr lang="he-IL"/>
        </a:p>
      </dgm:t>
    </dgm:pt>
    <dgm:pt modelId="{A4931C42-F468-48E4-AAA8-7DD9C61C88FE}" type="sibTrans" cxnId="{59A90710-490C-4209-971E-71DF80DBAEE8}">
      <dgm:prSet/>
      <dgm:spPr/>
      <dgm:t>
        <a:bodyPr/>
        <a:lstStyle/>
        <a:p>
          <a:pPr rtl="1"/>
          <a:endParaRPr lang="he-IL"/>
        </a:p>
      </dgm:t>
    </dgm:pt>
    <dgm:pt modelId="{BA7A62AD-105B-41DE-92C6-F41E4ADD4E2A}">
      <dgm:prSet phldrT="[טקסט]"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ביאורים לדוחות הכספיים</a:t>
          </a:r>
          <a:r>
            <a:rPr lang="he-IL" sz="1900" kern="1200" dirty="0" smtClean="0">
              <a:solidFill>
                <a:srgbClr val="0070C0"/>
              </a:solidFill>
            </a:rPr>
            <a:t>– פרוטים כספיים ובאורים מילוליים</a:t>
          </a:r>
          <a:endParaRPr lang="he-IL" sz="2300" b="1"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endParaRPr>
        </a:p>
      </dgm:t>
    </dgm:pt>
    <dgm:pt modelId="{2E7E4151-E1E4-434C-9457-61822F80CD48}" type="parTrans" cxnId="{63394B58-3C63-408C-AB99-F5F50525248D}">
      <dgm:prSet/>
      <dgm:spPr/>
      <dgm:t>
        <a:bodyPr/>
        <a:lstStyle/>
        <a:p>
          <a:pPr rtl="1"/>
          <a:endParaRPr lang="he-IL"/>
        </a:p>
      </dgm:t>
    </dgm:pt>
    <dgm:pt modelId="{9911F34D-5B80-44E7-B103-84FFFC452AFE}" type="sibTrans" cxnId="{63394B58-3C63-408C-AB99-F5F50525248D}">
      <dgm:prSet/>
      <dgm:spPr/>
      <dgm:t>
        <a:bodyPr/>
        <a:lstStyle/>
        <a:p>
          <a:pPr rtl="1"/>
          <a:endParaRPr lang="he-IL"/>
        </a:p>
      </dgm:t>
    </dgm:pt>
    <dgm:pt modelId="{EDE6A6BC-28C6-40EB-A479-30C504BBBC3A}" type="pres">
      <dgm:prSet presAssocID="{192FCD8C-97F9-4FEE-8E9A-93CEFB4CADC7}" presName="linear" presStyleCnt="0">
        <dgm:presLayoutVars>
          <dgm:dir/>
          <dgm:resizeHandles val="exact"/>
        </dgm:presLayoutVars>
      </dgm:prSet>
      <dgm:spPr/>
      <dgm:t>
        <a:bodyPr/>
        <a:lstStyle/>
        <a:p>
          <a:pPr rtl="1"/>
          <a:endParaRPr lang="he-IL"/>
        </a:p>
      </dgm:t>
    </dgm:pt>
    <dgm:pt modelId="{424DDE19-E3F5-40C4-B683-DAC9E8A4B8D1}" type="pres">
      <dgm:prSet presAssocID="{D144141D-6B12-4E8C-A889-9E284D0DB080}" presName="comp" presStyleCnt="0"/>
      <dgm:spPr/>
      <dgm:t>
        <a:bodyPr/>
        <a:lstStyle/>
        <a:p>
          <a:pPr rtl="1"/>
          <a:endParaRPr lang="he-IL"/>
        </a:p>
      </dgm:t>
    </dgm:pt>
    <dgm:pt modelId="{28D2D254-FC58-4F77-99B6-26A5413D9108}" type="pres">
      <dgm:prSet presAssocID="{D144141D-6B12-4E8C-A889-9E284D0DB080}" presName="box" presStyleLbl="node1" presStyleIdx="0" presStyleCnt="5" custLinFactNeighborY="-7947"/>
      <dgm:spPr/>
      <dgm:t>
        <a:bodyPr/>
        <a:lstStyle/>
        <a:p>
          <a:pPr rtl="1"/>
          <a:endParaRPr lang="he-IL"/>
        </a:p>
      </dgm:t>
    </dgm:pt>
    <dgm:pt modelId="{7659EC4F-5104-449E-AF71-BB3DDD015702}" type="pres">
      <dgm:prSet presAssocID="{D144141D-6B12-4E8C-A889-9E284D0DB080}" presName="img" presStyleLbl="fgImgPlace1" presStyleIdx="0" presStyleCnt="5" custScaleX="57741" custLinFactNeighborX="-25064" custLinFactNeighborY="1627"/>
      <dgm:spPr>
        <a:blipFill rotWithShape="0">
          <a:blip xmlns:r="http://schemas.openxmlformats.org/officeDocument/2006/relationships" r:embed="rId1"/>
          <a:stretch>
            <a:fillRect/>
          </a:stretch>
        </a:blipFill>
      </dgm:spPr>
      <dgm:t>
        <a:bodyPr/>
        <a:lstStyle/>
        <a:p>
          <a:pPr rtl="1"/>
          <a:endParaRPr lang="he-IL"/>
        </a:p>
      </dgm:t>
    </dgm:pt>
    <dgm:pt modelId="{DAF7B2FC-1452-4D55-A607-590BED31B25A}" type="pres">
      <dgm:prSet presAssocID="{D144141D-6B12-4E8C-A889-9E284D0DB080}" presName="text" presStyleLbl="node1" presStyleIdx="0" presStyleCnt="5">
        <dgm:presLayoutVars>
          <dgm:bulletEnabled val="1"/>
        </dgm:presLayoutVars>
      </dgm:prSet>
      <dgm:spPr/>
      <dgm:t>
        <a:bodyPr/>
        <a:lstStyle/>
        <a:p>
          <a:pPr rtl="1"/>
          <a:endParaRPr lang="he-IL"/>
        </a:p>
      </dgm:t>
    </dgm:pt>
    <dgm:pt modelId="{432503E4-CAF2-4C3A-A10F-0D4C2AD32105}" type="pres">
      <dgm:prSet presAssocID="{61C5D77D-63CC-42B6-8021-13CC14EE3B94}" presName="spacer" presStyleCnt="0"/>
      <dgm:spPr/>
      <dgm:t>
        <a:bodyPr/>
        <a:lstStyle/>
        <a:p>
          <a:pPr rtl="1"/>
          <a:endParaRPr lang="he-IL"/>
        </a:p>
      </dgm:t>
    </dgm:pt>
    <dgm:pt modelId="{0B17AB3D-6671-43CA-AF87-F63F0004DBD7}" type="pres">
      <dgm:prSet presAssocID="{44E5D0F7-22A2-4DE8-B1EB-56C478685495}" presName="comp" presStyleCnt="0"/>
      <dgm:spPr/>
      <dgm:t>
        <a:bodyPr/>
        <a:lstStyle/>
        <a:p>
          <a:pPr rtl="1"/>
          <a:endParaRPr lang="he-IL"/>
        </a:p>
      </dgm:t>
    </dgm:pt>
    <dgm:pt modelId="{29A151E3-9718-4D06-8126-3D59FADB3715}" type="pres">
      <dgm:prSet presAssocID="{44E5D0F7-22A2-4DE8-B1EB-56C478685495}" presName="box" presStyleLbl="node1" presStyleIdx="1" presStyleCnt="5" custLinFactNeighborY="1253"/>
      <dgm:spPr/>
      <dgm:t>
        <a:bodyPr/>
        <a:lstStyle/>
        <a:p>
          <a:pPr rtl="1"/>
          <a:endParaRPr lang="he-IL"/>
        </a:p>
      </dgm:t>
    </dgm:pt>
    <dgm:pt modelId="{78637B29-124B-45F4-B1B9-08D298FBC14A}" type="pres">
      <dgm:prSet presAssocID="{44E5D0F7-22A2-4DE8-B1EB-56C478685495}" presName="img" presStyleLbl="fgImgPlace1" presStyleIdx="1" presStyleCnt="5" custScaleX="56116" custLinFactNeighborX="-23710" custLinFactNeighborY="-3068"/>
      <dgm:spPr>
        <a:blipFill rotWithShape="0">
          <a:blip xmlns:r="http://schemas.openxmlformats.org/officeDocument/2006/relationships" r:embed="rId1"/>
          <a:stretch>
            <a:fillRect/>
          </a:stretch>
        </a:blipFill>
      </dgm:spPr>
      <dgm:t>
        <a:bodyPr/>
        <a:lstStyle/>
        <a:p>
          <a:pPr rtl="1"/>
          <a:endParaRPr lang="he-IL"/>
        </a:p>
      </dgm:t>
    </dgm:pt>
    <dgm:pt modelId="{D75235B6-F4E0-41B2-A15E-D7A8AA7D869E}" type="pres">
      <dgm:prSet presAssocID="{44E5D0F7-22A2-4DE8-B1EB-56C478685495}" presName="text" presStyleLbl="node1" presStyleIdx="1" presStyleCnt="5">
        <dgm:presLayoutVars>
          <dgm:bulletEnabled val="1"/>
        </dgm:presLayoutVars>
      </dgm:prSet>
      <dgm:spPr/>
      <dgm:t>
        <a:bodyPr/>
        <a:lstStyle/>
        <a:p>
          <a:pPr rtl="1"/>
          <a:endParaRPr lang="he-IL"/>
        </a:p>
      </dgm:t>
    </dgm:pt>
    <dgm:pt modelId="{D6B9FD94-63C9-46E2-803D-135A140B7CB5}" type="pres">
      <dgm:prSet presAssocID="{F3F9DD03-D4C7-4050-96B4-59CCE05D18FD}" presName="spacer" presStyleCnt="0"/>
      <dgm:spPr/>
      <dgm:t>
        <a:bodyPr/>
        <a:lstStyle/>
        <a:p>
          <a:pPr rtl="1"/>
          <a:endParaRPr lang="he-IL"/>
        </a:p>
      </dgm:t>
    </dgm:pt>
    <dgm:pt modelId="{2AFA2662-C3EF-4E5D-80A3-EC8CC508E27A}" type="pres">
      <dgm:prSet presAssocID="{9F4E2869-7D67-47D5-946C-B3602052B68A}" presName="comp" presStyleCnt="0"/>
      <dgm:spPr/>
      <dgm:t>
        <a:bodyPr/>
        <a:lstStyle/>
        <a:p>
          <a:pPr rtl="1"/>
          <a:endParaRPr lang="he-IL"/>
        </a:p>
      </dgm:t>
    </dgm:pt>
    <dgm:pt modelId="{4628B789-754C-408A-827F-3A5BAE7843DF}" type="pres">
      <dgm:prSet presAssocID="{9F4E2869-7D67-47D5-946C-B3602052B68A}" presName="box" presStyleLbl="node1" presStyleIdx="2" presStyleCnt="5" custLinFactNeighborY="2505"/>
      <dgm:spPr/>
      <dgm:t>
        <a:bodyPr/>
        <a:lstStyle/>
        <a:p>
          <a:pPr rtl="1"/>
          <a:endParaRPr lang="he-IL"/>
        </a:p>
      </dgm:t>
    </dgm:pt>
    <dgm:pt modelId="{5DC4CDE4-FE4B-4514-BBCE-E114EF98FF6F}" type="pres">
      <dgm:prSet presAssocID="{9F4E2869-7D67-47D5-946C-B3602052B68A}" presName="img" presStyleLbl="fgImgPlace1" presStyleIdx="2" presStyleCnt="5" custScaleX="59983" custLinFactNeighborX="-23710" custLinFactNeighborY="-3068"/>
      <dgm:spPr>
        <a:blipFill rotWithShape="0">
          <a:blip xmlns:r="http://schemas.openxmlformats.org/officeDocument/2006/relationships" r:embed="rId1"/>
          <a:stretch>
            <a:fillRect/>
          </a:stretch>
        </a:blipFill>
      </dgm:spPr>
      <dgm:t>
        <a:bodyPr/>
        <a:lstStyle/>
        <a:p>
          <a:pPr rtl="1"/>
          <a:endParaRPr lang="he-IL"/>
        </a:p>
      </dgm:t>
    </dgm:pt>
    <dgm:pt modelId="{B44C8ECC-BDE3-4105-AD7D-93F2D0130F1D}" type="pres">
      <dgm:prSet presAssocID="{9F4E2869-7D67-47D5-946C-B3602052B68A}" presName="text" presStyleLbl="node1" presStyleIdx="2" presStyleCnt="5">
        <dgm:presLayoutVars>
          <dgm:bulletEnabled val="1"/>
        </dgm:presLayoutVars>
      </dgm:prSet>
      <dgm:spPr/>
      <dgm:t>
        <a:bodyPr/>
        <a:lstStyle/>
        <a:p>
          <a:pPr rtl="1"/>
          <a:endParaRPr lang="he-IL"/>
        </a:p>
      </dgm:t>
    </dgm:pt>
    <dgm:pt modelId="{82097202-BDC0-4C5D-B7A3-E3D9014282F8}" type="pres">
      <dgm:prSet presAssocID="{A4931C42-F468-48E4-AAA8-7DD9C61C88FE}" presName="spacer" presStyleCnt="0"/>
      <dgm:spPr/>
      <dgm:t>
        <a:bodyPr/>
        <a:lstStyle/>
        <a:p>
          <a:pPr rtl="1"/>
          <a:endParaRPr lang="he-IL"/>
        </a:p>
      </dgm:t>
    </dgm:pt>
    <dgm:pt modelId="{9397932B-8821-490D-944D-8C0881905799}" type="pres">
      <dgm:prSet presAssocID="{039630AD-B3B5-4BE0-A579-3BE9BECD0227}" presName="comp" presStyleCnt="0"/>
      <dgm:spPr/>
      <dgm:t>
        <a:bodyPr/>
        <a:lstStyle/>
        <a:p>
          <a:pPr rtl="1"/>
          <a:endParaRPr lang="he-IL"/>
        </a:p>
      </dgm:t>
    </dgm:pt>
    <dgm:pt modelId="{D6C69741-33B9-4A1A-B65E-D44E2CA93669}" type="pres">
      <dgm:prSet presAssocID="{039630AD-B3B5-4BE0-A579-3BE9BECD0227}" presName="box" presStyleLbl="node1" presStyleIdx="3" presStyleCnt="5" custLinFactNeighborY="3758"/>
      <dgm:spPr/>
      <dgm:t>
        <a:bodyPr/>
        <a:lstStyle/>
        <a:p>
          <a:pPr rtl="1"/>
          <a:endParaRPr lang="he-IL"/>
        </a:p>
      </dgm:t>
    </dgm:pt>
    <dgm:pt modelId="{83FC9601-3077-4F0B-8BE8-38B00521135C}" type="pres">
      <dgm:prSet presAssocID="{039630AD-B3B5-4BE0-A579-3BE9BECD0227}" presName="img" presStyleLbl="fgImgPlace1" presStyleIdx="3" presStyleCnt="5" custScaleX="59983" custLinFactNeighborX="-23710" custLinFactNeighborY="-3068"/>
      <dgm:spPr>
        <a:blipFill rotWithShape="0">
          <a:blip xmlns:r="http://schemas.openxmlformats.org/officeDocument/2006/relationships" r:embed="rId1"/>
          <a:stretch>
            <a:fillRect/>
          </a:stretch>
        </a:blipFill>
      </dgm:spPr>
      <dgm:t>
        <a:bodyPr/>
        <a:lstStyle/>
        <a:p>
          <a:pPr rtl="1"/>
          <a:endParaRPr lang="he-IL"/>
        </a:p>
      </dgm:t>
    </dgm:pt>
    <dgm:pt modelId="{F95CB779-8F72-40B6-B109-0E07B975EF4D}" type="pres">
      <dgm:prSet presAssocID="{039630AD-B3B5-4BE0-A579-3BE9BECD0227}" presName="text" presStyleLbl="node1" presStyleIdx="3" presStyleCnt="5">
        <dgm:presLayoutVars>
          <dgm:bulletEnabled val="1"/>
        </dgm:presLayoutVars>
      </dgm:prSet>
      <dgm:spPr/>
      <dgm:t>
        <a:bodyPr/>
        <a:lstStyle/>
        <a:p>
          <a:pPr rtl="1"/>
          <a:endParaRPr lang="he-IL"/>
        </a:p>
      </dgm:t>
    </dgm:pt>
    <dgm:pt modelId="{9B47CB1C-F62E-4BAC-AA38-F2BE251EC791}" type="pres">
      <dgm:prSet presAssocID="{DFD4305B-4024-4033-B665-00047E225B45}" presName="spacer" presStyleCnt="0"/>
      <dgm:spPr/>
    </dgm:pt>
    <dgm:pt modelId="{CC2A2104-DE40-447F-BAFA-F1248EBBDE87}" type="pres">
      <dgm:prSet presAssocID="{BA7A62AD-105B-41DE-92C6-F41E4ADD4E2A}" presName="comp" presStyleCnt="0"/>
      <dgm:spPr/>
    </dgm:pt>
    <dgm:pt modelId="{83AFD2FC-01A2-45DC-A12D-9EB983F94487}" type="pres">
      <dgm:prSet presAssocID="{BA7A62AD-105B-41DE-92C6-F41E4ADD4E2A}" presName="box" presStyleLbl="node1" presStyleIdx="4" presStyleCnt="5" custLinFactNeighborY="8316"/>
      <dgm:spPr/>
      <dgm:t>
        <a:bodyPr/>
        <a:lstStyle/>
        <a:p>
          <a:pPr rtl="1"/>
          <a:endParaRPr lang="he-IL"/>
        </a:p>
      </dgm:t>
    </dgm:pt>
    <dgm:pt modelId="{803BEA40-7CA3-4CFB-81C7-610F95BD538B}" type="pres">
      <dgm:prSet presAssocID="{BA7A62AD-105B-41DE-92C6-F41E4ADD4E2A}" presName="img" presStyleLbl="fgImgPlace1" presStyleIdx="4" presStyleCnt="5" custScaleX="59983" custLinFactNeighborX="-23710" custLinFactNeighborY="-3068"/>
      <dgm:spPr>
        <a:blipFill rotWithShape="0">
          <a:blip xmlns:r="http://schemas.openxmlformats.org/officeDocument/2006/relationships" r:embed="rId1"/>
          <a:stretch>
            <a:fillRect/>
          </a:stretch>
        </a:blipFill>
      </dgm:spPr>
      <dgm:t>
        <a:bodyPr/>
        <a:lstStyle/>
        <a:p>
          <a:pPr rtl="1"/>
          <a:endParaRPr lang="he-IL"/>
        </a:p>
      </dgm:t>
    </dgm:pt>
    <dgm:pt modelId="{7FF9D39D-6185-4865-81B8-33AF79FB7313}" type="pres">
      <dgm:prSet presAssocID="{BA7A62AD-105B-41DE-92C6-F41E4ADD4E2A}" presName="text" presStyleLbl="node1" presStyleIdx="4" presStyleCnt="5">
        <dgm:presLayoutVars>
          <dgm:bulletEnabled val="1"/>
        </dgm:presLayoutVars>
      </dgm:prSet>
      <dgm:spPr/>
      <dgm:t>
        <a:bodyPr/>
        <a:lstStyle/>
        <a:p>
          <a:pPr rtl="1"/>
          <a:endParaRPr lang="he-IL"/>
        </a:p>
      </dgm:t>
    </dgm:pt>
  </dgm:ptLst>
  <dgm:cxnLst>
    <dgm:cxn modelId="{CBF073FE-66AA-4CC6-9FED-0155AC4E587C}" type="presOf" srcId="{44E5D0F7-22A2-4DE8-B1EB-56C478685495}" destId="{D75235B6-F4E0-41B2-A15E-D7A8AA7D869E}" srcOrd="1" destOrd="0" presId="urn:microsoft.com/office/officeart/2005/8/layout/vList4#1"/>
    <dgm:cxn modelId="{5A77A598-FAF9-4672-9E7E-31194AA82547}" type="presOf" srcId="{BA7A62AD-105B-41DE-92C6-F41E4ADD4E2A}" destId="{83AFD2FC-01A2-45DC-A12D-9EB983F94487}" srcOrd="0" destOrd="0" presId="urn:microsoft.com/office/officeart/2005/8/layout/vList4#1"/>
    <dgm:cxn modelId="{59A90710-490C-4209-971E-71DF80DBAEE8}" srcId="{192FCD8C-97F9-4FEE-8E9A-93CEFB4CADC7}" destId="{9F4E2869-7D67-47D5-946C-B3602052B68A}" srcOrd="2" destOrd="0" parTransId="{72794052-5AC6-487D-ABB9-0D74DA8DB090}" sibTransId="{A4931C42-F468-48E4-AAA8-7DD9C61C88FE}"/>
    <dgm:cxn modelId="{01B230DD-2F09-4BBB-9FE6-6973BAF8DEE0}" srcId="{192FCD8C-97F9-4FEE-8E9A-93CEFB4CADC7}" destId="{D144141D-6B12-4E8C-A889-9E284D0DB080}" srcOrd="0" destOrd="0" parTransId="{D735A4B9-45DD-4733-885E-2DE969BF68CF}" sibTransId="{61C5D77D-63CC-42B6-8021-13CC14EE3B94}"/>
    <dgm:cxn modelId="{3E8B95A6-1BE1-49A1-A739-B4C916D1DBF3}" type="presOf" srcId="{44E5D0F7-22A2-4DE8-B1EB-56C478685495}" destId="{29A151E3-9718-4D06-8126-3D59FADB3715}" srcOrd="0" destOrd="0" presId="urn:microsoft.com/office/officeart/2005/8/layout/vList4#1"/>
    <dgm:cxn modelId="{1E656ECA-55B7-4033-87C3-2CEE38F214CD}" type="presOf" srcId="{9F4E2869-7D67-47D5-946C-B3602052B68A}" destId="{B44C8ECC-BDE3-4105-AD7D-93F2D0130F1D}" srcOrd="1" destOrd="0" presId="urn:microsoft.com/office/officeart/2005/8/layout/vList4#1"/>
    <dgm:cxn modelId="{63394B58-3C63-408C-AB99-F5F50525248D}" srcId="{192FCD8C-97F9-4FEE-8E9A-93CEFB4CADC7}" destId="{BA7A62AD-105B-41DE-92C6-F41E4ADD4E2A}" srcOrd="4" destOrd="0" parTransId="{2E7E4151-E1E4-434C-9457-61822F80CD48}" sibTransId="{9911F34D-5B80-44E7-B103-84FFFC452AFE}"/>
    <dgm:cxn modelId="{4E9D9916-DBC4-4D01-B299-2B4912EF4701}" type="presOf" srcId="{039630AD-B3B5-4BE0-A579-3BE9BECD0227}" destId="{D6C69741-33B9-4A1A-B65E-D44E2CA93669}" srcOrd="0" destOrd="0" presId="urn:microsoft.com/office/officeart/2005/8/layout/vList4#1"/>
    <dgm:cxn modelId="{DB472917-F319-476F-8EA0-B64AC3BC8D8E}" type="presOf" srcId="{D144141D-6B12-4E8C-A889-9E284D0DB080}" destId="{DAF7B2FC-1452-4D55-A607-590BED31B25A}" srcOrd="1" destOrd="0" presId="urn:microsoft.com/office/officeart/2005/8/layout/vList4#1"/>
    <dgm:cxn modelId="{83067C5C-6887-49B9-8C8C-1AADA3AEA8CD}" type="presOf" srcId="{039630AD-B3B5-4BE0-A579-3BE9BECD0227}" destId="{F95CB779-8F72-40B6-B109-0E07B975EF4D}" srcOrd="1" destOrd="0" presId="urn:microsoft.com/office/officeart/2005/8/layout/vList4#1"/>
    <dgm:cxn modelId="{CD92F36A-0116-4979-9A60-0841AC471622}" type="presOf" srcId="{D144141D-6B12-4E8C-A889-9E284D0DB080}" destId="{28D2D254-FC58-4F77-99B6-26A5413D9108}" srcOrd="0" destOrd="0" presId="urn:microsoft.com/office/officeart/2005/8/layout/vList4#1"/>
    <dgm:cxn modelId="{8D3E72BF-7086-4BC4-B21B-AA0F4EEAFBD4}" type="presOf" srcId="{192FCD8C-97F9-4FEE-8E9A-93CEFB4CADC7}" destId="{EDE6A6BC-28C6-40EB-A479-30C504BBBC3A}" srcOrd="0" destOrd="0" presId="urn:microsoft.com/office/officeart/2005/8/layout/vList4#1"/>
    <dgm:cxn modelId="{E63D94CC-D007-4B6E-AA15-304E8692644F}" type="presOf" srcId="{9F4E2869-7D67-47D5-946C-B3602052B68A}" destId="{4628B789-754C-408A-827F-3A5BAE7843DF}" srcOrd="0" destOrd="0" presId="urn:microsoft.com/office/officeart/2005/8/layout/vList4#1"/>
    <dgm:cxn modelId="{D53A104B-3C36-430A-AF02-6999FB88BA85}" srcId="{192FCD8C-97F9-4FEE-8E9A-93CEFB4CADC7}" destId="{039630AD-B3B5-4BE0-A579-3BE9BECD0227}" srcOrd="3" destOrd="0" parTransId="{6990AD17-37A6-4707-AA83-A6230EC1E88E}" sibTransId="{DFD4305B-4024-4033-B665-00047E225B45}"/>
    <dgm:cxn modelId="{A027934F-5B1D-4BE1-8DD4-32FADC4B90E2}" srcId="{192FCD8C-97F9-4FEE-8E9A-93CEFB4CADC7}" destId="{44E5D0F7-22A2-4DE8-B1EB-56C478685495}" srcOrd="1" destOrd="0" parTransId="{3E7E5E7D-FC4D-4446-A5FB-06B979FA56CD}" sibTransId="{F3F9DD03-D4C7-4050-96B4-59CCE05D18FD}"/>
    <dgm:cxn modelId="{EE10D497-A2DB-407A-8A8B-AF877FC30262}" type="presOf" srcId="{BA7A62AD-105B-41DE-92C6-F41E4ADD4E2A}" destId="{7FF9D39D-6185-4865-81B8-33AF79FB7313}" srcOrd="1" destOrd="0" presId="urn:microsoft.com/office/officeart/2005/8/layout/vList4#1"/>
    <dgm:cxn modelId="{A8C1FC84-38F3-4E84-8B40-76E242CB8E77}" type="presParOf" srcId="{EDE6A6BC-28C6-40EB-A479-30C504BBBC3A}" destId="{424DDE19-E3F5-40C4-B683-DAC9E8A4B8D1}" srcOrd="0" destOrd="0" presId="urn:microsoft.com/office/officeart/2005/8/layout/vList4#1"/>
    <dgm:cxn modelId="{7D2C8526-AB63-433A-8162-5503F0920FA7}" type="presParOf" srcId="{424DDE19-E3F5-40C4-B683-DAC9E8A4B8D1}" destId="{28D2D254-FC58-4F77-99B6-26A5413D9108}" srcOrd="0" destOrd="0" presId="urn:microsoft.com/office/officeart/2005/8/layout/vList4#1"/>
    <dgm:cxn modelId="{AB8103FE-5C0B-4E84-8B07-1CDB600AC067}" type="presParOf" srcId="{424DDE19-E3F5-40C4-B683-DAC9E8A4B8D1}" destId="{7659EC4F-5104-449E-AF71-BB3DDD015702}" srcOrd="1" destOrd="0" presId="urn:microsoft.com/office/officeart/2005/8/layout/vList4#1"/>
    <dgm:cxn modelId="{CF84E82A-77B4-4F6F-BF4F-2EEAF8B5C872}" type="presParOf" srcId="{424DDE19-E3F5-40C4-B683-DAC9E8A4B8D1}" destId="{DAF7B2FC-1452-4D55-A607-590BED31B25A}" srcOrd="2" destOrd="0" presId="urn:microsoft.com/office/officeart/2005/8/layout/vList4#1"/>
    <dgm:cxn modelId="{2BCFA689-AE71-48BB-8873-D4BE6AB15C1D}" type="presParOf" srcId="{EDE6A6BC-28C6-40EB-A479-30C504BBBC3A}" destId="{432503E4-CAF2-4C3A-A10F-0D4C2AD32105}" srcOrd="1" destOrd="0" presId="urn:microsoft.com/office/officeart/2005/8/layout/vList4#1"/>
    <dgm:cxn modelId="{1A24D9E2-41F7-4DB3-B950-87E94396B0F7}" type="presParOf" srcId="{EDE6A6BC-28C6-40EB-A479-30C504BBBC3A}" destId="{0B17AB3D-6671-43CA-AF87-F63F0004DBD7}" srcOrd="2" destOrd="0" presId="urn:microsoft.com/office/officeart/2005/8/layout/vList4#1"/>
    <dgm:cxn modelId="{D8115A73-ABBF-4319-8E60-A50EAE7182BC}" type="presParOf" srcId="{0B17AB3D-6671-43CA-AF87-F63F0004DBD7}" destId="{29A151E3-9718-4D06-8126-3D59FADB3715}" srcOrd="0" destOrd="0" presId="urn:microsoft.com/office/officeart/2005/8/layout/vList4#1"/>
    <dgm:cxn modelId="{80C8B89A-7161-47D3-8FEA-D0C238E099B1}" type="presParOf" srcId="{0B17AB3D-6671-43CA-AF87-F63F0004DBD7}" destId="{78637B29-124B-45F4-B1B9-08D298FBC14A}" srcOrd="1" destOrd="0" presId="urn:microsoft.com/office/officeart/2005/8/layout/vList4#1"/>
    <dgm:cxn modelId="{58160C88-F876-4BEB-8BE6-FA90F2615771}" type="presParOf" srcId="{0B17AB3D-6671-43CA-AF87-F63F0004DBD7}" destId="{D75235B6-F4E0-41B2-A15E-D7A8AA7D869E}" srcOrd="2" destOrd="0" presId="urn:microsoft.com/office/officeart/2005/8/layout/vList4#1"/>
    <dgm:cxn modelId="{FC1C09D0-08DB-4037-A6F4-73345CD88FE5}" type="presParOf" srcId="{EDE6A6BC-28C6-40EB-A479-30C504BBBC3A}" destId="{D6B9FD94-63C9-46E2-803D-135A140B7CB5}" srcOrd="3" destOrd="0" presId="urn:microsoft.com/office/officeart/2005/8/layout/vList4#1"/>
    <dgm:cxn modelId="{81827576-31B8-4E29-845A-B59BC822799D}" type="presParOf" srcId="{EDE6A6BC-28C6-40EB-A479-30C504BBBC3A}" destId="{2AFA2662-C3EF-4E5D-80A3-EC8CC508E27A}" srcOrd="4" destOrd="0" presId="urn:microsoft.com/office/officeart/2005/8/layout/vList4#1"/>
    <dgm:cxn modelId="{C9C70F41-2BE5-4FD2-B2BB-38B60D816104}" type="presParOf" srcId="{2AFA2662-C3EF-4E5D-80A3-EC8CC508E27A}" destId="{4628B789-754C-408A-827F-3A5BAE7843DF}" srcOrd="0" destOrd="0" presId="urn:microsoft.com/office/officeart/2005/8/layout/vList4#1"/>
    <dgm:cxn modelId="{A958C629-E21A-41E4-9D46-5E0B75534964}" type="presParOf" srcId="{2AFA2662-C3EF-4E5D-80A3-EC8CC508E27A}" destId="{5DC4CDE4-FE4B-4514-BBCE-E114EF98FF6F}" srcOrd="1" destOrd="0" presId="urn:microsoft.com/office/officeart/2005/8/layout/vList4#1"/>
    <dgm:cxn modelId="{EE7640C3-D2EF-448E-8444-BDF3453CAF1C}" type="presParOf" srcId="{2AFA2662-C3EF-4E5D-80A3-EC8CC508E27A}" destId="{B44C8ECC-BDE3-4105-AD7D-93F2D0130F1D}" srcOrd="2" destOrd="0" presId="urn:microsoft.com/office/officeart/2005/8/layout/vList4#1"/>
    <dgm:cxn modelId="{A4B53666-FD1C-45F9-8FB8-40CE138B5E81}" type="presParOf" srcId="{EDE6A6BC-28C6-40EB-A479-30C504BBBC3A}" destId="{82097202-BDC0-4C5D-B7A3-E3D9014282F8}" srcOrd="5" destOrd="0" presId="urn:microsoft.com/office/officeart/2005/8/layout/vList4#1"/>
    <dgm:cxn modelId="{4FF66D04-E62B-4041-A3C6-0EB102A72FEA}" type="presParOf" srcId="{EDE6A6BC-28C6-40EB-A479-30C504BBBC3A}" destId="{9397932B-8821-490D-944D-8C0881905799}" srcOrd="6" destOrd="0" presId="urn:microsoft.com/office/officeart/2005/8/layout/vList4#1"/>
    <dgm:cxn modelId="{86CE5560-823A-4CAD-A3AB-88156AC513E5}" type="presParOf" srcId="{9397932B-8821-490D-944D-8C0881905799}" destId="{D6C69741-33B9-4A1A-B65E-D44E2CA93669}" srcOrd="0" destOrd="0" presId="urn:microsoft.com/office/officeart/2005/8/layout/vList4#1"/>
    <dgm:cxn modelId="{6B27D693-1A69-41E0-894D-BC66EBDB08BB}" type="presParOf" srcId="{9397932B-8821-490D-944D-8C0881905799}" destId="{83FC9601-3077-4F0B-8BE8-38B00521135C}" srcOrd="1" destOrd="0" presId="urn:microsoft.com/office/officeart/2005/8/layout/vList4#1"/>
    <dgm:cxn modelId="{FDC186A2-70E6-474C-ACB8-7E43486E5671}" type="presParOf" srcId="{9397932B-8821-490D-944D-8C0881905799}" destId="{F95CB779-8F72-40B6-B109-0E07B975EF4D}" srcOrd="2" destOrd="0" presId="urn:microsoft.com/office/officeart/2005/8/layout/vList4#1"/>
    <dgm:cxn modelId="{FB986567-08D1-46CD-ADC1-1D202ED3E0E8}" type="presParOf" srcId="{EDE6A6BC-28C6-40EB-A479-30C504BBBC3A}" destId="{9B47CB1C-F62E-4BAC-AA38-F2BE251EC791}" srcOrd="7" destOrd="0" presId="urn:microsoft.com/office/officeart/2005/8/layout/vList4#1"/>
    <dgm:cxn modelId="{9FE34233-3D74-49AB-B315-2BF20B64C31E}" type="presParOf" srcId="{EDE6A6BC-28C6-40EB-A479-30C504BBBC3A}" destId="{CC2A2104-DE40-447F-BAFA-F1248EBBDE87}" srcOrd="8" destOrd="0" presId="urn:microsoft.com/office/officeart/2005/8/layout/vList4#1"/>
    <dgm:cxn modelId="{2F35BB18-2914-4831-B18E-45EF14682C22}" type="presParOf" srcId="{CC2A2104-DE40-447F-BAFA-F1248EBBDE87}" destId="{83AFD2FC-01A2-45DC-A12D-9EB983F94487}" srcOrd="0" destOrd="0" presId="urn:microsoft.com/office/officeart/2005/8/layout/vList4#1"/>
    <dgm:cxn modelId="{85C91935-4228-4D22-86E2-EF61517D9518}" type="presParOf" srcId="{CC2A2104-DE40-447F-BAFA-F1248EBBDE87}" destId="{803BEA40-7CA3-4CFB-81C7-610F95BD538B}" srcOrd="1" destOrd="0" presId="urn:microsoft.com/office/officeart/2005/8/layout/vList4#1"/>
    <dgm:cxn modelId="{36483C96-145A-4D6A-8707-F21C40EFF22C}" type="presParOf" srcId="{CC2A2104-DE40-447F-BAFA-F1248EBBDE87}" destId="{7FF9D39D-6185-4865-81B8-33AF79FB7313}" srcOrd="2" destOrd="0" presId="urn:microsoft.com/office/officeart/2005/8/layout/vList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724A8-31EF-4531-A6DA-121B28F11FAF}"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pPr rtl="1"/>
          <a:endParaRPr lang="he-IL"/>
        </a:p>
      </dgm:t>
    </dgm:pt>
    <dgm:pt modelId="{7769F840-0529-4AB7-905E-530592D1C649}">
      <dgm:prSet phldrT="[טקסט]" custT="1"/>
      <dgm:spPr>
        <a:scene3d>
          <a:camera prst="orthographicFront">
            <a:rot lat="0" lon="0" rev="0"/>
          </a:camera>
          <a:lightRig rig="balanced" dir="t">
            <a:rot lat="0" lon="0" rev="8700000"/>
          </a:lightRig>
        </a:scene3d>
        <a:sp3d>
          <a:bevelT w="190500" h="38100"/>
        </a:sp3d>
      </dgm:spPr>
      <dgm:t>
        <a:bodyPr/>
        <a:lstStyle/>
        <a:p>
          <a:pPr rtl="1"/>
          <a:r>
            <a:rPr lang="he-IL" sz="28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נכסים נטו </a:t>
          </a:r>
          <a:endParaRPr lang="he-IL" sz="28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21E001E4-A4E0-4CC6-ACCF-2F1DED0CEEFB}" type="parTrans" cxnId="{A6AC9A87-43D4-4345-A609-D229A99ED836}">
      <dgm:prSet/>
      <dgm:spPr/>
      <dgm:t>
        <a:bodyPr/>
        <a:lstStyle/>
        <a:p>
          <a:pPr rtl="1"/>
          <a:endParaRPr lang="he-IL"/>
        </a:p>
      </dgm:t>
    </dgm:pt>
    <dgm:pt modelId="{144E1870-0F8D-4D29-931E-8651A32E512A}" type="sibTrans" cxnId="{A6AC9A87-43D4-4345-A609-D229A99ED836}">
      <dgm:prSet/>
      <dgm:spPr/>
      <dgm:t>
        <a:bodyPr/>
        <a:lstStyle/>
        <a:p>
          <a:pPr rtl="1"/>
          <a:endParaRPr lang="he-IL"/>
        </a:p>
      </dgm:t>
    </dgm:pt>
    <dgm:pt modelId="{183F1B4B-18F5-4610-9D55-3B53D31A05E1}">
      <dgm:prSet phldrT="[טקסט]" custT="1"/>
      <dgm:spPr>
        <a:scene3d>
          <a:camera prst="orthographicFront">
            <a:rot lat="0" lon="0" rev="0"/>
          </a:camera>
          <a:lightRig rig="balanced" dir="t">
            <a:rot lat="0" lon="0" rev="8700000"/>
          </a:lightRig>
        </a:scene3d>
        <a:sp3d>
          <a:bevelT w="190500" h="38100"/>
        </a:sp3d>
      </dgm:spPr>
      <dgm:t>
        <a:bodyPr/>
        <a:lstStyle/>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הגבלה בעלת אופי זמני</a:t>
          </a:r>
          <a:endParaRPr lang="he-IL" sz="20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8A89E4E9-0A7E-4F96-AC36-90AC05D9F8C9}" type="parTrans" cxnId="{ED3C644D-E568-43FA-8FBE-C17A87EA3801}">
      <dgm:prSet/>
      <dgm:spPr/>
      <dgm:t>
        <a:bodyPr/>
        <a:lstStyle/>
        <a:p>
          <a:pPr rtl="1"/>
          <a:endParaRPr lang="he-IL"/>
        </a:p>
      </dgm:t>
    </dgm:pt>
    <dgm:pt modelId="{4EDAF0A5-A9E4-4E5C-839C-BB4C7EE9EF98}" type="sibTrans" cxnId="{ED3C644D-E568-43FA-8FBE-C17A87EA3801}">
      <dgm:prSet/>
      <dgm:spPr/>
      <dgm:t>
        <a:bodyPr/>
        <a:lstStyle/>
        <a:p>
          <a:pPr rtl="1"/>
          <a:endParaRPr lang="he-IL"/>
        </a:p>
      </dgm:t>
    </dgm:pt>
    <dgm:pt modelId="{3E6782E4-8CAD-4237-95BD-4C7B3C282952}">
      <dgm:prSet phldrT="[טקסט]"/>
      <dgm:spPr>
        <a:scene3d>
          <a:camera prst="orthographicFront">
            <a:rot lat="0" lon="0" rev="0"/>
          </a:camera>
          <a:lightRig rig="balanced" dir="t">
            <a:rot lat="0" lon="0" rev="8700000"/>
          </a:lightRig>
        </a:scene3d>
        <a:sp3d>
          <a:bevelT w="190500" h="38100"/>
        </a:sp3d>
      </dgm:spPr>
      <dgm:t>
        <a:bodyPr/>
        <a:lstStyle/>
        <a:p>
          <a:pPr rtl="1"/>
          <a:r>
            <a:rPr lang="he-IL" b="0" cap="none" spc="0" dirty="0" smtClean="0">
              <a:ln w="18415" cmpd="sng">
                <a:prstDash val="solid"/>
              </a:ln>
              <a:effectLst>
                <a:outerShdw blurRad="63500" dir="3600000" algn="tl" rotWithShape="0">
                  <a:srgbClr val="000000">
                    <a:alpha val="70000"/>
                  </a:srgbClr>
                </a:outerShdw>
              </a:effectLst>
            </a:rPr>
            <a:t>הוגבל על ידי התניות של תורמים </a:t>
          </a:r>
          <a:r>
            <a:rPr lang="he-IL" b="0" cap="none" spc="0" dirty="0" err="1" smtClean="0">
              <a:ln w="18415" cmpd="sng">
                <a:prstDash val="solid"/>
              </a:ln>
              <a:effectLst>
                <a:outerShdw blurRad="63500" dir="3600000" algn="tl" rotWithShape="0">
                  <a:srgbClr val="000000">
                    <a:alpha val="70000"/>
                  </a:srgbClr>
                </a:outerShdw>
              </a:effectLst>
            </a:rPr>
            <a:t>חצוניים</a:t>
          </a:r>
          <a:endParaRPr lang="he-IL" b="0" cap="none" spc="0" dirty="0">
            <a:ln w="18415" cmpd="sng">
              <a:prstDash val="solid"/>
            </a:ln>
            <a:effectLst>
              <a:outerShdw blurRad="63500" dir="3600000" algn="tl" rotWithShape="0">
                <a:srgbClr val="000000">
                  <a:alpha val="70000"/>
                </a:srgbClr>
              </a:outerShdw>
            </a:effectLst>
          </a:endParaRPr>
        </a:p>
      </dgm:t>
    </dgm:pt>
    <dgm:pt modelId="{0A31B3F0-02B0-4F2A-A333-0F1876348BE9}" type="parTrans" cxnId="{B93BFAC2-85CE-4181-B3A0-A01FD6DD46ED}">
      <dgm:prSet/>
      <dgm:spPr/>
      <dgm:t>
        <a:bodyPr/>
        <a:lstStyle/>
        <a:p>
          <a:pPr rtl="1"/>
          <a:endParaRPr lang="he-IL"/>
        </a:p>
      </dgm:t>
    </dgm:pt>
    <dgm:pt modelId="{AC585D35-40C7-4E26-8AF2-0A91664177DE}" type="sibTrans" cxnId="{B93BFAC2-85CE-4181-B3A0-A01FD6DD46ED}">
      <dgm:prSet/>
      <dgm:spPr/>
      <dgm:t>
        <a:bodyPr/>
        <a:lstStyle/>
        <a:p>
          <a:pPr rtl="1"/>
          <a:endParaRPr lang="he-IL"/>
        </a:p>
      </dgm:t>
    </dgm:pt>
    <dgm:pt modelId="{5B7082F2-B7F5-40EA-B210-C39DBDA3E509}">
      <dgm:prSet phldrT="[טקסט]" custT="1"/>
      <dgm:spPr>
        <a:scene3d>
          <a:camera prst="orthographicFront">
            <a:rot lat="0" lon="0" rev="0"/>
          </a:camera>
          <a:lightRig rig="balanced" dir="t">
            <a:rot lat="0" lon="0" rev="8700000"/>
          </a:lightRig>
        </a:scene3d>
        <a:sp3d>
          <a:bevelT w="190500" h="38100"/>
        </a:sp3d>
      </dgm:spPr>
      <dgm:t>
        <a:bodyPr/>
        <a:lstStyle/>
        <a:p>
          <a:pPr rtl="1"/>
          <a:r>
            <a:rPr lang="he-IL" sz="24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ללא הגבלה </a:t>
          </a:r>
        </a:p>
      </dgm:t>
    </dgm:pt>
    <dgm:pt modelId="{57FF4181-07F9-4F63-9272-9FD84AB2E227}" type="sibTrans" cxnId="{D7C1D693-F71E-4027-AC76-DDE8AA0B329D}">
      <dgm:prSet/>
      <dgm:spPr/>
      <dgm:t>
        <a:bodyPr/>
        <a:lstStyle/>
        <a:p>
          <a:pPr rtl="1"/>
          <a:endParaRPr lang="he-IL"/>
        </a:p>
      </dgm:t>
    </dgm:pt>
    <dgm:pt modelId="{47662BE7-5DD3-4578-ADC0-7E93350CB14B}" type="parTrans" cxnId="{D7C1D693-F71E-4027-AC76-DDE8AA0B329D}">
      <dgm:prSet/>
      <dgm:spPr/>
      <dgm:t>
        <a:bodyPr/>
        <a:lstStyle/>
        <a:p>
          <a:pPr rtl="1"/>
          <a:endParaRPr lang="he-IL"/>
        </a:p>
      </dgm:t>
    </dgm:pt>
    <dgm:pt modelId="{E257A53B-0462-468D-831C-BC4B36E8B206}">
      <dgm:prSet phldrT="[טקסט]" custT="1"/>
      <dgm:spPr>
        <a:scene3d>
          <a:camera prst="orthographicFront">
            <a:rot lat="0" lon="0" rev="0"/>
          </a:camera>
          <a:lightRig rig="balanced" dir="t">
            <a:rot lat="0" lon="0" rev="8700000"/>
          </a:lightRig>
        </a:scene3d>
        <a:sp3d>
          <a:bevelT w="190500" h="38100"/>
        </a:sp3d>
      </dgm:spPr>
      <dgm:t>
        <a:bodyPr/>
        <a:lstStyle/>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הגבלה בעלת אופי קבוע</a:t>
          </a:r>
          <a:endParaRPr lang="he-IL" sz="20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18D3EB23-195B-48A1-9201-B12EE4999724}" type="parTrans" cxnId="{9F2810A6-C477-4A14-9073-97E9CB83CA4F}">
      <dgm:prSet/>
      <dgm:spPr/>
      <dgm:t>
        <a:bodyPr/>
        <a:lstStyle/>
        <a:p>
          <a:pPr rtl="1"/>
          <a:endParaRPr lang="he-IL"/>
        </a:p>
      </dgm:t>
    </dgm:pt>
    <dgm:pt modelId="{08BC072D-7212-4B4B-B40E-BDAEE1AA35BE}" type="sibTrans" cxnId="{9F2810A6-C477-4A14-9073-97E9CB83CA4F}">
      <dgm:prSet/>
      <dgm:spPr/>
      <dgm:t>
        <a:bodyPr/>
        <a:lstStyle/>
        <a:p>
          <a:pPr rtl="1"/>
          <a:endParaRPr lang="he-IL"/>
        </a:p>
      </dgm:t>
    </dgm:pt>
    <dgm:pt modelId="{AE0BDED4-31DD-44F1-8657-DFBEEEDFEACB}">
      <dgm:prSet/>
      <dgm:spPr/>
      <dgm:t>
        <a:bodyPr/>
        <a:lstStyle/>
        <a:p>
          <a:pPr rtl="1"/>
          <a:r>
            <a:rPr lang="he-IL" dirty="0" err="1" smtClean="0"/>
            <a:t>התנויות</a:t>
          </a:r>
          <a:r>
            <a:rPr lang="he-IL" dirty="0" smtClean="0"/>
            <a:t> של תורמים שאינן פוקעות  עם חלוף הזמן. מאפשרת שימוש בפירות</a:t>
          </a:r>
          <a:endParaRPr lang="he-IL" dirty="0"/>
        </a:p>
      </dgm:t>
    </dgm:pt>
    <dgm:pt modelId="{C7781F18-E0FC-4605-9737-6FC5DABED1DC}" type="parTrans" cxnId="{3F53B72C-A767-4071-805C-D74DBAC46D88}">
      <dgm:prSet/>
      <dgm:spPr/>
      <dgm:t>
        <a:bodyPr/>
        <a:lstStyle/>
        <a:p>
          <a:pPr rtl="1"/>
          <a:endParaRPr lang="he-IL"/>
        </a:p>
      </dgm:t>
    </dgm:pt>
    <dgm:pt modelId="{A76AC276-13DD-4E62-B018-631B236F602D}" type="sibTrans" cxnId="{3F53B72C-A767-4071-805C-D74DBAC46D88}">
      <dgm:prSet/>
      <dgm:spPr/>
      <dgm:t>
        <a:bodyPr/>
        <a:lstStyle/>
        <a:p>
          <a:pPr rtl="1"/>
          <a:endParaRPr lang="he-IL"/>
        </a:p>
      </dgm:t>
    </dgm:pt>
    <dgm:pt modelId="{4922929A-FC2F-4590-8FBD-89E07C1F7F09}">
      <dgm:prSet/>
      <dgm:spPr/>
      <dgm:t>
        <a:bodyPr/>
        <a:lstStyle/>
        <a:p>
          <a:pPr rtl="1"/>
          <a:r>
            <a:rPr lang="he-IL" dirty="0" smtClean="0"/>
            <a:t>אין הגבלה קבועה או זמנית שנקבעה על ידי תורמים או גורמים חיצוניים</a:t>
          </a:r>
          <a:endParaRPr lang="he-IL" dirty="0"/>
        </a:p>
      </dgm:t>
    </dgm:pt>
    <dgm:pt modelId="{CD96102B-E7ED-480D-9E2B-5145D091F4CF}" type="parTrans" cxnId="{5A9A049F-0871-4483-B1C3-93C8A973E4C9}">
      <dgm:prSet/>
      <dgm:spPr/>
      <dgm:t>
        <a:bodyPr/>
        <a:lstStyle/>
        <a:p>
          <a:pPr rtl="1"/>
          <a:endParaRPr lang="he-IL"/>
        </a:p>
      </dgm:t>
    </dgm:pt>
    <dgm:pt modelId="{C23EA6E7-0B93-495A-94AF-31EDCCDD83D4}" type="sibTrans" cxnId="{5A9A049F-0871-4483-B1C3-93C8A973E4C9}">
      <dgm:prSet/>
      <dgm:spPr/>
      <dgm:t>
        <a:bodyPr/>
        <a:lstStyle/>
        <a:p>
          <a:pPr rtl="1"/>
          <a:endParaRPr lang="he-IL"/>
        </a:p>
      </dgm:t>
    </dgm:pt>
    <dgm:pt modelId="{FC861790-2FC6-487D-9260-0128C2ADAF15}" type="pres">
      <dgm:prSet presAssocID="{469724A8-31EF-4531-A6DA-121B28F11FAF}" presName="Name0" presStyleCnt="0">
        <dgm:presLayoutVars>
          <dgm:chPref val="1"/>
          <dgm:dir/>
          <dgm:animOne val="branch"/>
          <dgm:animLvl val="lvl"/>
          <dgm:resizeHandles/>
        </dgm:presLayoutVars>
      </dgm:prSet>
      <dgm:spPr/>
      <dgm:t>
        <a:bodyPr/>
        <a:lstStyle/>
        <a:p>
          <a:pPr rtl="1"/>
          <a:endParaRPr lang="he-IL"/>
        </a:p>
      </dgm:t>
    </dgm:pt>
    <dgm:pt modelId="{EB075B20-FE08-49AA-B1DF-C22AF4133C59}" type="pres">
      <dgm:prSet presAssocID="{7769F840-0529-4AB7-905E-530592D1C649}" presName="vertOne" presStyleCnt="0"/>
      <dgm:spPr/>
      <dgm:t>
        <a:bodyPr/>
        <a:lstStyle/>
        <a:p>
          <a:pPr rtl="1"/>
          <a:endParaRPr lang="he-IL"/>
        </a:p>
      </dgm:t>
    </dgm:pt>
    <dgm:pt modelId="{5B9B980D-69BC-49DD-A663-C6D01186A1DE}" type="pres">
      <dgm:prSet presAssocID="{7769F840-0529-4AB7-905E-530592D1C649}" presName="txOne" presStyleLbl="node0" presStyleIdx="0" presStyleCnt="1">
        <dgm:presLayoutVars>
          <dgm:chPref val="3"/>
        </dgm:presLayoutVars>
      </dgm:prSet>
      <dgm:spPr/>
      <dgm:t>
        <a:bodyPr/>
        <a:lstStyle/>
        <a:p>
          <a:pPr rtl="1"/>
          <a:endParaRPr lang="he-IL"/>
        </a:p>
      </dgm:t>
    </dgm:pt>
    <dgm:pt modelId="{F529D57F-2D27-47AE-AF3E-803C2CA681D8}" type="pres">
      <dgm:prSet presAssocID="{7769F840-0529-4AB7-905E-530592D1C649}" presName="parTransOne" presStyleCnt="0"/>
      <dgm:spPr/>
      <dgm:t>
        <a:bodyPr/>
        <a:lstStyle/>
        <a:p>
          <a:pPr rtl="1"/>
          <a:endParaRPr lang="he-IL"/>
        </a:p>
      </dgm:t>
    </dgm:pt>
    <dgm:pt modelId="{A8E1180C-6312-4830-97D7-3622E43D47A8}" type="pres">
      <dgm:prSet presAssocID="{7769F840-0529-4AB7-905E-530592D1C649}" presName="horzOne" presStyleCnt="0"/>
      <dgm:spPr/>
      <dgm:t>
        <a:bodyPr/>
        <a:lstStyle/>
        <a:p>
          <a:pPr rtl="1"/>
          <a:endParaRPr lang="he-IL"/>
        </a:p>
      </dgm:t>
    </dgm:pt>
    <dgm:pt modelId="{BD76BBFA-9C8C-45D6-A5C2-C4D568818AB0}" type="pres">
      <dgm:prSet presAssocID="{E257A53B-0462-468D-831C-BC4B36E8B206}" presName="vertTwo" presStyleCnt="0"/>
      <dgm:spPr/>
      <dgm:t>
        <a:bodyPr/>
        <a:lstStyle/>
        <a:p>
          <a:pPr rtl="1"/>
          <a:endParaRPr lang="he-IL"/>
        </a:p>
      </dgm:t>
    </dgm:pt>
    <dgm:pt modelId="{043F8FEC-66FE-45BC-A600-6317B2EA3F4A}" type="pres">
      <dgm:prSet presAssocID="{E257A53B-0462-468D-831C-BC4B36E8B206}" presName="txTwo" presStyleLbl="node2" presStyleIdx="0" presStyleCnt="3">
        <dgm:presLayoutVars>
          <dgm:chPref val="3"/>
        </dgm:presLayoutVars>
      </dgm:prSet>
      <dgm:spPr/>
      <dgm:t>
        <a:bodyPr/>
        <a:lstStyle/>
        <a:p>
          <a:pPr rtl="1"/>
          <a:endParaRPr lang="he-IL"/>
        </a:p>
      </dgm:t>
    </dgm:pt>
    <dgm:pt modelId="{E41536F4-44E1-4D8B-98F5-A9473F6193A1}" type="pres">
      <dgm:prSet presAssocID="{E257A53B-0462-468D-831C-BC4B36E8B206}" presName="parTransTwo" presStyleCnt="0"/>
      <dgm:spPr/>
      <dgm:t>
        <a:bodyPr/>
        <a:lstStyle/>
        <a:p>
          <a:pPr rtl="1"/>
          <a:endParaRPr lang="he-IL"/>
        </a:p>
      </dgm:t>
    </dgm:pt>
    <dgm:pt modelId="{8DA6DAAB-15A8-4F1B-AEA3-9C0999EBDCB0}" type="pres">
      <dgm:prSet presAssocID="{E257A53B-0462-468D-831C-BC4B36E8B206}" presName="horzTwo" presStyleCnt="0"/>
      <dgm:spPr/>
      <dgm:t>
        <a:bodyPr/>
        <a:lstStyle/>
        <a:p>
          <a:pPr rtl="1"/>
          <a:endParaRPr lang="he-IL"/>
        </a:p>
      </dgm:t>
    </dgm:pt>
    <dgm:pt modelId="{787D6AD3-DDD9-49E3-A9D4-FF3F74B37514}" type="pres">
      <dgm:prSet presAssocID="{AE0BDED4-31DD-44F1-8657-DFBEEEDFEACB}" presName="vertThree" presStyleCnt="0"/>
      <dgm:spPr/>
      <dgm:t>
        <a:bodyPr/>
        <a:lstStyle/>
        <a:p>
          <a:pPr rtl="1"/>
          <a:endParaRPr lang="he-IL"/>
        </a:p>
      </dgm:t>
    </dgm:pt>
    <dgm:pt modelId="{490C2A02-F0DE-489B-A5BE-D8C1DE604814}" type="pres">
      <dgm:prSet presAssocID="{AE0BDED4-31DD-44F1-8657-DFBEEEDFEACB}" presName="txThree" presStyleLbl="node3" presStyleIdx="0" presStyleCnt="3">
        <dgm:presLayoutVars>
          <dgm:chPref val="3"/>
        </dgm:presLayoutVars>
      </dgm:prSet>
      <dgm:spPr/>
      <dgm:t>
        <a:bodyPr/>
        <a:lstStyle/>
        <a:p>
          <a:pPr rtl="1"/>
          <a:endParaRPr lang="he-IL"/>
        </a:p>
      </dgm:t>
    </dgm:pt>
    <dgm:pt modelId="{4CF55BFB-07FD-461A-9D31-739D19EA61DA}" type="pres">
      <dgm:prSet presAssocID="{AE0BDED4-31DD-44F1-8657-DFBEEEDFEACB}" presName="horzThree" presStyleCnt="0"/>
      <dgm:spPr/>
      <dgm:t>
        <a:bodyPr/>
        <a:lstStyle/>
        <a:p>
          <a:pPr rtl="1"/>
          <a:endParaRPr lang="he-IL"/>
        </a:p>
      </dgm:t>
    </dgm:pt>
    <dgm:pt modelId="{EA53A302-AAE8-4663-92D0-87EA76E9DE50}" type="pres">
      <dgm:prSet presAssocID="{08BC072D-7212-4B4B-B40E-BDAEE1AA35BE}" presName="sibSpaceTwo" presStyleCnt="0"/>
      <dgm:spPr/>
      <dgm:t>
        <a:bodyPr/>
        <a:lstStyle/>
        <a:p>
          <a:pPr rtl="1"/>
          <a:endParaRPr lang="he-IL"/>
        </a:p>
      </dgm:t>
    </dgm:pt>
    <dgm:pt modelId="{6A0872C9-8802-4F12-97C1-EB6848D659A6}" type="pres">
      <dgm:prSet presAssocID="{183F1B4B-18F5-4610-9D55-3B53D31A05E1}" presName="vertTwo" presStyleCnt="0"/>
      <dgm:spPr/>
      <dgm:t>
        <a:bodyPr/>
        <a:lstStyle/>
        <a:p>
          <a:pPr rtl="1"/>
          <a:endParaRPr lang="he-IL"/>
        </a:p>
      </dgm:t>
    </dgm:pt>
    <dgm:pt modelId="{22623DB9-2760-4E15-A473-B1C882BFB1C5}" type="pres">
      <dgm:prSet presAssocID="{183F1B4B-18F5-4610-9D55-3B53D31A05E1}" presName="txTwo" presStyleLbl="node2" presStyleIdx="1" presStyleCnt="3">
        <dgm:presLayoutVars>
          <dgm:chPref val="3"/>
        </dgm:presLayoutVars>
      </dgm:prSet>
      <dgm:spPr/>
      <dgm:t>
        <a:bodyPr/>
        <a:lstStyle/>
        <a:p>
          <a:pPr rtl="1"/>
          <a:endParaRPr lang="he-IL"/>
        </a:p>
      </dgm:t>
    </dgm:pt>
    <dgm:pt modelId="{2BF35BDA-734C-4524-AC58-A4CF7C2CA689}" type="pres">
      <dgm:prSet presAssocID="{183F1B4B-18F5-4610-9D55-3B53D31A05E1}" presName="parTransTwo" presStyleCnt="0"/>
      <dgm:spPr/>
      <dgm:t>
        <a:bodyPr/>
        <a:lstStyle/>
        <a:p>
          <a:pPr rtl="1"/>
          <a:endParaRPr lang="he-IL"/>
        </a:p>
      </dgm:t>
    </dgm:pt>
    <dgm:pt modelId="{DF39FAD6-B332-4176-92B2-B77DA6D9294F}" type="pres">
      <dgm:prSet presAssocID="{183F1B4B-18F5-4610-9D55-3B53D31A05E1}" presName="horzTwo" presStyleCnt="0"/>
      <dgm:spPr/>
      <dgm:t>
        <a:bodyPr/>
        <a:lstStyle/>
        <a:p>
          <a:pPr rtl="1"/>
          <a:endParaRPr lang="he-IL"/>
        </a:p>
      </dgm:t>
    </dgm:pt>
    <dgm:pt modelId="{4B5FCBB2-C762-48C6-9D18-4F7054361BE1}" type="pres">
      <dgm:prSet presAssocID="{3E6782E4-8CAD-4237-95BD-4C7B3C282952}" presName="vertThree" presStyleCnt="0"/>
      <dgm:spPr/>
      <dgm:t>
        <a:bodyPr/>
        <a:lstStyle/>
        <a:p>
          <a:pPr rtl="1"/>
          <a:endParaRPr lang="he-IL"/>
        </a:p>
      </dgm:t>
    </dgm:pt>
    <dgm:pt modelId="{D32FBAB2-F8AF-4CBC-887B-384F9D35BF5E}" type="pres">
      <dgm:prSet presAssocID="{3E6782E4-8CAD-4237-95BD-4C7B3C282952}" presName="txThree" presStyleLbl="node3" presStyleIdx="1" presStyleCnt="3">
        <dgm:presLayoutVars>
          <dgm:chPref val="3"/>
        </dgm:presLayoutVars>
      </dgm:prSet>
      <dgm:spPr/>
      <dgm:t>
        <a:bodyPr/>
        <a:lstStyle/>
        <a:p>
          <a:pPr rtl="1"/>
          <a:endParaRPr lang="he-IL"/>
        </a:p>
      </dgm:t>
    </dgm:pt>
    <dgm:pt modelId="{7424CF4A-1CD2-4451-8513-C73D5E752288}" type="pres">
      <dgm:prSet presAssocID="{3E6782E4-8CAD-4237-95BD-4C7B3C282952}" presName="horzThree" presStyleCnt="0"/>
      <dgm:spPr/>
      <dgm:t>
        <a:bodyPr/>
        <a:lstStyle/>
        <a:p>
          <a:pPr rtl="1"/>
          <a:endParaRPr lang="he-IL"/>
        </a:p>
      </dgm:t>
    </dgm:pt>
    <dgm:pt modelId="{122487F1-4AA5-4110-8D58-54BB6094332F}" type="pres">
      <dgm:prSet presAssocID="{4EDAF0A5-A9E4-4E5C-839C-BB4C7EE9EF98}" presName="sibSpaceTwo" presStyleCnt="0"/>
      <dgm:spPr/>
      <dgm:t>
        <a:bodyPr/>
        <a:lstStyle/>
        <a:p>
          <a:pPr rtl="1"/>
          <a:endParaRPr lang="he-IL"/>
        </a:p>
      </dgm:t>
    </dgm:pt>
    <dgm:pt modelId="{242ED789-7C88-4C28-A2BC-A32BAAE99017}" type="pres">
      <dgm:prSet presAssocID="{5B7082F2-B7F5-40EA-B210-C39DBDA3E509}" presName="vertTwo" presStyleCnt="0"/>
      <dgm:spPr/>
      <dgm:t>
        <a:bodyPr/>
        <a:lstStyle/>
        <a:p>
          <a:pPr rtl="1"/>
          <a:endParaRPr lang="he-IL"/>
        </a:p>
      </dgm:t>
    </dgm:pt>
    <dgm:pt modelId="{71F3210C-E35A-4809-8DC7-26CF7C256866}" type="pres">
      <dgm:prSet presAssocID="{5B7082F2-B7F5-40EA-B210-C39DBDA3E509}" presName="txTwo" presStyleLbl="node2" presStyleIdx="2" presStyleCnt="3">
        <dgm:presLayoutVars>
          <dgm:chPref val="3"/>
        </dgm:presLayoutVars>
      </dgm:prSet>
      <dgm:spPr/>
      <dgm:t>
        <a:bodyPr/>
        <a:lstStyle/>
        <a:p>
          <a:pPr rtl="1"/>
          <a:endParaRPr lang="he-IL"/>
        </a:p>
      </dgm:t>
    </dgm:pt>
    <dgm:pt modelId="{5380150D-4376-4E01-B20E-238F66C5EA78}" type="pres">
      <dgm:prSet presAssocID="{5B7082F2-B7F5-40EA-B210-C39DBDA3E509}" presName="parTransTwo" presStyleCnt="0"/>
      <dgm:spPr/>
      <dgm:t>
        <a:bodyPr/>
        <a:lstStyle/>
        <a:p>
          <a:pPr rtl="1"/>
          <a:endParaRPr lang="he-IL"/>
        </a:p>
      </dgm:t>
    </dgm:pt>
    <dgm:pt modelId="{60781541-05B7-43A1-8090-F3CC7B16277F}" type="pres">
      <dgm:prSet presAssocID="{5B7082F2-B7F5-40EA-B210-C39DBDA3E509}" presName="horzTwo" presStyleCnt="0"/>
      <dgm:spPr/>
      <dgm:t>
        <a:bodyPr/>
        <a:lstStyle/>
        <a:p>
          <a:pPr rtl="1"/>
          <a:endParaRPr lang="he-IL"/>
        </a:p>
      </dgm:t>
    </dgm:pt>
    <dgm:pt modelId="{15464298-2695-45ED-BF8B-C05896500CC3}" type="pres">
      <dgm:prSet presAssocID="{4922929A-FC2F-4590-8FBD-89E07C1F7F09}" presName="vertThree" presStyleCnt="0"/>
      <dgm:spPr/>
    </dgm:pt>
    <dgm:pt modelId="{E85148B1-E53C-40D4-99C7-60CAF24907A3}" type="pres">
      <dgm:prSet presAssocID="{4922929A-FC2F-4590-8FBD-89E07C1F7F09}" presName="txThree" presStyleLbl="node3" presStyleIdx="2" presStyleCnt="3">
        <dgm:presLayoutVars>
          <dgm:chPref val="3"/>
        </dgm:presLayoutVars>
      </dgm:prSet>
      <dgm:spPr/>
      <dgm:t>
        <a:bodyPr/>
        <a:lstStyle/>
        <a:p>
          <a:pPr rtl="1"/>
          <a:endParaRPr lang="he-IL"/>
        </a:p>
      </dgm:t>
    </dgm:pt>
    <dgm:pt modelId="{24E7961C-389A-4BD9-9127-4A943AB47297}" type="pres">
      <dgm:prSet presAssocID="{4922929A-FC2F-4590-8FBD-89E07C1F7F09}" presName="horzThree" presStyleCnt="0"/>
      <dgm:spPr/>
    </dgm:pt>
  </dgm:ptLst>
  <dgm:cxnLst>
    <dgm:cxn modelId="{A6AC9A87-43D4-4345-A609-D229A99ED836}" srcId="{469724A8-31EF-4531-A6DA-121B28F11FAF}" destId="{7769F840-0529-4AB7-905E-530592D1C649}" srcOrd="0" destOrd="0" parTransId="{21E001E4-A4E0-4CC6-ACCF-2F1DED0CEEFB}" sibTransId="{144E1870-0F8D-4D29-931E-8651A32E512A}"/>
    <dgm:cxn modelId="{16B14D02-0E0E-485C-88E3-EE828ACBE379}" type="presOf" srcId="{7769F840-0529-4AB7-905E-530592D1C649}" destId="{5B9B980D-69BC-49DD-A663-C6D01186A1DE}" srcOrd="0" destOrd="0" presId="urn:microsoft.com/office/officeart/2005/8/layout/hierarchy4"/>
    <dgm:cxn modelId="{A9F3CE08-E2F9-4898-96D2-FB84F0210A49}" type="presOf" srcId="{5B7082F2-B7F5-40EA-B210-C39DBDA3E509}" destId="{71F3210C-E35A-4809-8DC7-26CF7C256866}" srcOrd="0" destOrd="0" presId="urn:microsoft.com/office/officeart/2005/8/layout/hierarchy4"/>
    <dgm:cxn modelId="{B3BA5275-DD40-41AC-A1B7-872950E386A8}" type="presOf" srcId="{469724A8-31EF-4531-A6DA-121B28F11FAF}" destId="{FC861790-2FC6-487D-9260-0128C2ADAF15}" srcOrd="0" destOrd="0" presId="urn:microsoft.com/office/officeart/2005/8/layout/hierarchy4"/>
    <dgm:cxn modelId="{3F53B72C-A767-4071-805C-D74DBAC46D88}" srcId="{E257A53B-0462-468D-831C-BC4B36E8B206}" destId="{AE0BDED4-31DD-44F1-8657-DFBEEEDFEACB}" srcOrd="0" destOrd="0" parTransId="{C7781F18-E0FC-4605-9737-6FC5DABED1DC}" sibTransId="{A76AC276-13DD-4E62-B018-631B236F602D}"/>
    <dgm:cxn modelId="{D7C1D693-F71E-4027-AC76-DDE8AA0B329D}" srcId="{7769F840-0529-4AB7-905E-530592D1C649}" destId="{5B7082F2-B7F5-40EA-B210-C39DBDA3E509}" srcOrd="2" destOrd="0" parTransId="{47662BE7-5DD3-4578-ADC0-7E93350CB14B}" sibTransId="{57FF4181-07F9-4F63-9272-9FD84AB2E227}"/>
    <dgm:cxn modelId="{6CC25D35-1A0A-4711-AA2C-344F5E8142D0}" type="presOf" srcId="{183F1B4B-18F5-4610-9D55-3B53D31A05E1}" destId="{22623DB9-2760-4E15-A473-B1C882BFB1C5}" srcOrd="0" destOrd="0" presId="urn:microsoft.com/office/officeart/2005/8/layout/hierarchy4"/>
    <dgm:cxn modelId="{103A3924-41B4-457F-9962-DFF92A9BC7BF}" type="presOf" srcId="{4922929A-FC2F-4590-8FBD-89E07C1F7F09}" destId="{E85148B1-E53C-40D4-99C7-60CAF24907A3}" srcOrd="0" destOrd="0" presId="urn:microsoft.com/office/officeart/2005/8/layout/hierarchy4"/>
    <dgm:cxn modelId="{C9DE56CE-FFAA-4E82-8854-649001D52CD4}" type="presOf" srcId="{3E6782E4-8CAD-4237-95BD-4C7B3C282952}" destId="{D32FBAB2-F8AF-4CBC-887B-384F9D35BF5E}" srcOrd="0" destOrd="0" presId="urn:microsoft.com/office/officeart/2005/8/layout/hierarchy4"/>
    <dgm:cxn modelId="{9F2810A6-C477-4A14-9073-97E9CB83CA4F}" srcId="{7769F840-0529-4AB7-905E-530592D1C649}" destId="{E257A53B-0462-468D-831C-BC4B36E8B206}" srcOrd="0" destOrd="0" parTransId="{18D3EB23-195B-48A1-9201-B12EE4999724}" sibTransId="{08BC072D-7212-4B4B-B40E-BDAEE1AA35BE}"/>
    <dgm:cxn modelId="{5A9A049F-0871-4483-B1C3-93C8A973E4C9}" srcId="{5B7082F2-B7F5-40EA-B210-C39DBDA3E509}" destId="{4922929A-FC2F-4590-8FBD-89E07C1F7F09}" srcOrd="0" destOrd="0" parTransId="{CD96102B-E7ED-480D-9E2B-5145D091F4CF}" sibTransId="{C23EA6E7-0B93-495A-94AF-31EDCCDD83D4}"/>
    <dgm:cxn modelId="{B93BFAC2-85CE-4181-B3A0-A01FD6DD46ED}" srcId="{183F1B4B-18F5-4610-9D55-3B53D31A05E1}" destId="{3E6782E4-8CAD-4237-95BD-4C7B3C282952}" srcOrd="0" destOrd="0" parTransId="{0A31B3F0-02B0-4F2A-A333-0F1876348BE9}" sibTransId="{AC585D35-40C7-4E26-8AF2-0A91664177DE}"/>
    <dgm:cxn modelId="{ED3C644D-E568-43FA-8FBE-C17A87EA3801}" srcId="{7769F840-0529-4AB7-905E-530592D1C649}" destId="{183F1B4B-18F5-4610-9D55-3B53D31A05E1}" srcOrd="1" destOrd="0" parTransId="{8A89E4E9-0A7E-4F96-AC36-90AC05D9F8C9}" sibTransId="{4EDAF0A5-A9E4-4E5C-839C-BB4C7EE9EF98}"/>
    <dgm:cxn modelId="{03BB8C78-5188-4D9B-98E5-1A122A63C03A}" type="presOf" srcId="{AE0BDED4-31DD-44F1-8657-DFBEEEDFEACB}" destId="{490C2A02-F0DE-489B-A5BE-D8C1DE604814}" srcOrd="0" destOrd="0" presId="urn:microsoft.com/office/officeart/2005/8/layout/hierarchy4"/>
    <dgm:cxn modelId="{13167E4C-FCAD-4BA0-A428-EFCC2DE52D76}" type="presOf" srcId="{E257A53B-0462-468D-831C-BC4B36E8B206}" destId="{043F8FEC-66FE-45BC-A600-6317B2EA3F4A}" srcOrd="0" destOrd="0" presId="urn:microsoft.com/office/officeart/2005/8/layout/hierarchy4"/>
    <dgm:cxn modelId="{2B35D48B-D532-4F5C-9E26-A5073C9F5590}" type="presParOf" srcId="{FC861790-2FC6-487D-9260-0128C2ADAF15}" destId="{EB075B20-FE08-49AA-B1DF-C22AF4133C59}" srcOrd="0" destOrd="0" presId="urn:microsoft.com/office/officeart/2005/8/layout/hierarchy4"/>
    <dgm:cxn modelId="{F915751A-A3B1-4D49-BCE4-5061B445C41F}" type="presParOf" srcId="{EB075B20-FE08-49AA-B1DF-C22AF4133C59}" destId="{5B9B980D-69BC-49DD-A663-C6D01186A1DE}" srcOrd="0" destOrd="0" presId="urn:microsoft.com/office/officeart/2005/8/layout/hierarchy4"/>
    <dgm:cxn modelId="{510F30A6-5F9C-4B1F-AA65-328E239A8791}" type="presParOf" srcId="{EB075B20-FE08-49AA-B1DF-C22AF4133C59}" destId="{F529D57F-2D27-47AE-AF3E-803C2CA681D8}" srcOrd="1" destOrd="0" presId="urn:microsoft.com/office/officeart/2005/8/layout/hierarchy4"/>
    <dgm:cxn modelId="{5FEEA634-0FC8-4748-AFEC-E628194B67C3}" type="presParOf" srcId="{EB075B20-FE08-49AA-B1DF-C22AF4133C59}" destId="{A8E1180C-6312-4830-97D7-3622E43D47A8}" srcOrd="2" destOrd="0" presId="urn:microsoft.com/office/officeart/2005/8/layout/hierarchy4"/>
    <dgm:cxn modelId="{0A0C64C7-4925-4ABE-8A1C-A3F10E368BE1}" type="presParOf" srcId="{A8E1180C-6312-4830-97D7-3622E43D47A8}" destId="{BD76BBFA-9C8C-45D6-A5C2-C4D568818AB0}" srcOrd="0" destOrd="0" presId="urn:microsoft.com/office/officeart/2005/8/layout/hierarchy4"/>
    <dgm:cxn modelId="{60BA1DA7-BC8A-4986-BB5E-EFAE3C4877C2}" type="presParOf" srcId="{BD76BBFA-9C8C-45D6-A5C2-C4D568818AB0}" destId="{043F8FEC-66FE-45BC-A600-6317B2EA3F4A}" srcOrd="0" destOrd="0" presId="urn:microsoft.com/office/officeart/2005/8/layout/hierarchy4"/>
    <dgm:cxn modelId="{E3E4C31B-FCFF-4575-A08C-5A2084117CF3}" type="presParOf" srcId="{BD76BBFA-9C8C-45D6-A5C2-C4D568818AB0}" destId="{E41536F4-44E1-4D8B-98F5-A9473F6193A1}" srcOrd="1" destOrd="0" presId="urn:microsoft.com/office/officeart/2005/8/layout/hierarchy4"/>
    <dgm:cxn modelId="{9B6D7C91-963F-4FBB-955E-1420529ABE96}" type="presParOf" srcId="{BD76BBFA-9C8C-45D6-A5C2-C4D568818AB0}" destId="{8DA6DAAB-15A8-4F1B-AEA3-9C0999EBDCB0}" srcOrd="2" destOrd="0" presId="urn:microsoft.com/office/officeart/2005/8/layout/hierarchy4"/>
    <dgm:cxn modelId="{45515DE7-67EB-444A-BA50-32BA5CD95C47}" type="presParOf" srcId="{8DA6DAAB-15A8-4F1B-AEA3-9C0999EBDCB0}" destId="{787D6AD3-DDD9-49E3-A9D4-FF3F74B37514}" srcOrd="0" destOrd="0" presId="urn:microsoft.com/office/officeart/2005/8/layout/hierarchy4"/>
    <dgm:cxn modelId="{BBCA636A-97E9-45EF-917B-99E0ED6B7B22}" type="presParOf" srcId="{787D6AD3-DDD9-49E3-A9D4-FF3F74B37514}" destId="{490C2A02-F0DE-489B-A5BE-D8C1DE604814}" srcOrd="0" destOrd="0" presId="urn:microsoft.com/office/officeart/2005/8/layout/hierarchy4"/>
    <dgm:cxn modelId="{BD86A24F-0AFA-4801-A77B-B84D80A5A380}" type="presParOf" srcId="{787D6AD3-DDD9-49E3-A9D4-FF3F74B37514}" destId="{4CF55BFB-07FD-461A-9D31-739D19EA61DA}" srcOrd="1" destOrd="0" presId="urn:microsoft.com/office/officeart/2005/8/layout/hierarchy4"/>
    <dgm:cxn modelId="{0B9F6B86-62E8-4418-9B26-DBE4C199C97E}" type="presParOf" srcId="{A8E1180C-6312-4830-97D7-3622E43D47A8}" destId="{EA53A302-AAE8-4663-92D0-87EA76E9DE50}" srcOrd="1" destOrd="0" presId="urn:microsoft.com/office/officeart/2005/8/layout/hierarchy4"/>
    <dgm:cxn modelId="{0E8914A7-A8F8-41D1-9F93-1ACDE0F88A21}" type="presParOf" srcId="{A8E1180C-6312-4830-97D7-3622E43D47A8}" destId="{6A0872C9-8802-4F12-97C1-EB6848D659A6}" srcOrd="2" destOrd="0" presId="urn:microsoft.com/office/officeart/2005/8/layout/hierarchy4"/>
    <dgm:cxn modelId="{39FFC6D1-1ED0-4A9A-858E-667840520BBC}" type="presParOf" srcId="{6A0872C9-8802-4F12-97C1-EB6848D659A6}" destId="{22623DB9-2760-4E15-A473-B1C882BFB1C5}" srcOrd="0" destOrd="0" presId="urn:microsoft.com/office/officeart/2005/8/layout/hierarchy4"/>
    <dgm:cxn modelId="{5882A67D-8FBC-42C5-8FD3-86B50671AA5E}" type="presParOf" srcId="{6A0872C9-8802-4F12-97C1-EB6848D659A6}" destId="{2BF35BDA-734C-4524-AC58-A4CF7C2CA689}" srcOrd="1" destOrd="0" presId="urn:microsoft.com/office/officeart/2005/8/layout/hierarchy4"/>
    <dgm:cxn modelId="{1DDCD600-8349-4464-889F-D13218074E8C}" type="presParOf" srcId="{6A0872C9-8802-4F12-97C1-EB6848D659A6}" destId="{DF39FAD6-B332-4176-92B2-B77DA6D9294F}" srcOrd="2" destOrd="0" presId="urn:microsoft.com/office/officeart/2005/8/layout/hierarchy4"/>
    <dgm:cxn modelId="{56953332-5395-4ABB-8E6E-46B8542845C5}" type="presParOf" srcId="{DF39FAD6-B332-4176-92B2-B77DA6D9294F}" destId="{4B5FCBB2-C762-48C6-9D18-4F7054361BE1}" srcOrd="0" destOrd="0" presId="urn:microsoft.com/office/officeart/2005/8/layout/hierarchy4"/>
    <dgm:cxn modelId="{67F7037E-EC38-4111-AF1A-6FBDB4CAF193}" type="presParOf" srcId="{4B5FCBB2-C762-48C6-9D18-4F7054361BE1}" destId="{D32FBAB2-F8AF-4CBC-887B-384F9D35BF5E}" srcOrd="0" destOrd="0" presId="urn:microsoft.com/office/officeart/2005/8/layout/hierarchy4"/>
    <dgm:cxn modelId="{72822A16-D409-4483-A864-90C441CF3649}" type="presParOf" srcId="{4B5FCBB2-C762-48C6-9D18-4F7054361BE1}" destId="{7424CF4A-1CD2-4451-8513-C73D5E752288}" srcOrd="1" destOrd="0" presId="urn:microsoft.com/office/officeart/2005/8/layout/hierarchy4"/>
    <dgm:cxn modelId="{5A32408A-6F4F-4726-86B4-2D21FE27A50A}" type="presParOf" srcId="{A8E1180C-6312-4830-97D7-3622E43D47A8}" destId="{122487F1-4AA5-4110-8D58-54BB6094332F}" srcOrd="3" destOrd="0" presId="urn:microsoft.com/office/officeart/2005/8/layout/hierarchy4"/>
    <dgm:cxn modelId="{4AA14312-3876-41BB-9711-B1DDAEE40D32}" type="presParOf" srcId="{A8E1180C-6312-4830-97D7-3622E43D47A8}" destId="{242ED789-7C88-4C28-A2BC-A32BAAE99017}" srcOrd="4" destOrd="0" presId="urn:microsoft.com/office/officeart/2005/8/layout/hierarchy4"/>
    <dgm:cxn modelId="{0E1AFBD7-2E81-4E45-BC2E-AC5D71D8E6CB}" type="presParOf" srcId="{242ED789-7C88-4C28-A2BC-A32BAAE99017}" destId="{71F3210C-E35A-4809-8DC7-26CF7C256866}" srcOrd="0" destOrd="0" presId="urn:microsoft.com/office/officeart/2005/8/layout/hierarchy4"/>
    <dgm:cxn modelId="{5FDB8C30-34BA-42EF-AE10-E41CB88635A0}" type="presParOf" srcId="{242ED789-7C88-4C28-A2BC-A32BAAE99017}" destId="{5380150D-4376-4E01-B20E-238F66C5EA78}" srcOrd="1" destOrd="0" presId="urn:microsoft.com/office/officeart/2005/8/layout/hierarchy4"/>
    <dgm:cxn modelId="{AA168048-26BB-46D4-BCB1-BDC5479D5C47}" type="presParOf" srcId="{242ED789-7C88-4C28-A2BC-A32BAAE99017}" destId="{60781541-05B7-43A1-8090-F3CC7B16277F}" srcOrd="2" destOrd="0" presId="urn:microsoft.com/office/officeart/2005/8/layout/hierarchy4"/>
    <dgm:cxn modelId="{26BACDA5-D75D-44C0-AA78-7266F5E477F6}" type="presParOf" srcId="{60781541-05B7-43A1-8090-F3CC7B16277F}" destId="{15464298-2695-45ED-BF8B-C05896500CC3}" srcOrd="0" destOrd="0" presId="urn:microsoft.com/office/officeart/2005/8/layout/hierarchy4"/>
    <dgm:cxn modelId="{BFEF83EE-7D6C-4BCA-B77A-595533DCD72B}" type="presParOf" srcId="{15464298-2695-45ED-BF8B-C05896500CC3}" destId="{E85148B1-E53C-40D4-99C7-60CAF24907A3}" srcOrd="0" destOrd="0" presId="urn:microsoft.com/office/officeart/2005/8/layout/hierarchy4"/>
    <dgm:cxn modelId="{B0A45BCA-3F70-45F4-A3E4-FE1955B8115C}" type="presParOf" srcId="{15464298-2695-45ED-BF8B-C05896500CC3}" destId="{24E7961C-389A-4BD9-9127-4A943AB4729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9CEBE-D62E-4A12-A27C-AA68D40F7731}" type="doc">
      <dgm:prSet loTypeId="urn:microsoft.com/office/officeart/2005/8/layout/vList2" loCatId="list" qsTypeId="urn:microsoft.com/office/officeart/2005/8/quickstyle/3d5" qsCatId="3D" csTypeId="urn:microsoft.com/office/officeart/2005/8/colors/accent1_3" csCatId="accent1" phldr="1"/>
      <dgm:spPr/>
      <dgm:t>
        <a:bodyPr/>
        <a:lstStyle/>
        <a:p>
          <a:pPr rtl="1"/>
          <a:endParaRPr lang="he-IL"/>
        </a:p>
      </dgm:t>
    </dgm:pt>
    <dgm:pt modelId="{CB66A2CA-C020-402D-8CC3-2EF2AFBAFED6}">
      <dgm:prSet phldrT="[טקסט]" custT="1"/>
      <dgm:spPr/>
      <dgm:t>
        <a:bodyPr/>
        <a:lstStyle/>
        <a:p>
          <a:pPr algn="ctr" rtl="1"/>
          <a:r>
            <a:rPr lang="he-IL" sz="4400" b="1" kern="1200" dirty="0" smtClean="0">
              <a:solidFill>
                <a:schemeClr val="bg1"/>
              </a:solidFill>
              <a:latin typeface="Tahoma" pitchFamily="34" charset="0"/>
              <a:ea typeface="+mn-ea"/>
              <a:cs typeface="Tahoma" pitchFamily="34" charset="0"/>
            </a:rPr>
            <a:t>תרומה</a:t>
          </a:r>
        </a:p>
      </dgm:t>
    </dgm:pt>
    <dgm:pt modelId="{04839085-1DA0-4398-BBC3-296EFAE06109}" type="parTrans" cxnId="{65C1D3F1-BEEC-449C-90E3-85862CE90757}">
      <dgm:prSet/>
      <dgm:spPr/>
      <dgm:t>
        <a:bodyPr/>
        <a:lstStyle/>
        <a:p>
          <a:pPr rtl="1"/>
          <a:endParaRPr lang="he-IL"/>
        </a:p>
      </dgm:t>
    </dgm:pt>
    <dgm:pt modelId="{18133F7B-7E24-47EA-9ECA-BE2C52ACBFA0}" type="sibTrans" cxnId="{65C1D3F1-BEEC-449C-90E3-85862CE90757}">
      <dgm:prSet/>
      <dgm:spPr/>
      <dgm:t>
        <a:bodyPr/>
        <a:lstStyle/>
        <a:p>
          <a:pPr rtl="1"/>
          <a:endParaRPr lang="he-IL"/>
        </a:p>
      </dgm:t>
    </dgm:pt>
    <dgm:pt modelId="{3ED6C8CD-D92B-4991-B076-8A82814A4AF5}">
      <dgm:prSet phldrT="[טקסט]"/>
      <dgm:spPr/>
      <dgm:t>
        <a:bodyPr/>
        <a:lstStyle/>
        <a:p>
          <a:pPr rtl="1"/>
          <a:endParaRPr lang="he-IL" dirty="0"/>
        </a:p>
      </dgm:t>
    </dgm:pt>
    <dgm:pt modelId="{76B41A90-A2A4-4480-8888-9366C6A6F37E}" type="parTrans" cxnId="{EB1F2F60-153C-4C5D-B8DA-F1E3B19E634E}">
      <dgm:prSet/>
      <dgm:spPr/>
      <dgm:t>
        <a:bodyPr/>
        <a:lstStyle/>
        <a:p>
          <a:pPr rtl="1"/>
          <a:endParaRPr lang="he-IL"/>
        </a:p>
      </dgm:t>
    </dgm:pt>
    <dgm:pt modelId="{FEB77B55-C0B7-4E16-A280-B5023B076109}" type="sibTrans" cxnId="{EB1F2F60-153C-4C5D-B8DA-F1E3B19E634E}">
      <dgm:prSet/>
      <dgm:spPr/>
      <dgm:t>
        <a:bodyPr/>
        <a:lstStyle/>
        <a:p>
          <a:pPr rtl="1"/>
          <a:endParaRPr lang="he-IL"/>
        </a:p>
      </dgm:t>
    </dgm:pt>
    <dgm:pt modelId="{C910AA04-7E8F-436C-8E82-11E8990FDC6F}">
      <dgm:prSet phldrT="[טקסט]" custT="1"/>
      <dgm:spPr/>
      <dgm:t>
        <a:bodyPr/>
        <a:lstStyle/>
        <a:p>
          <a:pPr rtl="1">
            <a:lnSpc>
              <a:spcPct val="150000"/>
            </a:lnSpc>
            <a:spcAft>
              <a:spcPts val="0"/>
            </a:spcAft>
          </a:pPr>
          <a:r>
            <a:rPr lang="he-IL" sz="2400" b="1" kern="1200" dirty="0" smtClean="0">
              <a:solidFill>
                <a:schemeClr val="bg1"/>
              </a:solidFill>
              <a:latin typeface="Tahoma" pitchFamily="34" charset="0"/>
              <a:ea typeface="+mn-ea"/>
              <a:cs typeface="Tahoma" pitchFamily="34" charset="0"/>
            </a:rPr>
            <a:t>העברה חד צדדית לקיום מטרה במסגרת מטרות </a:t>
          </a:r>
          <a:r>
            <a:rPr lang="he-IL" sz="2400" b="1" kern="1200" dirty="0" err="1" smtClean="0">
              <a:solidFill>
                <a:schemeClr val="bg1"/>
              </a:solidFill>
              <a:latin typeface="Tahoma" pitchFamily="34" charset="0"/>
              <a:ea typeface="+mn-ea"/>
              <a:cs typeface="Tahoma" pitchFamily="34" charset="0"/>
            </a:rPr>
            <a:t>האלכ"ר</a:t>
          </a:r>
          <a:endParaRPr lang="he-IL" sz="2400" b="1" kern="1200" dirty="0" smtClean="0">
            <a:solidFill>
              <a:schemeClr val="bg1"/>
            </a:solidFill>
            <a:latin typeface="Tahoma" pitchFamily="34" charset="0"/>
            <a:ea typeface="+mn-ea"/>
            <a:cs typeface="Tahoma" pitchFamily="34" charset="0"/>
          </a:endParaRPr>
        </a:p>
      </dgm:t>
    </dgm:pt>
    <dgm:pt modelId="{945CAE82-86EE-465D-B167-5849CC2B58D5}" type="parTrans" cxnId="{4C359E64-BA63-4299-8418-6899F2F01C18}">
      <dgm:prSet/>
      <dgm:spPr/>
      <dgm:t>
        <a:bodyPr/>
        <a:lstStyle/>
        <a:p>
          <a:pPr rtl="1"/>
          <a:endParaRPr lang="he-IL"/>
        </a:p>
      </dgm:t>
    </dgm:pt>
    <dgm:pt modelId="{33F8FB29-5DF0-481A-ADF0-0FB07C025C34}" type="sibTrans" cxnId="{4C359E64-BA63-4299-8418-6899F2F01C18}">
      <dgm:prSet/>
      <dgm:spPr/>
      <dgm:t>
        <a:bodyPr/>
        <a:lstStyle/>
        <a:p>
          <a:pPr rtl="1"/>
          <a:endParaRPr lang="he-IL"/>
        </a:p>
      </dgm:t>
    </dgm:pt>
    <dgm:pt modelId="{5F526DB7-5A9F-4F29-AC82-E8F2B26E564C}">
      <dgm:prSet phldrT="[טקסט]" phldr="1"/>
      <dgm:spPr/>
      <dgm:t>
        <a:bodyPr/>
        <a:lstStyle/>
        <a:p>
          <a:pPr rtl="1"/>
          <a:endParaRPr lang="he-IL" dirty="0"/>
        </a:p>
      </dgm:t>
    </dgm:pt>
    <dgm:pt modelId="{5BC910AD-5DB9-456D-AA56-B753714EE886}" type="parTrans" cxnId="{07C3D7E6-642A-4A27-9729-F8CA48CF9624}">
      <dgm:prSet/>
      <dgm:spPr/>
      <dgm:t>
        <a:bodyPr/>
        <a:lstStyle/>
        <a:p>
          <a:pPr rtl="1"/>
          <a:endParaRPr lang="he-IL"/>
        </a:p>
      </dgm:t>
    </dgm:pt>
    <dgm:pt modelId="{0110C83D-D5A3-4A44-8EEE-E09EDED702F9}" type="sibTrans" cxnId="{07C3D7E6-642A-4A27-9729-F8CA48CF9624}">
      <dgm:prSet/>
      <dgm:spPr/>
      <dgm:t>
        <a:bodyPr/>
        <a:lstStyle/>
        <a:p>
          <a:pPr rtl="1"/>
          <a:endParaRPr lang="he-IL"/>
        </a:p>
      </dgm:t>
    </dgm:pt>
    <dgm:pt modelId="{5057F0AB-8752-4DC6-B050-CBDD30995FEA}" type="pres">
      <dgm:prSet presAssocID="{DDB9CEBE-D62E-4A12-A27C-AA68D40F7731}" presName="linear" presStyleCnt="0">
        <dgm:presLayoutVars>
          <dgm:animLvl val="lvl"/>
          <dgm:resizeHandles val="exact"/>
        </dgm:presLayoutVars>
      </dgm:prSet>
      <dgm:spPr/>
      <dgm:t>
        <a:bodyPr/>
        <a:lstStyle/>
        <a:p>
          <a:pPr rtl="1"/>
          <a:endParaRPr lang="he-IL"/>
        </a:p>
      </dgm:t>
    </dgm:pt>
    <dgm:pt modelId="{FA6F30A9-7D4B-40DC-8E49-1DB59C29DF37}" type="pres">
      <dgm:prSet presAssocID="{CB66A2CA-C020-402D-8CC3-2EF2AFBAFED6}" presName="parentText" presStyleLbl="node1" presStyleIdx="0" presStyleCnt="2" custLinFactNeighborX="33985" custLinFactNeighborY="-2016">
        <dgm:presLayoutVars>
          <dgm:chMax val="0"/>
          <dgm:bulletEnabled val="1"/>
        </dgm:presLayoutVars>
      </dgm:prSet>
      <dgm:spPr/>
      <dgm:t>
        <a:bodyPr/>
        <a:lstStyle/>
        <a:p>
          <a:pPr rtl="1"/>
          <a:endParaRPr lang="he-IL"/>
        </a:p>
      </dgm:t>
    </dgm:pt>
    <dgm:pt modelId="{288E04EE-C56B-49CA-8DA8-CC590817B466}" type="pres">
      <dgm:prSet presAssocID="{CB66A2CA-C020-402D-8CC3-2EF2AFBAFED6}" presName="childText" presStyleLbl="revTx" presStyleIdx="0" presStyleCnt="2">
        <dgm:presLayoutVars>
          <dgm:bulletEnabled val="1"/>
        </dgm:presLayoutVars>
      </dgm:prSet>
      <dgm:spPr/>
      <dgm:t>
        <a:bodyPr/>
        <a:lstStyle/>
        <a:p>
          <a:pPr rtl="1"/>
          <a:endParaRPr lang="he-IL"/>
        </a:p>
      </dgm:t>
    </dgm:pt>
    <dgm:pt modelId="{3D0404DD-A9F2-469F-B2F0-DC478DCF5C7F}" type="pres">
      <dgm:prSet presAssocID="{C910AA04-7E8F-436C-8E82-11E8990FDC6F}" presName="parentText" presStyleLbl="node1" presStyleIdx="1" presStyleCnt="2">
        <dgm:presLayoutVars>
          <dgm:chMax val="0"/>
          <dgm:bulletEnabled val="1"/>
        </dgm:presLayoutVars>
      </dgm:prSet>
      <dgm:spPr/>
      <dgm:t>
        <a:bodyPr/>
        <a:lstStyle/>
        <a:p>
          <a:pPr rtl="1"/>
          <a:endParaRPr lang="he-IL"/>
        </a:p>
      </dgm:t>
    </dgm:pt>
    <dgm:pt modelId="{5025FE31-F0E2-4831-854E-65E6D0FA235B}" type="pres">
      <dgm:prSet presAssocID="{C910AA04-7E8F-436C-8E82-11E8990FDC6F}" presName="childText" presStyleLbl="revTx" presStyleIdx="1" presStyleCnt="2">
        <dgm:presLayoutVars>
          <dgm:bulletEnabled val="1"/>
        </dgm:presLayoutVars>
      </dgm:prSet>
      <dgm:spPr/>
      <dgm:t>
        <a:bodyPr/>
        <a:lstStyle/>
        <a:p>
          <a:pPr rtl="1"/>
          <a:endParaRPr lang="he-IL"/>
        </a:p>
      </dgm:t>
    </dgm:pt>
  </dgm:ptLst>
  <dgm:cxnLst>
    <dgm:cxn modelId="{EB1F2F60-153C-4C5D-B8DA-F1E3B19E634E}" srcId="{CB66A2CA-C020-402D-8CC3-2EF2AFBAFED6}" destId="{3ED6C8CD-D92B-4991-B076-8A82814A4AF5}" srcOrd="0" destOrd="0" parTransId="{76B41A90-A2A4-4480-8888-9366C6A6F37E}" sibTransId="{FEB77B55-C0B7-4E16-A280-B5023B076109}"/>
    <dgm:cxn modelId="{47D2C782-38CF-43EE-A9EA-A9139C86DEF3}" type="presOf" srcId="{5F526DB7-5A9F-4F29-AC82-E8F2B26E564C}" destId="{5025FE31-F0E2-4831-854E-65E6D0FA235B}" srcOrd="0" destOrd="0" presId="urn:microsoft.com/office/officeart/2005/8/layout/vList2"/>
    <dgm:cxn modelId="{4C359E64-BA63-4299-8418-6899F2F01C18}" srcId="{DDB9CEBE-D62E-4A12-A27C-AA68D40F7731}" destId="{C910AA04-7E8F-436C-8E82-11E8990FDC6F}" srcOrd="1" destOrd="0" parTransId="{945CAE82-86EE-465D-B167-5849CC2B58D5}" sibTransId="{33F8FB29-5DF0-481A-ADF0-0FB07C025C34}"/>
    <dgm:cxn modelId="{EC3B4861-B266-4816-B3CA-8964A088B77D}" type="presOf" srcId="{CB66A2CA-C020-402D-8CC3-2EF2AFBAFED6}" destId="{FA6F30A9-7D4B-40DC-8E49-1DB59C29DF37}" srcOrd="0" destOrd="0" presId="urn:microsoft.com/office/officeart/2005/8/layout/vList2"/>
    <dgm:cxn modelId="{C6F5A31D-3C69-417D-9B85-E0408E6E6799}" type="presOf" srcId="{C910AA04-7E8F-436C-8E82-11E8990FDC6F}" destId="{3D0404DD-A9F2-469F-B2F0-DC478DCF5C7F}" srcOrd="0" destOrd="0" presId="urn:microsoft.com/office/officeart/2005/8/layout/vList2"/>
    <dgm:cxn modelId="{07C3D7E6-642A-4A27-9729-F8CA48CF9624}" srcId="{C910AA04-7E8F-436C-8E82-11E8990FDC6F}" destId="{5F526DB7-5A9F-4F29-AC82-E8F2B26E564C}" srcOrd="0" destOrd="0" parTransId="{5BC910AD-5DB9-456D-AA56-B753714EE886}" sibTransId="{0110C83D-D5A3-4A44-8EEE-E09EDED702F9}"/>
    <dgm:cxn modelId="{531CCB83-C1BB-44C2-BAA9-63F0853C6DD8}" type="presOf" srcId="{3ED6C8CD-D92B-4991-B076-8A82814A4AF5}" destId="{288E04EE-C56B-49CA-8DA8-CC590817B466}" srcOrd="0" destOrd="0" presId="urn:microsoft.com/office/officeart/2005/8/layout/vList2"/>
    <dgm:cxn modelId="{243B54C2-43D9-4AC1-ADD6-3BDB12012ECF}" type="presOf" srcId="{DDB9CEBE-D62E-4A12-A27C-AA68D40F7731}" destId="{5057F0AB-8752-4DC6-B050-CBDD30995FEA}" srcOrd="0" destOrd="0" presId="urn:microsoft.com/office/officeart/2005/8/layout/vList2"/>
    <dgm:cxn modelId="{65C1D3F1-BEEC-449C-90E3-85862CE90757}" srcId="{DDB9CEBE-D62E-4A12-A27C-AA68D40F7731}" destId="{CB66A2CA-C020-402D-8CC3-2EF2AFBAFED6}" srcOrd="0" destOrd="0" parTransId="{04839085-1DA0-4398-BBC3-296EFAE06109}" sibTransId="{18133F7B-7E24-47EA-9ECA-BE2C52ACBFA0}"/>
    <dgm:cxn modelId="{17DC621E-EE5D-405B-9307-D31390103832}" type="presParOf" srcId="{5057F0AB-8752-4DC6-B050-CBDD30995FEA}" destId="{FA6F30A9-7D4B-40DC-8E49-1DB59C29DF37}" srcOrd="0" destOrd="0" presId="urn:microsoft.com/office/officeart/2005/8/layout/vList2"/>
    <dgm:cxn modelId="{CE4204D1-A23C-4BE6-A5E2-3F05B82800B5}" type="presParOf" srcId="{5057F0AB-8752-4DC6-B050-CBDD30995FEA}" destId="{288E04EE-C56B-49CA-8DA8-CC590817B466}" srcOrd="1" destOrd="0" presId="urn:microsoft.com/office/officeart/2005/8/layout/vList2"/>
    <dgm:cxn modelId="{4BD46E5C-585B-427A-A9BB-5B061B0ABD91}" type="presParOf" srcId="{5057F0AB-8752-4DC6-B050-CBDD30995FEA}" destId="{3D0404DD-A9F2-469F-B2F0-DC478DCF5C7F}" srcOrd="2" destOrd="0" presId="urn:microsoft.com/office/officeart/2005/8/layout/vList2"/>
    <dgm:cxn modelId="{09140C1D-9926-4046-93CC-EC7EC4409D0F}" type="presParOf" srcId="{5057F0AB-8752-4DC6-B050-CBDD30995FEA}" destId="{5025FE31-F0E2-4831-854E-65E6D0FA235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B9CEBE-D62E-4A12-A27C-AA68D40F7731}" type="doc">
      <dgm:prSet loTypeId="urn:microsoft.com/office/officeart/2005/8/layout/vList2" loCatId="list" qsTypeId="urn:microsoft.com/office/officeart/2005/8/quickstyle/3d8" qsCatId="3D" csTypeId="urn:microsoft.com/office/officeart/2005/8/colors/accent2_5" csCatId="accent2" phldr="1"/>
      <dgm:spPr/>
      <dgm:t>
        <a:bodyPr/>
        <a:lstStyle/>
        <a:p>
          <a:pPr rtl="1"/>
          <a:endParaRPr lang="he-IL"/>
        </a:p>
      </dgm:t>
    </dgm:pt>
    <dgm:pt modelId="{CB66A2CA-C020-402D-8CC3-2EF2AFBAFED6}">
      <dgm:prSet phldrT="[טקסט]" custT="1"/>
      <dgm:spPr/>
      <dgm:t>
        <a:bodyPr/>
        <a:lstStyle/>
        <a:p>
          <a:pPr algn="ctr" rtl="1"/>
          <a:r>
            <a:rPr lang="he-IL" sz="4400" b="1" kern="1200" dirty="0" smtClean="0">
              <a:solidFill>
                <a:schemeClr val="tx1"/>
              </a:solidFill>
              <a:latin typeface="Tahoma" pitchFamily="34" charset="0"/>
              <a:ea typeface="+mn-ea"/>
              <a:cs typeface="Tahoma" pitchFamily="34" charset="0"/>
            </a:rPr>
            <a:t>תמורה</a:t>
          </a:r>
        </a:p>
      </dgm:t>
    </dgm:pt>
    <dgm:pt modelId="{04839085-1DA0-4398-BBC3-296EFAE06109}" type="parTrans" cxnId="{65C1D3F1-BEEC-449C-90E3-85862CE90757}">
      <dgm:prSet/>
      <dgm:spPr/>
      <dgm:t>
        <a:bodyPr/>
        <a:lstStyle/>
        <a:p>
          <a:pPr rtl="1"/>
          <a:endParaRPr lang="he-IL"/>
        </a:p>
      </dgm:t>
    </dgm:pt>
    <dgm:pt modelId="{18133F7B-7E24-47EA-9ECA-BE2C52ACBFA0}" type="sibTrans" cxnId="{65C1D3F1-BEEC-449C-90E3-85862CE90757}">
      <dgm:prSet/>
      <dgm:spPr/>
      <dgm:t>
        <a:bodyPr/>
        <a:lstStyle/>
        <a:p>
          <a:pPr rtl="1"/>
          <a:endParaRPr lang="he-IL"/>
        </a:p>
      </dgm:t>
    </dgm:pt>
    <dgm:pt modelId="{3ED6C8CD-D92B-4991-B076-8A82814A4AF5}">
      <dgm:prSet phldrT="[טקסט]"/>
      <dgm:spPr/>
      <dgm:t>
        <a:bodyPr/>
        <a:lstStyle/>
        <a:p>
          <a:pPr rtl="1"/>
          <a:endParaRPr lang="he-IL" dirty="0"/>
        </a:p>
      </dgm:t>
    </dgm:pt>
    <dgm:pt modelId="{76B41A90-A2A4-4480-8888-9366C6A6F37E}" type="parTrans" cxnId="{EB1F2F60-153C-4C5D-B8DA-F1E3B19E634E}">
      <dgm:prSet/>
      <dgm:spPr/>
      <dgm:t>
        <a:bodyPr/>
        <a:lstStyle/>
        <a:p>
          <a:pPr rtl="1"/>
          <a:endParaRPr lang="he-IL"/>
        </a:p>
      </dgm:t>
    </dgm:pt>
    <dgm:pt modelId="{FEB77B55-C0B7-4E16-A280-B5023B076109}" type="sibTrans" cxnId="{EB1F2F60-153C-4C5D-B8DA-F1E3B19E634E}">
      <dgm:prSet/>
      <dgm:spPr/>
      <dgm:t>
        <a:bodyPr/>
        <a:lstStyle/>
        <a:p>
          <a:pPr rtl="1"/>
          <a:endParaRPr lang="he-IL"/>
        </a:p>
      </dgm:t>
    </dgm:pt>
    <dgm:pt modelId="{C910AA04-7E8F-436C-8E82-11E8990FDC6F}">
      <dgm:prSet phldrT="[טקסט]" custT="1"/>
      <dgm:spPr/>
      <dgm:t>
        <a:bodyPr/>
        <a:lstStyle/>
        <a:p>
          <a:pPr rtl="1">
            <a:lnSpc>
              <a:spcPct val="150000"/>
            </a:lnSpc>
            <a:spcAft>
              <a:spcPts val="0"/>
            </a:spcAft>
          </a:pPr>
          <a:r>
            <a:rPr lang="he-IL" sz="2400" b="1" kern="1200" dirty="0" smtClean="0">
              <a:solidFill>
                <a:schemeClr val="tx1"/>
              </a:solidFill>
              <a:latin typeface="Tahoma" pitchFamily="34" charset="0"/>
              <a:ea typeface="+mn-ea"/>
              <a:cs typeface="Tahoma" pitchFamily="34" charset="0"/>
            </a:rPr>
            <a:t>הכנסה בגין פעולה או שירות שמבצע </a:t>
          </a:r>
          <a:r>
            <a:rPr lang="he-IL" sz="2400" b="1" kern="1200" dirty="0" err="1" smtClean="0">
              <a:solidFill>
                <a:schemeClr val="tx1"/>
              </a:solidFill>
              <a:latin typeface="Tahoma" pitchFamily="34" charset="0"/>
              <a:ea typeface="+mn-ea"/>
              <a:cs typeface="Tahoma" pitchFamily="34" charset="0"/>
            </a:rPr>
            <a:t>האלכ"ר</a:t>
          </a:r>
          <a:endParaRPr lang="he-IL" sz="2400" b="1" kern="1200" dirty="0" smtClean="0">
            <a:solidFill>
              <a:schemeClr val="tx1"/>
            </a:solidFill>
            <a:latin typeface="Tahoma" pitchFamily="34" charset="0"/>
            <a:ea typeface="+mn-ea"/>
            <a:cs typeface="Tahoma" pitchFamily="34" charset="0"/>
          </a:endParaRPr>
        </a:p>
      </dgm:t>
    </dgm:pt>
    <dgm:pt modelId="{945CAE82-86EE-465D-B167-5849CC2B58D5}" type="parTrans" cxnId="{4C359E64-BA63-4299-8418-6899F2F01C18}">
      <dgm:prSet/>
      <dgm:spPr/>
      <dgm:t>
        <a:bodyPr/>
        <a:lstStyle/>
        <a:p>
          <a:pPr rtl="1"/>
          <a:endParaRPr lang="he-IL"/>
        </a:p>
      </dgm:t>
    </dgm:pt>
    <dgm:pt modelId="{33F8FB29-5DF0-481A-ADF0-0FB07C025C34}" type="sibTrans" cxnId="{4C359E64-BA63-4299-8418-6899F2F01C18}">
      <dgm:prSet/>
      <dgm:spPr/>
      <dgm:t>
        <a:bodyPr/>
        <a:lstStyle/>
        <a:p>
          <a:pPr rtl="1"/>
          <a:endParaRPr lang="he-IL"/>
        </a:p>
      </dgm:t>
    </dgm:pt>
    <dgm:pt modelId="{5057F0AB-8752-4DC6-B050-CBDD30995FEA}" type="pres">
      <dgm:prSet presAssocID="{DDB9CEBE-D62E-4A12-A27C-AA68D40F7731}" presName="linear" presStyleCnt="0">
        <dgm:presLayoutVars>
          <dgm:animLvl val="lvl"/>
          <dgm:resizeHandles val="exact"/>
        </dgm:presLayoutVars>
      </dgm:prSet>
      <dgm:spPr/>
      <dgm:t>
        <a:bodyPr/>
        <a:lstStyle/>
        <a:p>
          <a:pPr rtl="1"/>
          <a:endParaRPr lang="he-IL"/>
        </a:p>
      </dgm:t>
    </dgm:pt>
    <dgm:pt modelId="{FA6F30A9-7D4B-40DC-8E49-1DB59C29DF37}" type="pres">
      <dgm:prSet presAssocID="{CB66A2CA-C020-402D-8CC3-2EF2AFBAFED6}" presName="parentText" presStyleLbl="node1" presStyleIdx="0" presStyleCnt="2" custLinFactNeighborX="-4688" custLinFactNeighborY="34544">
        <dgm:presLayoutVars>
          <dgm:chMax val="0"/>
          <dgm:bulletEnabled val="1"/>
        </dgm:presLayoutVars>
      </dgm:prSet>
      <dgm:spPr/>
      <dgm:t>
        <a:bodyPr/>
        <a:lstStyle/>
        <a:p>
          <a:pPr rtl="1"/>
          <a:endParaRPr lang="he-IL"/>
        </a:p>
      </dgm:t>
    </dgm:pt>
    <dgm:pt modelId="{288E04EE-C56B-49CA-8DA8-CC590817B466}" type="pres">
      <dgm:prSet presAssocID="{CB66A2CA-C020-402D-8CC3-2EF2AFBAFED6}" presName="childText" presStyleLbl="revTx" presStyleIdx="0" presStyleCnt="1">
        <dgm:presLayoutVars>
          <dgm:bulletEnabled val="1"/>
        </dgm:presLayoutVars>
      </dgm:prSet>
      <dgm:spPr/>
      <dgm:t>
        <a:bodyPr/>
        <a:lstStyle/>
        <a:p>
          <a:pPr rtl="1"/>
          <a:endParaRPr lang="he-IL"/>
        </a:p>
      </dgm:t>
    </dgm:pt>
    <dgm:pt modelId="{3D0404DD-A9F2-469F-B2F0-DC478DCF5C7F}" type="pres">
      <dgm:prSet presAssocID="{C910AA04-7E8F-436C-8E82-11E8990FDC6F}" presName="parentText" presStyleLbl="node1" presStyleIdx="1" presStyleCnt="2">
        <dgm:presLayoutVars>
          <dgm:chMax val="0"/>
          <dgm:bulletEnabled val="1"/>
        </dgm:presLayoutVars>
      </dgm:prSet>
      <dgm:spPr/>
      <dgm:t>
        <a:bodyPr/>
        <a:lstStyle/>
        <a:p>
          <a:pPr rtl="1"/>
          <a:endParaRPr lang="he-IL"/>
        </a:p>
      </dgm:t>
    </dgm:pt>
  </dgm:ptLst>
  <dgm:cxnLst>
    <dgm:cxn modelId="{EB1F2F60-153C-4C5D-B8DA-F1E3B19E634E}" srcId="{CB66A2CA-C020-402D-8CC3-2EF2AFBAFED6}" destId="{3ED6C8CD-D92B-4991-B076-8A82814A4AF5}" srcOrd="0" destOrd="0" parTransId="{76B41A90-A2A4-4480-8888-9366C6A6F37E}" sibTransId="{FEB77B55-C0B7-4E16-A280-B5023B076109}"/>
    <dgm:cxn modelId="{7B1F445E-A7AE-42A1-A4A3-7022238DB989}" type="presOf" srcId="{3ED6C8CD-D92B-4991-B076-8A82814A4AF5}" destId="{288E04EE-C56B-49CA-8DA8-CC590817B466}" srcOrd="0" destOrd="0" presId="urn:microsoft.com/office/officeart/2005/8/layout/vList2"/>
    <dgm:cxn modelId="{8AD0138F-181D-496F-AC77-6AFA58741E37}" type="presOf" srcId="{DDB9CEBE-D62E-4A12-A27C-AA68D40F7731}" destId="{5057F0AB-8752-4DC6-B050-CBDD30995FEA}" srcOrd="0" destOrd="0" presId="urn:microsoft.com/office/officeart/2005/8/layout/vList2"/>
    <dgm:cxn modelId="{4C359E64-BA63-4299-8418-6899F2F01C18}" srcId="{DDB9CEBE-D62E-4A12-A27C-AA68D40F7731}" destId="{C910AA04-7E8F-436C-8E82-11E8990FDC6F}" srcOrd="1" destOrd="0" parTransId="{945CAE82-86EE-465D-B167-5849CC2B58D5}" sibTransId="{33F8FB29-5DF0-481A-ADF0-0FB07C025C34}"/>
    <dgm:cxn modelId="{73E723CB-CC71-4E9D-BC5B-3BDF8444A4BC}" type="presOf" srcId="{C910AA04-7E8F-436C-8E82-11E8990FDC6F}" destId="{3D0404DD-A9F2-469F-B2F0-DC478DCF5C7F}" srcOrd="0" destOrd="0" presId="urn:microsoft.com/office/officeart/2005/8/layout/vList2"/>
    <dgm:cxn modelId="{1C0106F7-B780-4394-A55A-53EC4133A0AB}" type="presOf" srcId="{CB66A2CA-C020-402D-8CC3-2EF2AFBAFED6}" destId="{FA6F30A9-7D4B-40DC-8E49-1DB59C29DF37}" srcOrd="0" destOrd="0" presId="urn:microsoft.com/office/officeart/2005/8/layout/vList2"/>
    <dgm:cxn modelId="{65C1D3F1-BEEC-449C-90E3-85862CE90757}" srcId="{DDB9CEBE-D62E-4A12-A27C-AA68D40F7731}" destId="{CB66A2CA-C020-402D-8CC3-2EF2AFBAFED6}" srcOrd="0" destOrd="0" parTransId="{04839085-1DA0-4398-BBC3-296EFAE06109}" sibTransId="{18133F7B-7E24-47EA-9ECA-BE2C52ACBFA0}"/>
    <dgm:cxn modelId="{BA37D9AB-4879-46D1-A9E1-F2FB63CF54C3}" type="presParOf" srcId="{5057F0AB-8752-4DC6-B050-CBDD30995FEA}" destId="{FA6F30A9-7D4B-40DC-8E49-1DB59C29DF37}" srcOrd="0" destOrd="0" presId="urn:microsoft.com/office/officeart/2005/8/layout/vList2"/>
    <dgm:cxn modelId="{53D4676A-971D-40F5-AEE4-4FB5C042F871}" type="presParOf" srcId="{5057F0AB-8752-4DC6-B050-CBDD30995FEA}" destId="{288E04EE-C56B-49CA-8DA8-CC590817B466}" srcOrd="1" destOrd="0" presId="urn:microsoft.com/office/officeart/2005/8/layout/vList2"/>
    <dgm:cxn modelId="{C9787545-B6AF-4C83-9613-0C84CD62159E}" type="presParOf" srcId="{5057F0AB-8752-4DC6-B050-CBDD30995FEA}" destId="{3D0404DD-A9F2-469F-B2F0-DC478DCF5C7F}"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C9AF17-B7E3-4A5B-96FD-2ACE77BDD61B}" type="doc">
      <dgm:prSet loTypeId="urn:microsoft.com/office/officeart/2005/8/layout/radial2" loCatId="relationship" qsTypeId="urn:microsoft.com/office/officeart/2005/8/quickstyle/3d1" qsCatId="3D" csTypeId="urn:microsoft.com/office/officeart/2005/8/colors/accent2_3" csCatId="accent2" phldr="1"/>
      <dgm:spPr/>
      <dgm:t>
        <a:bodyPr/>
        <a:lstStyle/>
        <a:p>
          <a:pPr rtl="1"/>
          <a:endParaRPr lang="he-IL"/>
        </a:p>
      </dgm:t>
    </dgm:pt>
    <dgm:pt modelId="{E600C18E-5319-45CB-BF9B-B89942A54A30}">
      <dgm:prSet phldrT="[טקסט]" custT="1"/>
      <dgm:spPr/>
      <dgm:t>
        <a:bodyPr/>
        <a:lstStyle/>
        <a:p>
          <a:pPr rtl="1"/>
          <a:r>
            <a:rPr lang="he-IL" sz="1200" b="1" u="sng" dirty="0" smtClean="0">
              <a:solidFill>
                <a:schemeClr val="bg1"/>
              </a:solidFill>
            </a:rPr>
            <a:t>תחולה:</a:t>
          </a:r>
        </a:p>
        <a:p>
          <a:pPr rtl="1"/>
          <a:r>
            <a:rPr lang="he-IL" sz="1200" b="1" dirty="0" smtClean="0">
              <a:solidFill>
                <a:schemeClr val="bg1"/>
              </a:solidFill>
            </a:rPr>
            <a:t>תאגיד בריאות בשליטת בית חולים ציבורי , קופות חולים, ותאגידי אחות של </a:t>
          </a:r>
          <a:r>
            <a:rPr lang="he-IL" sz="1200" b="1" dirty="0" err="1" smtClean="0">
              <a:solidFill>
                <a:schemeClr val="bg1"/>
              </a:solidFill>
            </a:rPr>
            <a:t>של</a:t>
          </a:r>
          <a:r>
            <a:rPr lang="he-IL" sz="1200" b="1" dirty="0" smtClean="0">
              <a:solidFill>
                <a:schemeClr val="bg1"/>
              </a:solidFill>
            </a:rPr>
            <a:t> קופ"ח </a:t>
          </a:r>
          <a:endParaRPr lang="he-IL" sz="1200" dirty="0">
            <a:solidFill>
              <a:schemeClr val="bg1"/>
            </a:solidFill>
          </a:endParaRPr>
        </a:p>
      </dgm:t>
    </dgm:pt>
    <dgm:pt modelId="{6A37ACEA-356F-445C-8E41-B719A71CB1A8}" type="parTrans" cxnId="{BA96C4F4-A048-45BF-9030-5A9728114432}">
      <dgm:prSet/>
      <dgm:spPr/>
      <dgm:t>
        <a:bodyPr/>
        <a:lstStyle/>
        <a:p>
          <a:pPr rtl="1"/>
          <a:endParaRPr lang="he-IL"/>
        </a:p>
      </dgm:t>
    </dgm:pt>
    <dgm:pt modelId="{4FC12580-9346-4E48-89CF-39C5DC73188B}" type="sibTrans" cxnId="{BA96C4F4-A048-45BF-9030-5A9728114432}">
      <dgm:prSet/>
      <dgm:spPr/>
      <dgm:t>
        <a:bodyPr/>
        <a:lstStyle/>
        <a:p>
          <a:pPr rtl="1"/>
          <a:endParaRPr lang="he-IL"/>
        </a:p>
      </dgm:t>
    </dgm:pt>
    <dgm:pt modelId="{F4953B1E-EEEA-4805-9DB8-9F1A0D988D65}">
      <dgm:prSet custT="1"/>
      <dgm:spPr/>
      <dgm:t>
        <a:bodyPr/>
        <a:lstStyle/>
        <a:p>
          <a:pPr rtl="1"/>
          <a:r>
            <a:rPr lang="he-IL" sz="1200" b="1" u="sng" dirty="0" smtClean="0">
              <a:solidFill>
                <a:schemeClr val="bg1"/>
              </a:solidFill>
            </a:rPr>
            <a:t>שינויים באשר לעריכה</a:t>
          </a:r>
          <a:r>
            <a:rPr lang="he-IL" sz="1200" b="1" dirty="0" smtClean="0">
              <a:solidFill>
                <a:schemeClr val="bg1"/>
              </a:solidFill>
            </a:rPr>
            <a:t>:</a:t>
          </a:r>
        </a:p>
        <a:p>
          <a:pPr rtl="1"/>
          <a:r>
            <a:rPr lang="he-IL" sz="1200" b="1" dirty="0" smtClean="0">
              <a:solidFill>
                <a:schemeClr val="bg1"/>
              </a:solidFill>
            </a:rPr>
            <a:t>הוצאות מחשוב יפוצלו</a:t>
          </a:r>
        </a:p>
        <a:p>
          <a:pPr rtl="1"/>
          <a:r>
            <a:rPr lang="he-IL" sz="1200" b="1" dirty="0" smtClean="0">
              <a:solidFill>
                <a:schemeClr val="bg1"/>
              </a:solidFill>
            </a:rPr>
            <a:t>יש להציג בנפרד עסקאות עם בעלי שליטה</a:t>
          </a:r>
        </a:p>
        <a:p>
          <a:pPr rtl="1"/>
          <a:r>
            <a:rPr lang="he-IL" sz="1200" b="1" dirty="0" smtClean="0">
              <a:solidFill>
                <a:schemeClr val="bg1"/>
              </a:solidFill>
            </a:rPr>
            <a:t>הוצאות והכנסות מימון יוצגו בברוטו</a:t>
          </a:r>
        </a:p>
      </dgm:t>
    </dgm:pt>
    <dgm:pt modelId="{EE6D2A5D-0B0D-4BB6-80E5-BAFDB6E71842}" type="parTrans" cxnId="{DF6B39FC-CF35-41D0-BACB-DCBF916268DA}">
      <dgm:prSet/>
      <dgm:spPr/>
      <dgm:t>
        <a:bodyPr/>
        <a:lstStyle/>
        <a:p>
          <a:pPr rtl="1"/>
          <a:endParaRPr lang="he-IL"/>
        </a:p>
      </dgm:t>
    </dgm:pt>
    <dgm:pt modelId="{6BCF648D-F5D0-43A1-84EC-A11E798E5218}" type="sibTrans" cxnId="{DF6B39FC-CF35-41D0-BACB-DCBF916268DA}">
      <dgm:prSet/>
      <dgm:spPr/>
      <dgm:t>
        <a:bodyPr/>
        <a:lstStyle/>
        <a:p>
          <a:pPr rtl="1"/>
          <a:endParaRPr lang="he-IL"/>
        </a:p>
      </dgm:t>
    </dgm:pt>
    <dgm:pt modelId="{D797DB23-A320-49CA-A4DA-DD46A9B097B8}">
      <dgm:prSet custT="1"/>
      <dgm:spPr/>
      <dgm:t>
        <a:bodyPr/>
        <a:lstStyle/>
        <a:p>
          <a:pPr rtl="1"/>
          <a:r>
            <a:rPr lang="he-IL" sz="1200" b="1" u="sng" dirty="0" smtClean="0">
              <a:solidFill>
                <a:schemeClr val="tx1"/>
              </a:solidFill>
            </a:rPr>
            <a:t>ירידת ערך </a:t>
          </a:r>
          <a:r>
            <a:rPr lang="he-IL" sz="1200" b="1" dirty="0" smtClean="0">
              <a:solidFill>
                <a:schemeClr val="tx1"/>
              </a:solidFill>
            </a:rPr>
            <a:t>– </a:t>
          </a:r>
        </a:p>
        <a:p>
          <a:pPr rtl="1"/>
          <a:r>
            <a:rPr lang="he-IL" sz="1200" b="1" dirty="0" smtClean="0">
              <a:solidFill>
                <a:schemeClr val="tx1"/>
              </a:solidFill>
            </a:rPr>
            <a:t>חלה על הדוחות.</a:t>
          </a:r>
        </a:p>
        <a:p>
          <a:pPr rtl="1"/>
          <a:r>
            <a:rPr lang="he-IL" sz="1200" b="1" dirty="0" smtClean="0">
              <a:solidFill>
                <a:schemeClr val="tx1"/>
              </a:solidFill>
            </a:rPr>
            <a:t>סימנים לירידת ערך:</a:t>
          </a:r>
        </a:p>
        <a:p>
          <a:pPr marL="0" indent="0" rtl="1"/>
          <a:r>
            <a:rPr lang="he-IL" sz="1200" b="1" dirty="0" smtClean="0">
              <a:solidFill>
                <a:schemeClr val="tx1"/>
              </a:solidFill>
            </a:rPr>
            <a:t>א. אין כוונה לעשות שימוש בנכס כי הוא ניזוק או לא יכול לתרום או כוונתם לרכוש חלופי.</a:t>
          </a:r>
        </a:p>
        <a:p>
          <a:pPr rtl="1"/>
          <a:r>
            <a:rPr lang="he-IL" sz="1200" b="1" dirty="0" smtClean="0">
              <a:solidFill>
                <a:schemeClr val="tx1"/>
              </a:solidFill>
            </a:rPr>
            <a:t>ב.  ניצולת נמוכה של המכשור הרפואי, או פגיעה מהותית ביכולת השימוש העתידית</a:t>
          </a:r>
        </a:p>
      </dgm:t>
    </dgm:pt>
    <dgm:pt modelId="{F2D6406E-B8EB-4A49-BA5D-73515FCEC7DF}" type="parTrans" cxnId="{CE8FECD6-DD8B-46CF-B3DC-4BC900793DAD}">
      <dgm:prSet/>
      <dgm:spPr/>
      <dgm:t>
        <a:bodyPr/>
        <a:lstStyle/>
        <a:p>
          <a:pPr rtl="1"/>
          <a:endParaRPr lang="he-IL"/>
        </a:p>
      </dgm:t>
    </dgm:pt>
    <dgm:pt modelId="{817F0335-F678-4C71-AD1D-3E6ECFC5A541}" type="sibTrans" cxnId="{CE8FECD6-DD8B-46CF-B3DC-4BC900793DAD}">
      <dgm:prSet/>
      <dgm:spPr/>
      <dgm:t>
        <a:bodyPr/>
        <a:lstStyle/>
        <a:p>
          <a:pPr rtl="1"/>
          <a:endParaRPr lang="he-IL"/>
        </a:p>
      </dgm:t>
    </dgm:pt>
    <dgm:pt modelId="{13F4BC53-1C0A-4718-9671-9678553FC193}">
      <dgm:prSet custT="1"/>
      <dgm:spPr/>
      <dgm:t>
        <a:bodyPr/>
        <a:lstStyle/>
        <a:p>
          <a:pPr rtl="1"/>
          <a:endParaRPr lang="he-IL" sz="1200" b="1" u="sng" dirty="0" smtClean="0">
            <a:solidFill>
              <a:schemeClr val="tx1"/>
            </a:solidFill>
          </a:endParaRPr>
        </a:p>
        <a:p>
          <a:pPr rtl="1"/>
          <a:r>
            <a:rPr lang="he-IL" sz="1200" b="1" u="sng" dirty="0" smtClean="0">
              <a:solidFill>
                <a:schemeClr val="tx1"/>
              </a:solidFill>
            </a:rPr>
            <a:t>התחייבויות לסיום עובד מעביד</a:t>
          </a:r>
          <a:r>
            <a:rPr lang="he-IL" sz="1200" b="1" dirty="0" smtClean="0">
              <a:solidFill>
                <a:schemeClr val="tx1"/>
              </a:solidFill>
            </a:rPr>
            <a:t>:</a:t>
          </a:r>
        </a:p>
        <a:p>
          <a:pPr rtl="1"/>
          <a:r>
            <a:rPr lang="he-IL" sz="1200" b="1" dirty="0" smtClean="0">
              <a:solidFill>
                <a:schemeClr val="tx1"/>
              </a:solidFill>
            </a:rPr>
            <a:t>תוכר על בסיס הערכה אקטוארית</a:t>
          </a:r>
        </a:p>
        <a:p>
          <a:pPr rtl="1"/>
          <a:r>
            <a:rPr lang="he-IL" sz="1200" b="1" dirty="0" smtClean="0">
              <a:solidFill>
                <a:schemeClr val="tx1"/>
              </a:solidFill>
            </a:rPr>
            <a:t> התחייבות למענק יובל, ופנסיה תקציבית בהם אין כיסוי מלא להכיר על בסיס הערכה אקטוארית.</a:t>
          </a:r>
        </a:p>
        <a:p>
          <a:pPr rtl="1"/>
          <a:r>
            <a:rPr lang="he-IL" sz="1200" b="1" dirty="0" smtClean="0">
              <a:solidFill>
                <a:schemeClr val="tx1"/>
              </a:solidFill>
            </a:rPr>
            <a:t>במצב בו בעל שליטה משלם פנסיה, תוכר קרן הון </a:t>
          </a:r>
          <a:r>
            <a:rPr lang="he-IL" sz="1200" b="1" dirty="0" err="1" smtClean="0">
              <a:solidFill>
                <a:schemeClr val="tx1"/>
              </a:solidFill>
            </a:rPr>
            <a:t>בעש"ט</a:t>
          </a:r>
          <a:endParaRPr lang="he-IL" sz="1200" b="1" dirty="0" smtClean="0">
            <a:solidFill>
              <a:schemeClr val="tx1"/>
            </a:solidFill>
          </a:endParaRPr>
        </a:p>
        <a:p>
          <a:pPr rtl="1"/>
          <a:endParaRPr lang="he-IL" sz="1200" b="1" dirty="0">
            <a:solidFill>
              <a:schemeClr val="tx1"/>
            </a:solidFill>
          </a:endParaRPr>
        </a:p>
      </dgm:t>
    </dgm:pt>
    <dgm:pt modelId="{3ADAF125-55A0-4750-91DC-DC0410C71E37}" type="parTrans" cxnId="{30771F0F-334C-42B7-A48C-0C21022BDAB4}">
      <dgm:prSet/>
      <dgm:spPr/>
      <dgm:t>
        <a:bodyPr/>
        <a:lstStyle/>
        <a:p>
          <a:pPr rtl="1"/>
          <a:endParaRPr lang="he-IL"/>
        </a:p>
      </dgm:t>
    </dgm:pt>
    <dgm:pt modelId="{FE1FF9D5-86F5-4B18-8BE6-8802DAF7D55B}" type="sibTrans" cxnId="{30771F0F-334C-42B7-A48C-0C21022BDAB4}">
      <dgm:prSet/>
      <dgm:spPr/>
      <dgm:t>
        <a:bodyPr/>
        <a:lstStyle/>
        <a:p>
          <a:pPr rtl="1"/>
          <a:endParaRPr lang="he-IL"/>
        </a:p>
      </dgm:t>
    </dgm:pt>
    <dgm:pt modelId="{920C7811-1B78-429C-8C39-C6C64E151676}">
      <dgm:prSet custT="1"/>
      <dgm:spPr/>
      <dgm:t>
        <a:bodyPr/>
        <a:lstStyle/>
        <a:p>
          <a:pPr rtl="1"/>
          <a:r>
            <a:rPr lang="he-IL" sz="1200" b="1" u="sng" dirty="0" smtClean="0">
              <a:solidFill>
                <a:schemeClr val="bg1"/>
              </a:solidFill>
            </a:rPr>
            <a:t>כללי חשבונאות</a:t>
          </a:r>
          <a:r>
            <a:rPr lang="he-IL" sz="1200" b="1" dirty="0" smtClean="0">
              <a:solidFill>
                <a:schemeClr val="bg1"/>
              </a:solidFill>
            </a:rPr>
            <a:t>:</a:t>
          </a:r>
        </a:p>
        <a:p>
          <a:pPr rtl="1"/>
          <a:r>
            <a:rPr lang="he-IL" sz="1200" b="1" dirty="0" smtClean="0">
              <a:solidFill>
                <a:schemeClr val="bg1"/>
              </a:solidFill>
            </a:rPr>
            <a:t>תקינה ישראלית בלבד. וכל כללי החשבונאות בחברה רגילה (</a:t>
          </a:r>
          <a:r>
            <a:rPr lang="en-US" sz="1200" b="1" dirty="0" smtClean="0">
              <a:solidFill>
                <a:schemeClr val="bg1"/>
              </a:solidFill>
            </a:rPr>
            <a:t> </a:t>
          </a:r>
          <a:r>
            <a:rPr lang="he-IL" sz="1200" b="1" dirty="0" smtClean="0">
              <a:solidFill>
                <a:schemeClr val="bg1"/>
              </a:solidFill>
            </a:rPr>
            <a:t>בניגוד למלכ"ר)</a:t>
          </a:r>
        </a:p>
        <a:p>
          <a:pPr rtl="1"/>
          <a:r>
            <a:rPr lang="he-IL" sz="1200" b="1" dirty="0" smtClean="0">
              <a:solidFill>
                <a:schemeClr val="bg1"/>
              </a:solidFill>
            </a:rPr>
            <a:t>הנחיות בנוגע לעסקאות עם בעלי שליטה והרחבת הגדרת צד קשור</a:t>
          </a:r>
          <a:endParaRPr lang="he-IL" sz="1200" b="1" dirty="0">
            <a:solidFill>
              <a:schemeClr val="bg1"/>
            </a:solidFill>
          </a:endParaRPr>
        </a:p>
      </dgm:t>
    </dgm:pt>
    <dgm:pt modelId="{49EFE120-2796-4325-8093-01EB34A917AC}" type="parTrans" cxnId="{819CEA62-70A5-408A-9391-41B3AE5FCB6D}">
      <dgm:prSet/>
      <dgm:spPr/>
      <dgm:t>
        <a:bodyPr/>
        <a:lstStyle/>
        <a:p>
          <a:pPr rtl="1"/>
          <a:endParaRPr lang="he-IL"/>
        </a:p>
      </dgm:t>
    </dgm:pt>
    <dgm:pt modelId="{1F52DD02-479D-4B98-9518-9E034D7A262B}" type="sibTrans" cxnId="{819CEA62-70A5-408A-9391-41B3AE5FCB6D}">
      <dgm:prSet/>
      <dgm:spPr/>
      <dgm:t>
        <a:bodyPr/>
        <a:lstStyle/>
        <a:p>
          <a:pPr rtl="1"/>
          <a:endParaRPr lang="he-IL"/>
        </a:p>
      </dgm:t>
    </dgm:pt>
    <dgm:pt modelId="{899338A1-8B51-44E4-80A7-D173A19F6D1F}">
      <dgm:prSet/>
      <dgm:spPr/>
      <dgm:t>
        <a:bodyPr/>
        <a:lstStyle/>
        <a:p>
          <a:pPr rtl="1"/>
          <a:r>
            <a:rPr lang="he-IL" b="1" u="none" dirty="0" smtClean="0">
              <a:solidFill>
                <a:schemeClr val="tx1"/>
              </a:solidFill>
            </a:rPr>
            <a:t>אין אפשרות בחירה של  אי רישום שירותים שניתנו ללא תמורה</a:t>
          </a:r>
        </a:p>
      </dgm:t>
    </dgm:pt>
    <dgm:pt modelId="{09319FF1-4C2A-4DF8-9ED2-4229C0D3AEED}" type="parTrans" cxnId="{03AF2DB4-A5BA-45C4-98A4-5CA2A35FC2C7}">
      <dgm:prSet/>
      <dgm:spPr/>
      <dgm:t>
        <a:bodyPr/>
        <a:lstStyle/>
        <a:p>
          <a:pPr rtl="1"/>
          <a:endParaRPr lang="he-IL"/>
        </a:p>
      </dgm:t>
    </dgm:pt>
    <dgm:pt modelId="{89F9388A-1AD8-4621-BBA4-B54E868EF5D1}" type="sibTrans" cxnId="{03AF2DB4-A5BA-45C4-98A4-5CA2A35FC2C7}">
      <dgm:prSet/>
      <dgm:spPr/>
      <dgm:t>
        <a:bodyPr/>
        <a:lstStyle/>
        <a:p>
          <a:pPr rtl="1"/>
          <a:endParaRPr lang="he-IL"/>
        </a:p>
      </dgm:t>
    </dgm:pt>
    <dgm:pt modelId="{97B1DA48-91F2-4F7A-A1C2-1AE876086BF0}" type="pres">
      <dgm:prSet presAssocID="{68C9AF17-B7E3-4A5B-96FD-2ACE77BDD61B}" presName="composite" presStyleCnt="0">
        <dgm:presLayoutVars>
          <dgm:chMax val="5"/>
          <dgm:dir/>
          <dgm:animLvl val="ctr"/>
          <dgm:resizeHandles val="exact"/>
        </dgm:presLayoutVars>
      </dgm:prSet>
      <dgm:spPr/>
      <dgm:t>
        <a:bodyPr/>
        <a:lstStyle/>
        <a:p>
          <a:pPr rtl="1"/>
          <a:endParaRPr lang="he-IL"/>
        </a:p>
      </dgm:t>
    </dgm:pt>
    <dgm:pt modelId="{5835746B-81EE-4204-B0D1-83EFB5742146}" type="pres">
      <dgm:prSet presAssocID="{68C9AF17-B7E3-4A5B-96FD-2ACE77BDD61B}" presName="cycle" presStyleCnt="0"/>
      <dgm:spPr/>
    </dgm:pt>
    <dgm:pt modelId="{BD58099C-F6DE-47A6-B141-DB08CDCFAF79}" type="pres">
      <dgm:prSet presAssocID="{68C9AF17-B7E3-4A5B-96FD-2ACE77BDD61B}" presName="centerShape" presStyleCnt="0"/>
      <dgm:spPr/>
    </dgm:pt>
    <dgm:pt modelId="{CC1A0365-7810-4713-A789-B255DBE85E17}" type="pres">
      <dgm:prSet presAssocID="{68C9AF17-B7E3-4A5B-96FD-2ACE77BDD61B}" presName="connSite" presStyleLbl="node1" presStyleIdx="0" presStyleCnt="7"/>
      <dgm:spPr/>
    </dgm:pt>
    <dgm:pt modelId="{F244C99A-9C75-4304-B254-B59A937536FF}" type="pres">
      <dgm:prSet presAssocID="{68C9AF17-B7E3-4A5B-96FD-2ACE77BDD61B}" presName="visible" presStyleLbl="node1" presStyleIdx="0" presStyleCnt="7"/>
      <dgm:spPr>
        <a:blipFill rotWithShape="0">
          <a:blip xmlns:r="http://schemas.openxmlformats.org/officeDocument/2006/relationships" r:embed="rId1"/>
          <a:stretch>
            <a:fillRect/>
          </a:stretch>
        </a:blipFill>
      </dgm:spPr>
    </dgm:pt>
    <dgm:pt modelId="{46C0F347-8FF0-4A48-8B98-EDCADC1F8707}" type="pres">
      <dgm:prSet presAssocID="{6A37ACEA-356F-445C-8E41-B719A71CB1A8}" presName="Name25" presStyleLbl="parChTrans1D1" presStyleIdx="0" presStyleCnt="6"/>
      <dgm:spPr/>
      <dgm:t>
        <a:bodyPr/>
        <a:lstStyle/>
        <a:p>
          <a:pPr rtl="1"/>
          <a:endParaRPr lang="he-IL"/>
        </a:p>
      </dgm:t>
    </dgm:pt>
    <dgm:pt modelId="{EFADA8F2-B1B2-4A60-BE0B-A1546ED0F38E}" type="pres">
      <dgm:prSet presAssocID="{E600C18E-5319-45CB-BF9B-B89942A54A30}" presName="node" presStyleCnt="0"/>
      <dgm:spPr/>
    </dgm:pt>
    <dgm:pt modelId="{7F1B7D50-5F2E-4C56-90B0-93FE66C96FA3}" type="pres">
      <dgm:prSet presAssocID="{E600C18E-5319-45CB-BF9B-B89942A54A30}" presName="parentNode" presStyleLbl="node1" presStyleIdx="1" presStyleCnt="7" custScaleX="347572" custScaleY="161835" custLinFactX="-100000" custLinFactNeighborX="-186955" custLinFactNeighborY="70071">
        <dgm:presLayoutVars>
          <dgm:chMax val="1"/>
          <dgm:bulletEnabled val="1"/>
        </dgm:presLayoutVars>
      </dgm:prSet>
      <dgm:spPr/>
      <dgm:t>
        <a:bodyPr/>
        <a:lstStyle/>
        <a:p>
          <a:pPr rtl="1"/>
          <a:endParaRPr lang="he-IL"/>
        </a:p>
      </dgm:t>
    </dgm:pt>
    <dgm:pt modelId="{62C53EB5-347B-4679-8301-3A96646F11F1}" type="pres">
      <dgm:prSet presAssocID="{E600C18E-5319-45CB-BF9B-B89942A54A30}" presName="childNode" presStyleLbl="revTx" presStyleIdx="0" presStyleCnt="0">
        <dgm:presLayoutVars>
          <dgm:bulletEnabled val="1"/>
        </dgm:presLayoutVars>
      </dgm:prSet>
      <dgm:spPr/>
      <dgm:t>
        <a:bodyPr/>
        <a:lstStyle/>
        <a:p>
          <a:pPr rtl="1"/>
          <a:endParaRPr lang="he-IL"/>
        </a:p>
      </dgm:t>
    </dgm:pt>
    <dgm:pt modelId="{4BDBD063-AF87-4745-BED9-20FAB8A1E907}" type="pres">
      <dgm:prSet presAssocID="{EE6D2A5D-0B0D-4BB6-80E5-BAFDB6E71842}" presName="Name25" presStyleLbl="parChTrans1D1" presStyleIdx="1" presStyleCnt="6"/>
      <dgm:spPr/>
      <dgm:t>
        <a:bodyPr/>
        <a:lstStyle/>
        <a:p>
          <a:pPr rtl="1"/>
          <a:endParaRPr lang="he-IL"/>
        </a:p>
      </dgm:t>
    </dgm:pt>
    <dgm:pt modelId="{07805254-CC8B-44F4-BA32-A2072E8173BC}" type="pres">
      <dgm:prSet presAssocID="{F4953B1E-EEEA-4805-9DB8-9F1A0D988D65}" presName="node" presStyleCnt="0"/>
      <dgm:spPr/>
    </dgm:pt>
    <dgm:pt modelId="{68393724-8A3A-44AB-9943-C42B64244C84}" type="pres">
      <dgm:prSet presAssocID="{F4953B1E-EEEA-4805-9DB8-9F1A0D988D65}" presName="parentNode" presStyleLbl="node1" presStyleIdx="2" presStyleCnt="7" custScaleX="369328" custScaleY="241809" custLinFactY="200000" custLinFactNeighborX="55312" custLinFactNeighborY="260926">
        <dgm:presLayoutVars>
          <dgm:chMax val="1"/>
          <dgm:bulletEnabled val="1"/>
        </dgm:presLayoutVars>
      </dgm:prSet>
      <dgm:spPr/>
      <dgm:t>
        <a:bodyPr/>
        <a:lstStyle/>
        <a:p>
          <a:pPr rtl="1"/>
          <a:endParaRPr lang="he-IL"/>
        </a:p>
      </dgm:t>
    </dgm:pt>
    <dgm:pt modelId="{F73ACB98-9A26-435E-BCCE-63E5AF57D0A3}" type="pres">
      <dgm:prSet presAssocID="{F4953B1E-EEEA-4805-9DB8-9F1A0D988D65}" presName="childNode" presStyleLbl="revTx" presStyleIdx="0" presStyleCnt="0">
        <dgm:presLayoutVars>
          <dgm:bulletEnabled val="1"/>
        </dgm:presLayoutVars>
      </dgm:prSet>
      <dgm:spPr/>
    </dgm:pt>
    <dgm:pt modelId="{B31694CD-87D7-4821-81F8-7734EA2102CC}" type="pres">
      <dgm:prSet presAssocID="{49EFE120-2796-4325-8093-01EB34A917AC}" presName="Name25" presStyleLbl="parChTrans1D1" presStyleIdx="2" presStyleCnt="6"/>
      <dgm:spPr/>
      <dgm:t>
        <a:bodyPr/>
        <a:lstStyle/>
        <a:p>
          <a:pPr rtl="1"/>
          <a:endParaRPr lang="he-IL"/>
        </a:p>
      </dgm:t>
    </dgm:pt>
    <dgm:pt modelId="{71FAC725-5CF1-48F0-BC51-5FAD741D6865}" type="pres">
      <dgm:prSet presAssocID="{920C7811-1B78-429C-8C39-C6C64E151676}" presName="node" presStyleCnt="0"/>
      <dgm:spPr/>
    </dgm:pt>
    <dgm:pt modelId="{D39BC2AE-C578-4DBD-97B3-3FA3B69CE68C}" type="pres">
      <dgm:prSet presAssocID="{920C7811-1B78-429C-8C39-C6C64E151676}" presName="parentNode" presStyleLbl="node1" presStyleIdx="3" presStyleCnt="7" custScaleX="390224" custScaleY="269283" custLinFactX="200000" custLinFactY="-63352" custLinFactNeighborX="231420" custLinFactNeighborY="-100000">
        <dgm:presLayoutVars>
          <dgm:chMax val="1"/>
          <dgm:bulletEnabled val="1"/>
        </dgm:presLayoutVars>
      </dgm:prSet>
      <dgm:spPr/>
      <dgm:t>
        <a:bodyPr/>
        <a:lstStyle/>
        <a:p>
          <a:pPr rtl="1"/>
          <a:endParaRPr lang="he-IL"/>
        </a:p>
      </dgm:t>
    </dgm:pt>
    <dgm:pt modelId="{35CD7DC6-B428-44EE-BD6E-B8F36CC79CF2}" type="pres">
      <dgm:prSet presAssocID="{920C7811-1B78-429C-8C39-C6C64E151676}" presName="childNode" presStyleLbl="revTx" presStyleIdx="0" presStyleCnt="0">
        <dgm:presLayoutVars>
          <dgm:bulletEnabled val="1"/>
        </dgm:presLayoutVars>
      </dgm:prSet>
      <dgm:spPr/>
    </dgm:pt>
    <dgm:pt modelId="{54EE39F5-1AAB-4A4D-AF9E-5A1EFCA98E32}" type="pres">
      <dgm:prSet presAssocID="{F2D6406E-B8EB-4A49-BA5D-73515FCEC7DF}" presName="Name25" presStyleLbl="parChTrans1D1" presStyleIdx="3" presStyleCnt="6"/>
      <dgm:spPr/>
      <dgm:t>
        <a:bodyPr/>
        <a:lstStyle/>
        <a:p>
          <a:pPr rtl="1"/>
          <a:endParaRPr lang="he-IL"/>
        </a:p>
      </dgm:t>
    </dgm:pt>
    <dgm:pt modelId="{83FEA846-ADE0-45F6-8028-4A64F8727534}" type="pres">
      <dgm:prSet presAssocID="{D797DB23-A320-49CA-A4DA-DD46A9B097B8}" presName="node" presStyleCnt="0"/>
      <dgm:spPr/>
    </dgm:pt>
    <dgm:pt modelId="{CBD795FC-3711-4732-B623-D97F9B9E5ABB}" type="pres">
      <dgm:prSet presAssocID="{D797DB23-A320-49CA-A4DA-DD46A9B097B8}" presName="parentNode" presStyleLbl="node1" presStyleIdx="4" presStyleCnt="7" custScaleX="452560" custScaleY="320734" custLinFactX="200000" custLinFactNeighborX="237799" custLinFactNeighborY="72409">
        <dgm:presLayoutVars>
          <dgm:chMax val="1"/>
          <dgm:bulletEnabled val="1"/>
        </dgm:presLayoutVars>
      </dgm:prSet>
      <dgm:spPr/>
      <dgm:t>
        <a:bodyPr/>
        <a:lstStyle/>
        <a:p>
          <a:pPr rtl="1"/>
          <a:endParaRPr lang="he-IL"/>
        </a:p>
      </dgm:t>
    </dgm:pt>
    <dgm:pt modelId="{7E5CC8DE-8A5D-4311-B701-8B61E5581FF3}" type="pres">
      <dgm:prSet presAssocID="{D797DB23-A320-49CA-A4DA-DD46A9B097B8}" presName="childNode" presStyleLbl="revTx" presStyleIdx="0" presStyleCnt="0">
        <dgm:presLayoutVars>
          <dgm:bulletEnabled val="1"/>
        </dgm:presLayoutVars>
      </dgm:prSet>
      <dgm:spPr/>
    </dgm:pt>
    <dgm:pt modelId="{1AA8CB1E-9914-4D2C-8217-A90152B2E161}" type="pres">
      <dgm:prSet presAssocID="{3ADAF125-55A0-4750-91DC-DC0410C71E37}" presName="Name25" presStyleLbl="parChTrans1D1" presStyleIdx="4" presStyleCnt="6"/>
      <dgm:spPr/>
      <dgm:t>
        <a:bodyPr/>
        <a:lstStyle/>
        <a:p>
          <a:pPr rtl="1"/>
          <a:endParaRPr lang="he-IL"/>
        </a:p>
      </dgm:t>
    </dgm:pt>
    <dgm:pt modelId="{2A2E23E9-BE6F-4279-A3B8-63D9C107D061}" type="pres">
      <dgm:prSet presAssocID="{13F4BC53-1C0A-4718-9671-9678553FC193}" presName="node" presStyleCnt="0"/>
      <dgm:spPr/>
    </dgm:pt>
    <dgm:pt modelId="{67619ADC-04C1-455D-988A-453EFBC343C9}" type="pres">
      <dgm:prSet presAssocID="{13F4BC53-1C0A-4718-9671-9678553FC193}" presName="parentNode" presStyleLbl="node1" presStyleIdx="5" presStyleCnt="7" custScaleX="501299" custScaleY="252384" custLinFactX="-200000" custLinFactNeighborX="-200761" custLinFactNeighborY="66686">
        <dgm:presLayoutVars>
          <dgm:chMax val="1"/>
          <dgm:bulletEnabled val="1"/>
        </dgm:presLayoutVars>
      </dgm:prSet>
      <dgm:spPr/>
      <dgm:t>
        <a:bodyPr/>
        <a:lstStyle/>
        <a:p>
          <a:pPr rtl="1"/>
          <a:endParaRPr lang="he-IL"/>
        </a:p>
      </dgm:t>
    </dgm:pt>
    <dgm:pt modelId="{C47406F8-FF5B-4693-8DF4-A960CDEC6A66}" type="pres">
      <dgm:prSet presAssocID="{13F4BC53-1C0A-4718-9671-9678553FC193}" presName="childNode" presStyleLbl="revTx" presStyleIdx="0" presStyleCnt="0">
        <dgm:presLayoutVars>
          <dgm:bulletEnabled val="1"/>
        </dgm:presLayoutVars>
      </dgm:prSet>
      <dgm:spPr/>
    </dgm:pt>
    <dgm:pt modelId="{35F0E10A-D1A4-469B-846D-20589B718414}" type="pres">
      <dgm:prSet presAssocID="{09319FF1-4C2A-4DF8-9ED2-4229C0D3AEED}" presName="Name25" presStyleLbl="parChTrans1D1" presStyleIdx="5" presStyleCnt="6"/>
      <dgm:spPr/>
      <dgm:t>
        <a:bodyPr/>
        <a:lstStyle/>
        <a:p>
          <a:pPr rtl="1"/>
          <a:endParaRPr lang="he-IL"/>
        </a:p>
      </dgm:t>
    </dgm:pt>
    <dgm:pt modelId="{C20AB6E5-AF35-4671-ABE9-47C1269A0A09}" type="pres">
      <dgm:prSet presAssocID="{899338A1-8B51-44E4-80A7-D173A19F6D1F}" presName="node" presStyleCnt="0"/>
      <dgm:spPr/>
    </dgm:pt>
    <dgm:pt modelId="{EB1A472E-15AC-406E-9273-573BDD4961CE}" type="pres">
      <dgm:prSet presAssocID="{899338A1-8B51-44E4-80A7-D173A19F6D1F}" presName="parentNode" presStyleLbl="node1" presStyleIdx="6" presStyleCnt="7" custScaleX="299875" custScaleY="149616" custLinFactX="7439" custLinFactY="-244238" custLinFactNeighborX="100000" custLinFactNeighborY="-300000">
        <dgm:presLayoutVars>
          <dgm:chMax val="1"/>
          <dgm:bulletEnabled val="1"/>
        </dgm:presLayoutVars>
      </dgm:prSet>
      <dgm:spPr/>
      <dgm:t>
        <a:bodyPr/>
        <a:lstStyle/>
        <a:p>
          <a:pPr rtl="1"/>
          <a:endParaRPr lang="he-IL"/>
        </a:p>
      </dgm:t>
    </dgm:pt>
    <dgm:pt modelId="{C10EC8D2-F29A-4C83-9B51-1D0069DB3613}" type="pres">
      <dgm:prSet presAssocID="{899338A1-8B51-44E4-80A7-D173A19F6D1F}" presName="childNode" presStyleLbl="revTx" presStyleIdx="0" presStyleCnt="0">
        <dgm:presLayoutVars>
          <dgm:bulletEnabled val="1"/>
        </dgm:presLayoutVars>
      </dgm:prSet>
      <dgm:spPr/>
    </dgm:pt>
  </dgm:ptLst>
  <dgm:cxnLst>
    <dgm:cxn modelId="{819CEA62-70A5-408A-9391-41B3AE5FCB6D}" srcId="{68C9AF17-B7E3-4A5B-96FD-2ACE77BDD61B}" destId="{920C7811-1B78-429C-8C39-C6C64E151676}" srcOrd="2" destOrd="0" parTransId="{49EFE120-2796-4325-8093-01EB34A917AC}" sibTransId="{1F52DD02-479D-4B98-9518-9E034D7A262B}"/>
    <dgm:cxn modelId="{35BC18EB-6370-4780-A693-5C6044850F5C}" type="presOf" srcId="{49EFE120-2796-4325-8093-01EB34A917AC}" destId="{B31694CD-87D7-4821-81F8-7734EA2102CC}" srcOrd="0" destOrd="0" presId="urn:microsoft.com/office/officeart/2005/8/layout/radial2"/>
    <dgm:cxn modelId="{F166178D-1482-4668-858A-C6A03FF6088E}" type="presOf" srcId="{13F4BC53-1C0A-4718-9671-9678553FC193}" destId="{67619ADC-04C1-455D-988A-453EFBC343C9}" srcOrd="0" destOrd="0" presId="urn:microsoft.com/office/officeart/2005/8/layout/radial2"/>
    <dgm:cxn modelId="{30771F0F-334C-42B7-A48C-0C21022BDAB4}" srcId="{68C9AF17-B7E3-4A5B-96FD-2ACE77BDD61B}" destId="{13F4BC53-1C0A-4718-9671-9678553FC193}" srcOrd="4" destOrd="0" parTransId="{3ADAF125-55A0-4750-91DC-DC0410C71E37}" sibTransId="{FE1FF9D5-86F5-4B18-8BE6-8802DAF7D55B}"/>
    <dgm:cxn modelId="{3E45531D-979D-49D1-8F2B-DE31876C3831}" type="presOf" srcId="{09319FF1-4C2A-4DF8-9ED2-4229C0D3AEED}" destId="{35F0E10A-D1A4-469B-846D-20589B718414}" srcOrd="0" destOrd="0" presId="urn:microsoft.com/office/officeart/2005/8/layout/radial2"/>
    <dgm:cxn modelId="{DD2B7E71-1663-4ECA-BCD7-CF39348ABA17}" type="presOf" srcId="{920C7811-1B78-429C-8C39-C6C64E151676}" destId="{D39BC2AE-C578-4DBD-97B3-3FA3B69CE68C}" srcOrd="0" destOrd="0" presId="urn:microsoft.com/office/officeart/2005/8/layout/radial2"/>
    <dgm:cxn modelId="{CE8FECD6-DD8B-46CF-B3DC-4BC900793DAD}" srcId="{68C9AF17-B7E3-4A5B-96FD-2ACE77BDD61B}" destId="{D797DB23-A320-49CA-A4DA-DD46A9B097B8}" srcOrd="3" destOrd="0" parTransId="{F2D6406E-B8EB-4A49-BA5D-73515FCEC7DF}" sibTransId="{817F0335-F678-4C71-AD1D-3E6ECFC5A541}"/>
    <dgm:cxn modelId="{128E8501-B9CD-49D5-AA11-65EC8430C8DC}" type="presOf" srcId="{899338A1-8B51-44E4-80A7-D173A19F6D1F}" destId="{EB1A472E-15AC-406E-9273-573BDD4961CE}" srcOrd="0" destOrd="0" presId="urn:microsoft.com/office/officeart/2005/8/layout/radial2"/>
    <dgm:cxn modelId="{BA96C4F4-A048-45BF-9030-5A9728114432}" srcId="{68C9AF17-B7E3-4A5B-96FD-2ACE77BDD61B}" destId="{E600C18E-5319-45CB-BF9B-B89942A54A30}" srcOrd="0" destOrd="0" parTransId="{6A37ACEA-356F-445C-8E41-B719A71CB1A8}" sibTransId="{4FC12580-9346-4E48-89CF-39C5DC73188B}"/>
    <dgm:cxn modelId="{302747FF-78A4-40F0-B227-4277F9957E5E}" type="presOf" srcId="{F2D6406E-B8EB-4A49-BA5D-73515FCEC7DF}" destId="{54EE39F5-1AAB-4A4D-AF9E-5A1EFCA98E32}" srcOrd="0" destOrd="0" presId="urn:microsoft.com/office/officeart/2005/8/layout/radial2"/>
    <dgm:cxn modelId="{03AF2DB4-A5BA-45C4-98A4-5CA2A35FC2C7}" srcId="{68C9AF17-B7E3-4A5B-96FD-2ACE77BDD61B}" destId="{899338A1-8B51-44E4-80A7-D173A19F6D1F}" srcOrd="5" destOrd="0" parTransId="{09319FF1-4C2A-4DF8-9ED2-4229C0D3AEED}" sibTransId="{89F9388A-1AD8-4621-BBA4-B54E868EF5D1}"/>
    <dgm:cxn modelId="{DD5468FE-BB8B-453F-BAF9-6BFA159ED4F0}" type="presOf" srcId="{F4953B1E-EEEA-4805-9DB8-9F1A0D988D65}" destId="{68393724-8A3A-44AB-9943-C42B64244C84}" srcOrd="0" destOrd="0" presId="urn:microsoft.com/office/officeart/2005/8/layout/radial2"/>
    <dgm:cxn modelId="{5F84F2CF-E6CB-4FB4-BD83-9147C4476D4D}" type="presOf" srcId="{3ADAF125-55A0-4750-91DC-DC0410C71E37}" destId="{1AA8CB1E-9914-4D2C-8217-A90152B2E161}" srcOrd="0" destOrd="0" presId="urn:microsoft.com/office/officeart/2005/8/layout/radial2"/>
    <dgm:cxn modelId="{FB9E638F-015A-40FB-B75B-6DEBACCD5173}" type="presOf" srcId="{D797DB23-A320-49CA-A4DA-DD46A9B097B8}" destId="{CBD795FC-3711-4732-B623-D97F9B9E5ABB}" srcOrd="0" destOrd="0" presId="urn:microsoft.com/office/officeart/2005/8/layout/radial2"/>
    <dgm:cxn modelId="{E4BFE9A2-8794-4730-9EBD-CE4CB90F99DD}" type="presOf" srcId="{6A37ACEA-356F-445C-8E41-B719A71CB1A8}" destId="{46C0F347-8FF0-4A48-8B98-EDCADC1F8707}" srcOrd="0" destOrd="0" presId="urn:microsoft.com/office/officeart/2005/8/layout/radial2"/>
    <dgm:cxn modelId="{DF6B39FC-CF35-41D0-BACB-DCBF916268DA}" srcId="{68C9AF17-B7E3-4A5B-96FD-2ACE77BDD61B}" destId="{F4953B1E-EEEA-4805-9DB8-9F1A0D988D65}" srcOrd="1" destOrd="0" parTransId="{EE6D2A5D-0B0D-4BB6-80E5-BAFDB6E71842}" sibTransId="{6BCF648D-F5D0-43A1-84EC-A11E798E5218}"/>
    <dgm:cxn modelId="{2F1800EF-32EB-4190-A70D-5980625F0E99}" type="presOf" srcId="{68C9AF17-B7E3-4A5B-96FD-2ACE77BDD61B}" destId="{97B1DA48-91F2-4F7A-A1C2-1AE876086BF0}" srcOrd="0" destOrd="0" presId="urn:microsoft.com/office/officeart/2005/8/layout/radial2"/>
    <dgm:cxn modelId="{B14CF2F9-E497-4CE6-BFFB-5C79B90F6F0B}" type="presOf" srcId="{EE6D2A5D-0B0D-4BB6-80E5-BAFDB6E71842}" destId="{4BDBD063-AF87-4745-BED9-20FAB8A1E907}" srcOrd="0" destOrd="0" presId="urn:microsoft.com/office/officeart/2005/8/layout/radial2"/>
    <dgm:cxn modelId="{4E674509-6FEF-4883-8197-9985474343DB}" type="presOf" srcId="{E600C18E-5319-45CB-BF9B-B89942A54A30}" destId="{7F1B7D50-5F2E-4C56-90B0-93FE66C96FA3}" srcOrd="0" destOrd="0" presId="urn:microsoft.com/office/officeart/2005/8/layout/radial2"/>
    <dgm:cxn modelId="{9C05546D-1682-4C8B-B65C-67E3C8CE6A35}" type="presParOf" srcId="{97B1DA48-91F2-4F7A-A1C2-1AE876086BF0}" destId="{5835746B-81EE-4204-B0D1-83EFB5742146}" srcOrd="0" destOrd="0" presId="urn:microsoft.com/office/officeart/2005/8/layout/radial2"/>
    <dgm:cxn modelId="{70555286-11F6-4E6A-AB2C-F1B0AE35870E}" type="presParOf" srcId="{5835746B-81EE-4204-B0D1-83EFB5742146}" destId="{BD58099C-F6DE-47A6-B141-DB08CDCFAF79}" srcOrd="0" destOrd="0" presId="urn:microsoft.com/office/officeart/2005/8/layout/radial2"/>
    <dgm:cxn modelId="{E5167D38-325D-4119-8C28-3C26CB446523}" type="presParOf" srcId="{BD58099C-F6DE-47A6-B141-DB08CDCFAF79}" destId="{CC1A0365-7810-4713-A789-B255DBE85E17}" srcOrd="0" destOrd="0" presId="urn:microsoft.com/office/officeart/2005/8/layout/radial2"/>
    <dgm:cxn modelId="{E5FF1A9F-D2D6-4E7F-8221-6B334512D45D}" type="presParOf" srcId="{BD58099C-F6DE-47A6-B141-DB08CDCFAF79}" destId="{F244C99A-9C75-4304-B254-B59A937536FF}" srcOrd="1" destOrd="0" presId="urn:microsoft.com/office/officeart/2005/8/layout/radial2"/>
    <dgm:cxn modelId="{5F040177-5B22-40D2-8EDF-480D9F0A5B77}" type="presParOf" srcId="{5835746B-81EE-4204-B0D1-83EFB5742146}" destId="{46C0F347-8FF0-4A48-8B98-EDCADC1F8707}" srcOrd="1" destOrd="0" presId="urn:microsoft.com/office/officeart/2005/8/layout/radial2"/>
    <dgm:cxn modelId="{2BDB75F6-7F47-4B58-A0CD-66C49330D5BB}" type="presParOf" srcId="{5835746B-81EE-4204-B0D1-83EFB5742146}" destId="{EFADA8F2-B1B2-4A60-BE0B-A1546ED0F38E}" srcOrd="2" destOrd="0" presId="urn:microsoft.com/office/officeart/2005/8/layout/radial2"/>
    <dgm:cxn modelId="{4B062860-2865-4591-A339-D50473A1E271}" type="presParOf" srcId="{EFADA8F2-B1B2-4A60-BE0B-A1546ED0F38E}" destId="{7F1B7D50-5F2E-4C56-90B0-93FE66C96FA3}" srcOrd="0" destOrd="0" presId="urn:microsoft.com/office/officeart/2005/8/layout/radial2"/>
    <dgm:cxn modelId="{2B5082B6-88C7-45E5-AC45-F6890BF2F6A7}" type="presParOf" srcId="{EFADA8F2-B1B2-4A60-BE0B-A1546ED0F38E}" destId="{62C53EB5-347B-4679-8301-3A96646F11F1}" srcOrd="1" destOrd="0" presId="urn:microsoft.com/office/officeart/2005/8/layout/radial2"/>
    <dgm:cxn modelId="{78D78F45-BB47-4FD5-8EEC-F76F507A6172}" type="presParOf" srcId="{5835746B-81EE-4204-B0D1-83EFB5742146}" destId="{4BDBD063-AF87-4745-BED9-20FAB8A1E907}" srcOrd="3" destOrd="0" presId="urn:microsoft.com/office/officeart/2005/8/layout/radial2"/>
    <dgm:cxn modelId="{60646C9B-81CF-4D09-9613-9327FAB63F0C}" type="presParOf" srcId="{5835746B-81EE-4204-B0D1-83EFB5742146}" destId="{07805254-CC8B-44F4-BA32-A2072E8173BC}" srcOrd="4" destOrd="0" presId="urn:microsoft.com/office/officeart/2005/8/layout/radial2"/>
    <dgm:cxn modelId="{0FEAAA22-FF32-48C1-A43F-940F91C3D5B4}" type="presParOf" srcId="{07805254-CC8B-44F4-BA32-A2072E8173BC}" destId="{68393724-8A3A-44AB-9943-C42B64244C84}" srcOrd="0" destOrd="0" presId="urn:microsoft.com/office/officeart/2005/8/layout/radial2"/>
    <dgm:cxn modelId="{5DCC45A6-A2A0-433B-80C5-907459CEF1A5}" type="presParOf" srcId="{07805254-CC8B-44F4-BA32-A2072E8173BC}" destId="{F73ACB98-9A26-435E-BCCE-63E5AF57D0A3}" srcOrd="1" destOrd="0" presId="urn:microsoft.com/office/officeart/2005/8/layout/radial2"/>
    <dgm:cxn modelId="{943D2C8D-662D-479D-A918-2C04D817D120}" type="presParOf" srcId="{5835746B-81EE-4204-B0D1-83EFB5742146}" destId="{B31694CD-87D7-4821-81F8-7734EA2102CC}" srcOrd="5" destOrd="0" presId="urn:microsoft.com/office/officeart/2005/8/layout/radial2"/>
    <dgm:cxn modelId="{C00899E3-2580-4366-8705-21AA25DBBC13}" type="presParOf" srcId="{5835746B-81EE-4204-B0D1-83EFB5742146}" destId="{71FAC725-5CF1-48F0-BC51-5FAD741D6865}" srcOrd="6" destOrd="0" presId="urn:microsoft.com/office/officeart/2005/8/layout/radial2"/>
    <dgm:cxn modelId="{28D52845-766A-4A5D-9661-9FD2BFC58499}" type="presParOf" srcId="{71FAC725-5CF1-48F0-BC51-5FAD741D6865}" destId="{D39BC2AE-C578-4DBD-97B3-3FA3B69CE68C}" srcOrd="0" destOrd="0" presId="urn:microsoft.com/office/officeart/2005/8/layout/radial2"/>
    <dgm:cxn modelId="{016EDAAB-7737-4C81-B87D-2BE1FC1A8E36}" type="presParOf" srcId="{71FAC725-5CF1-48F0-BC51-5FAD741D6865}" destId="{35CD7DC6-B428-44EE-BD6E-B8F36CC79CF2}" srcOrd="1" destOrd="0" presId="urn:microsoft.com/office/officeart/2005/8/layout/radial2"/>
    <dgm:cxn modelId="{25C46868-9D23-46DD-AC60-758BC3D0FBEA}" type="presParOf" srcId="{5835746B-81EE-4204-B0D1-83EFB5742146}" destId="{54EE39F5-1AAB-4A4D-AF9E-5A1EFCA98E32}" srcOrd="7" destOrd="0" presId="urn:microsoft.com/office/officeart/2005/8/layout/radial2"/>
    <dgm:cxn modelId="{3C2EF5F0-D710-412A-AC3F-0B21014F9BEF}" type="presParOf" srcId="{5835746B-81EE-4204-B0D1-83EFB5742146}" destId="{83FEA846-ADE0-45F6-8028-4A64F8727534}" srcOrd="8" destOrd="0" presId="urn:microsoft.com/office/officeart/2005/8/layout/radial2"/>
    <dgm:cxn modelId="{1EA80041-37B7-4AC0-ABED-3F653718C39E}" type="presParOf" srcId="{83FEA846-ADE0-45F6-8028-4A64F8727534}" destId="{CBD795FC-3711-4732-B623-D97F9B9E5ABB}" srcOrd="0" destOrd="0" presId="urn:microsoft.com/office/officeart/2005/8/layout/radial2"/>
    <dgm:cxn modelId="{7C2928F4-3360-4AD6-89E4-56C1BEEAB82E}" type="presParOf" srcId="{83FEA846-ADE0-45F6-8028-4A64F8727534}" destId="{7E5CC8DE-8A5D-4311-B701-8B61E5581FF3}" srcOrd="1" destOrd="0" presId="urn:microsoft.com/office/officeart/2005/8/layout/radial2"/>
    <dgm:cxn modelId="{1423D8C8-9682-4359-A6BD-CC5EB361EF21}" type="presParOf" srcId="{5835746B-81EE-4204-B0D1-83EFB5742146}" destId="{1AA8CB1E-9914-4D2C-8217-A90152B2E161}" srcOrd="9" destOrd="0" presId="urn:microsoft.com/office/officeart/2005/8/layout/radial2"/>
    <dgm:cxn modelId="{9537C570-30D9-47F7-A510-FFC5C249AA8D}" type="presParOf" srcId="{5835746B-81EE-4204-B0D1-83EFB5742146}" destId="{2A2E23E9-BE6F-4279-A3B8-63D9C107D061}" srcOrd="10" destOrd="0" presId="urn:microsoft.com/office/officeart/2005/8/layout/radial2"/>
    <dgm:cxn modelId="{E2E2533B-3FCE-4BCF-8759-3838C0C8ABB8}" type="presParOf" srcId="{2A2E23E9-BE6F-4279-A3B8-63D9C107D061}" destId="{67619ADC-04C1-455D-988A-453EFBC343C9}" srcOrd="0" destOrd="0" presId="urn:microsoft.com/office/officeart/2005/8/layout/radial2"/>
    <dgm:cxn modelId="{1CEB4821-A4B5-42FA-9D2F-3D17CBE90EAE}" type="presParOf" srcId="{2A2E23E9-BE6F-4279-A3B8-63D9C107D061}" destId="{C47406F8-FF5B-4693-8DF4-A960CDEC6A66}" srcOrd="1" destOrd="0" presId="urn:microsoft.com/office/officeart/2005/8/layout/radial2"/>
    <dgm:cxn modelId="{6246D5A3-79E2-4770-BE44-EAE79484B53D}" type="presParOf" srcId="{5835746B-81EE-4204-B0D1-83EFB5742146}" destId="{35F0E10A-D1A4-469B-846D-20589B718414}" srcOrd="11" destOrd="0" presId="urn:microsoft.com/office/officeart/2005/8/layout/radial2"/>
    <dgm:cxn modelId="{2159F967-0D1A-47B3-B6D7-A8CB1FC9477D}" type="presParOf" srcId="{5835746B-81EE-4204-B0D1-83EFB5742146}" destId="{C20AB6E5-AF35-4671-ABE9-47C1269A0A09}" srcOrd="12" destOrd="0" presId="urn:microsoft.com/office/officeart/2005/8/layout/radial2"/>
    <dgm:cxn modelId="{503643D7-1681-475A-AD48-F5CF2D324A7C}" type="presParOf" srcId="{C20AB6E5-AF35-4671-ABE9-47C1269A0A09}" destId="{EB1A472E-15AC-406E-9273-573BDD4961CE}" srcOrd="0" destOrd="0" presId="urn:microsoft.com/office/officeart/2005/8/layout/radial2"/>
    <dgm:cxn modelId="{12D99E30-57FF-4912-A97D-C2CC781EAE4F}" type="presParOf" srcId="{C20AB6E5-AF35-4671-ABE9-47C1269A0A09}" destId="{C10EC8D2-F29A-4C83-9B51-1D0069DB3613}"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D2D59A-4BD0-4268-A2DC-E5C3C594A757}" type="doc">
      <dgm:prSet loTypeId="urn:microsoft.com/office/officeart/2005/8/layout/gear1" loCatId="relationship" qsTypeId="urn:microsoft.com/office/officeart/2005/8/quickstyle/simple1" qsCatId="simple" csTypeId="urn:microsoft.com/office/officeart/2005/8/colors/accent1_2" csCatId="accent1" phldr="1"/>
      <dgm:spPr/>
    </dgm:pt>
    <dgm:pt modelId="{212F6F92-4174-483A-AD5C-CD6CB6865BD2}">
      <dgm:prSet phldrT="[טקסט]"/>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1"/>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בחירת יחסים </a:t>
          </a:r>
          <a:r>
            <a:rPr lang="he-I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רלבנטים</a:t>
          </a:r>
          <a:endParaRPr lang="he-IL" dirty="0"/>
        </a:p>
      </dgm:t>
    </dgm:pt>
    <dgm:pt modelId="{72B9026F-F5A3-46FB-AC1D-5F5A9905A5B7}" type="parTrans" cxnId="{6F2D1B18-DAF5-447D-8223-E8C7BCC6BE94}">
      <dgm:prSet/>
      <dgm:spPr/>
      <dgm:t>
        <a:bodyPr/>
        <a:lstStyle/>
        <a:p>
          <a:pPr rtl="1"/>
          <a:endParaRPr lang="he-IL"/>
        </a:p>
      </dgm:t>
    </dgm:pt>
    <dgm:pt modelId="{9F0FFEFA-A0EC-478E-86EB-00A676E18B4B}" type="sibTrans" cxnId="{6F2D1B18-DAF5-447D-8223-E8C7BCC6BE94}">
      <dgm:prSet/>
      <dgm:spPr/>
      <dgm:t>
        <a:bodyPr/>
        <a:lstStyle/>
        <a:p>
          <a:pPr rtl="1"/>
          <a:endParaRPr lang="he-IL"/>
        </a:p>
      </dgm:t>
    </dgm:pt>
    <dgm:pt modelId="{A491A8A0-ABC7-4ABF-82D3-6DBE869EC70A}">
      <dgm:prSet phldrT="[טקסט]"/>
      <dgm:spPr>
        <a:solidFill>
          <a:schemeClr val="tx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1"/>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חישוב היחסים הפיננסים</a:t>
          </a:r>
          <a:endParaRPr lang="he-IL" dirty="0"/>
        </a:p>
      </dgm:t>
    </dgm:pt>
    <dgm:pt modelId="{BBD3D5B9-7110-4A33-AFAF-B57263848A76}" type="parTrans" cxnId="{03135A25-B570-43E9-977E-A16BFA4BE398}">
      <dgm:prSet/>
      <dgm:spPr/>
      <dgm:t>
        <a:bodyPr/>
        <a:lstStyle/>
        <a:p>
          <a:pPr rtl="1"/>
          <a:endParaRPr lang="he-IL"/>
        </a:p>
      </dgm:t>
    </dgm:pt>
    <dgm:pt modelId="{A16DE6D8-5788-47AB-B1E1-AF370FEFE56A}" type="sibTrans" cxnId="{03135A25-B570-43E9-977E-A16BFA4BE398}">
      <dgm:prSet/>
      <dgm:spPr/>
      <dgm:t>
        <a:bodyPr/>
        <a:lstStyle/>
        <a:p>
          <a:pPr rtl="1"/>
          <a:endParaRPr lang="he-IL"/>
        </a:p>
      </dgm:t>
    </dgm:pt>
    <dgm:pt modelId="{6C90734D-A10B-497B-A456-C5E728E48C95}">
      <dgm:prSet phldrT="[טקסט]"/>
      <dgm:spPr>
        <a:solidFill>
          <a:schemeClr val="tx2">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pPr rtl="1"/>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הסקת מסקנות</a:t>
          </a:r>
          <a:endParaRPr lang="he-IL" dirty="0"/>
        </a:p>
      </dgm:t>
    </dgm:pt>
    <dgm:pt modelId="{4319AA3F-F66F-48CE-BBE1-ECD0C965C50F}" type="parTrans" cxnId="{82BCAFDB-26CF-49F0-9A92-BB3532119E3E}">
      <dgm:prSet/>
      <dgm:spPr/>
      <dgm:t>
        <a:bodyPr/>
        <a:lstStyle/>
        <a:p>
          <a:pPr rtl="1"/>
          <a:endParaRPr lang="he-IL"/>
        </a:p>
      </dgm:t>
    </dgm:pt>
    <dgm:pt modelId="{95FA8389-6603-4526-9EC5-8BB9CAEB6C32}" type="sibTrans" cxnId="{82BCAFDB-26CF-49F0-9A92-BB3532119E3E}">
      <dgm:prSet/>
      <dgm:spPr/>
      <dgm:t>
        <a:bodyPr/>
        <a:lstStyle/>
        <a:p>
          <a:pPr rtl="1"/>
          <a:endParaRPr lang="he-IL"/>
        </a:p>
      </dgm:t>
    </dgm:pt>
    <dgm:pt modelId="{268B91A5-EF89-479E-B9A7-1960DF631A4D}" type="pres">
      <dgm:prSet presAssocID="{73D2D59A-4BD0-4268-A2DC-E5C3C594A757}" presName="composite" presStyleCnt="0">
        <dgm:presLayoutVars>
          <dgm:chMax val="3"/>
          <dgm:animLvl val="lvl"/>
          <dgm:resizeHandles val="exact"/>
        </dgm:presLayoutVars>
      </dgm:prSet>
      <dgm:spPr/>
    </dgm:pt>
    <dgm:pt modelId="{31D8151B-E47F-49F9-8D50-161BD85113DB}" type="pres">
      <dgm:prSet presAssocID="{212F6F92-4174-483A-AD5C-CD6CB6865BD2}" presName="gear1" presStyleLbl="node1" presStyleIdx="0" presStyleCnt="3">
        <dgm:presLayoutVars>
          <dgm:chMax val="1"/>
          <dgm:bulletEnabled val="1"/>
        </dgm:presLayoutVars>
      </dgm:prSet>
      <dgm:spPr/>
      <dgm:t>
        <a:bodyPr/>
        <a:lstStyle/>
        <a:p>
          <a:pPr rtl="1"/>
          <a:endParaRPr lang="he-IL"/>
        </a:p>
      </dgm:t>
    </dgm:pt>
    <dgm:pt modelId="{8438AA84-398D-4725-B5AA-EB4128BAAB39}" type="pres">
      <dgm:prSet presAssocID="{212F6F92-4174-483A-AD5C-CD6CB6865BD2}" presName="gear1srcNode" presStyleLbl="node1" presStyleIdx="0" presStyleCnt="3"/>
      <dgm:spPr/>
      <dgm:t>
        <a:bodyPr/>
        <a:lstStyle/>
        <a:p>
          <a:pPr rtl="1"/>
          <a:endParaRPr lang="he-IL"/>
        </a:p>
      </dgm:t>
    </dgm:pt>
    <dgm:pt modelId="{92474A29-C96A-463B-9288-EF1DF2D21708}" type="pres">
      <dgm:prSet presAssocID="{212F6F92-4174-483A-AD5C-CD6CB6865BD2}" presName="gear1dstNode" presStyleLbl="node1" presStyleIdx="0" presStyleCnt="3"/>
      <dgm:spPr/>
      <dgm:t>
        <a:bodyPr/>
        <a:lstStyle/>
        <a:p>
          <a:pPr rtl="1"/>
          <a:endParaRPr lang="he-IL"/>
        </a:p>
      </dgm:t>
    </dgm:pt>
    <dgm:pt modelId="{0101AC46-F1B5-44D0-8A5A-AD9440E166F2}" type="pres">
      <dgm:prSet presAssocID="{A491A8A0-ABC7-4ABF-82D3-6DBE869EC70A}" presName="gear2" presStyleLbl="node1" presStyleIdx="1" presStyleCnt="3" custScaleX="126814" custScaleY="114505" custLinFactNeighborX="-43391" custLinFactNeighborY="3791">
        <dgm:presLayoutVars>
          <dgm:chMax val="1"/>
          <dgm:bulletEnabled val="1"/>
        </dgm:presLayoutVars>
      </dgm:prSet>
      <dgm:spPr/>
      <dgm:t>
        <a:bodyPr/>
        <a:lstStyle/>
        <a:p>
          <a:pPr rtl="1"/>
          <a:endParaRPr lang="he-IL"/>
        </a:p>
      </dgm:t>
    </dgm:pt>
    <dgm:pt modelId="{DF625BA5-42F9-4EB6-995D-DA0D36996CA8}" type="pres">
      <dgm:prSet presAssocID="{A491A8A0-ABC7-4ABF-82D3-6DBE869EC70A}" presName="gear2srcNode" presStyleLbl="node1" presStyleIdx="1" presStyleCnt="3"/>
      <dgm:spPr/>
      <dgm:t>
        <a:bodyPr/>
        <a:lstStyle/>
        <a:p>
          <a:pPr rtl="1"/>
          <a:endParaRPr lang="he-IL"/>
        </a:p>
      </dgm:t>
    </dgm:pt>
    <dgm:pt modelId="{BC7AF8E4-1E9A-45C2-8060-6B7963E1AF50}" type="pres">
      <dgm:prSet presAssocID="{A491A8A0-ABC7-4ABF-82D3-6DBE869EC70A}" presName="gear2dstNode" presStyleLbl="node1" presStyleIdx="1" presStyleCnt="3"/>
      <dgm:spPr/>
      <dgm:t>
        <a:bodyPr/>
        <a:lstStyle/>
        <a:p>
          <a:pPr rtl="1"/>
          <a:endParaRPr lang="he-IL"/>
        </a:p>
      </dgm:t>
    </dgm:pt>
    <dgm:pt modelId="{20F42EDB-0587-4834-A927-17A536E86D86}" type="pres">
      <dgm:prSet presAssocID="{6C90734D-A10B-497B-A456-C5E728E48C95}" presName="gear3" presStyleLbl="node1" presStyleIdx="2" presStyleCnt="3" custLinFactNeighborX="169" custLinFactNeighborY="0"/>
      <dgm:spPr/>
      <dgm:t>
        <a:bodyPr/>
        <a:lstStyle/>
        <a:p>
          <a:pPr rtl="1"/>
          <a:endParaRPr lang="he-IL"/>
        </a:p>
      </dgm:t>
    </dgm:pt>
    <dgm:pt modelId="{4134321D-CDCE-47B7-A586-B4D784A386F3}" type="pres">
      <dgm:prSet presAssocID="{6C90734D-A10B-497B-A456-C5E728E48C95}" presName="gear3tx" presStyleLbl="node1" presStyleIdx="2" presStyleCnt="3">
        <dgm:presLayoutVars>
          <dgm:chMax val="1"/>
          <dgm:bulletEnabled val="1"/>
        </dgm:presLayoutVars>
      </dgm:prSet>
      <dgm:spPr/>
      <dgm:t>
        <a:bodyPr/>
        <a:lstStyle/>
        <a:p>
          <a:pPr rtl="1"/>
          <a:endParaRPr lang="he-IL"/>
        </a:p>
      </dgm:t>
    </dgm:pt>
    <dgm:pt modelId="{846DFC8D-F5F6-42DF-AB3C-23A53EA0B942}" type="pres">
      <dgm:prSet presAssocID="{6C90734D-A10B-497B-A456-C5E728E48C95}" presName="gear3srcNode" presStyleLbl="node1" presStyleIdx="2" presStyleCnt="3"/>
      <dgm:spPr/>
      <dgm:t>
        <a:bodyPr/>
        <a:lstStyle/>
        <a:p>
          <a:pPr rtl="1"/>
          <a:endParaRPr lang="he-IL"/>
        </a:p>
      </dgm:t>
    </dgm:pt>
    <dgm:pt modelId="{E19CB2E7-CC26-4337-A086-DFBD67D4C661}" type="pres">
      <dgm:prSet presAssocID="{6C90734D-A10B-497B-A456-C5E728E48C95}" presName="gear3dstNode" presStyleLbl="node1" presStyleIdx="2" presStyleCnt="3"/>
      <dgm:spPr/>
      <dgm:t>
        <a:bodyPr/>
        <a:lstStyle/>
        <a:p>
          <a:pPr rtl="1"/>
          <a:endParaRPr lang="he-IL"/>
        </a:p>
      </dgm:t>
    </dgm:pt>
    <dgm:pt modelId="{1450EA2D-1C40-47FD-97B8-0760B28E42E8}" type="pres">
      <dgm:prSet presAssocID="{9F0FFEFA-A0EC-478E-86EB-00A676E18B4B}" presName="connector1" presStyleLbl="sibTrans2D1" presStyleIdx="0" presStyleCnt="3" custAng="16535500" custFlipVert="0" custFlipHor="0" custScaleX="1219" custScaleY="15294" custLinFactNeighborX="-13532" custLinFactNeighborY="20854"/>
      <dgm:spPr>
        <a:prstGeom prst="ellipse">
          <a:avLst/>
        </a:prstGeom>
      </dgm:spPr>
      <dgm:t>
        <a:bodyPr/>
        <a:lstStyle/>
        <a:p>
          <a:pPr rtl="1"/>
          <a:endParaRPr lang="he-IL"/>
        </a:p>
      </dgm:t>
    </dgm:pt>
    <dgm:pt modelId="{384E6F35-D49D-4126-A4E2-A27F96FFC214}" type="pres">
      <dgm:prSet presAssocID="{A16DE6D8-5788-47AB-B1E1-AF370FEFE56A}" presName="connector2" presStyleLbl="sibTrans2D1" presStyleIdx="1" presStyleCnt="3" custAng="12642375" custFlipVert="1" custFlipHor="0" custScaleX="13542" custScaleY="8332" custLinFactNeighborX="-56892" custLinFactNeighborY="6317"/>
      <dgm:spPr>
        <a:prstGeom prst="ellipse">
          <a:avLst/>
        </a:prstGeom>
      </dgm:spPr>
      <dgm:t>
        <a:bodyPr/>
        <a:lstStyle/>
        <a:p>
          <a:pPr rtl="1"/>
          <a:endParaRPr lang="he-IL"/>
        </a:p>
      </dgm:t>
    </dgm:pt>
    <dgm:pt modelId="{4341CE48-927B-4DD3-96A3-3A6607DEB40F}" type="pres">
      <dgm:prSet presAssocID="{95FA8389-6603-4526-9EC5-8BB9CAEB6C32}" presName="connector3" presStyleLbl="sibTrans2D1" presStyleIdx="2" presStyleCnt="3" custAng="20885195" custFlipVert="0" custFlipHor="0" custScaleX="6863" custScaleY="11214" custLinFactNeighborX="17973" custLinFactNeighborY="-16612"/>
      <dgm:spPr>
        <a:prstGeom prst="ellipse">
          <a:avLst/>
        </a:prstGeom>
      </dgm:spPr>
      <dgm:t>
        <a:bodyPr/>
        <a:lstStyle/>
        <a:p>
          <a:pPr rtl="1"/>
          <a:endParaRPr lang="he-IL"/>
        </a:p>
      </dgm:t>
    </dgm:pt>
  </dgm:ptLst>
  <dgm:cxnLst>
    <dgm:cxn modelId="{7601D829-A497-4BE7-8C69-2C66C45A4179}" type="presOf" srcId="{6C90734D-A10B-497B-A456-C5E728E48C95}" destId="{20F42EDB-0587-4834-A927-17A536E86D86}" srcOrd="0" destOrd="0" presId="urn:microsoft.com/office/officeart/2005/8/layout/gear1"/>
    <dgm:cxn modelId="{F8F13E9D-6087-4E38-B110-7BA7B078105A}" type="presOf" srcId="{6C90734D-A10B-497B-A456-C5E728E48C95}" destId="{4134321D-CDCE-47B7-A586-B4D784A386F3}" srcOrd="1" destOrd="0" presId="urn:microsoft.com/office/officeart/2005/8/layout/gear1"/>
    <dgm:cxn modelId="{AD8EFED1-F30B-4C01-9790-DBC7B7E6AE65}" type="presOf" srcId="{A491A8A0-ABC7-4ABF-82D3-6DBE869EC70A}" destId="{BC7AF8E4-1E9A-45C2-8060-6B7963E1AF50}" srcOrd="2" destOrd="0" presId="urn:microsoft.com/office/officeart/2005/8/layout/gear1"/>
    <dgm:cxn modelId="{82BCAFDB-26CF-49F0-9A92-BB3532119E3E}" srcId="{73D2D59A-4BD0-4268-A2DC-E5C3C594A757}" destId="{6C90734D-A10B-497B-A456-C5E728E48C95}" srcOrd="2" destOrd="0" parTransId="{4319AA3F-F66F-48CE-BBE1-ECD0C965C50F}" sibTransId="{95FA8389-6603-4526-9EC5-8BB9CAEB6C32}"/>
    <dgm:cxn modelId="{40A496FD-D51C-4BFC-9F05-1A2A10B728C6}" type="presOf" srcId="{212F6F92-4174-483A-AD5C-CD6CB6865BD2}" destId="{8438AA84-398D-4725-B5AA-EB4128BAAB39}" srcOrd="1" destOrd="0" presId="urn:microsoft.com/office/officeart/2005/8/layout/gear1"/>
    <dgm:cxn modelId="{9E7FF50B-3631-4495-9EC2-92503775CFDD}" type="presOf" srcId="{6C90734D-A10B-497B-A456-C5E728E48C95}" destId="{846DFC8D-F5F6-42DF-AB3C-23A53EA0B942}" srcOrd="2" destOrd="0" presId="urn:microsoft.com/office/officeart/2005/8/layout/gear1"/>
    <dgm:cxn modelId="{390A0E1F-03B0-43AD-B620-DD869A4B5DCA}" type="presOf" srcId="{6C90734D-A10B-497B-A456-C5E728E48C95}" destId="{E19CB2E7-CC26-4337-A086-DFBD67D4C661}" srcOrd="3" destOrd="0" presId="urn:microsoft.com/office/officeart/2005/8/layout/gear1"/>
    <dgm:cxn modelId="{F68E7CCC-ED26-4199-9846-1221F804C357}" type="presOf" srcId="{73D2D59A-4BD0-4268-A2DC-E5C3C594A757}" destId="{268B91A5-EF89-479E-B9A7-1960DF631A4D}" srcOrd="0" destOrd="0" presId="urn:microsoft.com/office/officeart/2005/8/layout/gear1"/>
    <dgm:cxn modelId="{23E099E2-2AB1-4CDD-9C7D-9F51A552B9A9}" type="presOf" srcId="{95FA8389-6603-4526-9EC5-8BB9CAEB6C32}" destId="{4341CE48-927B-4DD3-96A3-3A6607DEB40F}" srcOrd="0" destOrd="0" presId="urn:microsoft.com/office/officeart/2005/8/layout/gear1"/>
    <dgm:cxn modelId="{3B57C597-62C2-4532-AD5B-A946044DEB86}" type="presOf" srcId="{A491A8A0-ABC7-4ABF-82D3-6DBE869EC70A}" destId="{0101AC46-F1B5-44D0-8A5A-AD9440E166F2}" srcOrd="0" destOrd="0" presId="urn:microsoft.com/office/officeart/2005/8/layout/gear1"/>
    <dgm:cxn modelId="{3420F4F0-92ED-46AA-BA2D-D8174EA8CF2F}" type="presOf" srcId="{A491A8A0-ABC7-4ABF-82D3-6DBE869EC70A}" destId="{DF625BA5-42F9-4EB6-995D-DA0D36996CA8}" srcOrd="1" destOrd="0" presId="urn:microsoft.com/office/officeart/2005/8/layout/gear1"/>
    <dgm:cxn modelId="{174A6C54-7DF9-45AD-AC2F-88E11A897B2F}" type="presOf" srcId="{212F6F92-4174-483A-AD5C-CD6CB6865BD2}" destId="{31D8151B-E47F-49F9-8D50-161BD85113DB}" srcOrd="0" destOrd="0" presId="urn:microsoft.com/office/officeart/2005/8/layout/gear1"/>
    <dgm:cxn modelId="{B11351C8-BD83-432F-B91B-852BDE14F68F}" type="presOf" srcId="{9F0FFEFA-A0EC-478E-86EB-00A676E18B4B}" destId="{1450EA2D-1C40-47FD-97B8-0760B28E42E8}" srcOrd="0" destOrd="0" presId="urn:microsoft.com/office/officeart/2005/8/layout/gear1"/>
    <dgm:cxn modelId="{6F2D1B18-DAF5-447D-8223-E8C7BCC6BE94}" srcId="{73D2D59A-4BD0-4268-A2DC-E5C3C594A757}" destId="{212F6F92-4174-483A-AD5C-CD6CB6865BD2}" srcOrd="0" destOrd="0" parTransId="{72B9026F-F5A3-46FB-AC1D-5F5A9905A5B7}" sibTransId="{9F0FFEFA-A0EC-478E-86EB-00A676E18B4B}"/>
    <dgm:cxn modelId="{03135A25-B570-43E9-977E-A16BFA4BE398}" srcId="{73D2D59A-4BD0-4268-A2DC-E5C3C594A757}" destId="{A491A8A0-ABC7-4ABF-82D3-6DBE869EC70A}" srcOrd="1" destOrd="0" parTransId="{BBD3D5B9-7110-4A33-AFAF-B57263848A76}" sibTransId="{A16DE6D8-5788-47AB-B1E1-AF370FEFE56A}"/>
    <dgm:cxn modelId="{9BD85242-4AD8-44EC-BCEC-107D37D165F0}" type="presOf" srcId="{A16DE6D8-5788-47AB-B1E1-AF370FEFE56A}" destId="{384E6F35-D49D-4126-A4E2-A27F96FFC214}" srcOrd="0" destOrd="0" presId="urn:microsoft.com/office/officeart/2005/8/layout/gear1"/>
    <dgm:cxn modelId="{764373D9-F769-485A-A5B2-0389178ED236}" type="presOf" srcId="{212F6F92-4174-483A-AD5C-CD6CB6865BD2}" destId="{92474A29-C96A-463B-9288-EF1DF2D21708}" srcOrd="2" destOrd="0" presId="urn:microsoft.com/office/officeart/2005/8/layout/gear1"/>
    <dgm:cxn modelId="{51EDB608-4833-4B1A-BB27-8B927AB0FE53}" type="presParOf" srcId="{268B91A5-EF89-479E-B9A7-1960DF631A4D}" destId="{31D8151B-E47F-49F9-8D50-161BD85113DB}" srcOrd="0" destOrd="0" presId="urn:microsoft.com/office/officeart/2005/8/layout/gear1"/>
    <dgm:cxn modelId="{6C929132-87A0-4976-830B-6C679C516998}" type="presParOf" srcId="{268B91A5-EF89-479E-B9A7-1960DF631A4D}" destId="{8438AA84-398D-4725-B5AA-EB4128BAAB39}" srcOrd="1" destOrd="0" presId="urn:microsoft.com/office/officeart/2005/8/layout/gear1"/>
    <dgm:cxn modelId="{4628638F-5479-4742-8084-00659C9E7088}" type="presParOf" srcId="{268B91A5-EF89-479E-B9A7-1960DF631A4D}" destId="{92474A29-C96A-463B-9288-EF1DF2D21708}" srcOrd="2" destOrd="0" presId="urn:microsoft.com/office/officeart/2005/8/layout/gear1"/>
    <dgm:cxn modelId="{A5FBFC27-8402-4D0A-B9BC-9532A397F5AC}" type="presParOf" srcId="{268B91A5-EF89-479E-B9A7-1960DF631A4D}" destId="{0101AC46-F1B5-44D0-8A5A-AD9440E166F2}" srcOrd="3" destOrd="0" presId="urn:microsoft.com/office/officeart/2005/8/layout/gear1"/>
    <dgm:cxn modelId="{99A1F98E-5B7E-4344-8BDB-3429975EDF76}" type="presParOf" srcId="{268B91A5-EF89-479E-B9A7-1960DF631A4D}" destId="{DF625BA5-42F9-4EB6-995D-DA0D36996CA8}" srcOrd="4" destOrd="0" presId="urn:microsoft.com/office/officeart/2005/8/layout/gear1"/>
    <dgm:cxn modelId="{512FA44E-7371-45CC-9D07-F73B89EC1ACB}" type="presParOf" srcId="{268B91A5-EF89-479E-B9A7-1960DF631A4D}" destId="{BC7AF8E4-1E9A-45C2-8060-6B7963E1AF50}" srcOrd="5" destOrd="0" presId="urn:microsoft.com/office/officeart/2005/8/layout/gear1"/>
    <dgm:cxn modelId="{422EDC6D-52E9-4A72-AA32-BDB506E0C5A3}" type="presParOf" srcId="{268B91A5-EF89-479E-B9A7-1960DF631A4D}" destId="{20F42EDB-0587-4834-A927-17A536E86D86}" srcOrd="6" destOrd="0" presId="urn:microsoft.com/office/officeart/2005/8/layout/gear1"/>
    <dgm:cxn modelId="{0A95075F-CBB7-4148-A4A5-92EDFCA134EA}" type="presParOf" srcId="{268B91A5-EF89-479E-B9A7-1960DF631A4D}" destId="{4134321D-CDCE-47B7-A586-B4D784A386F3}" srcOrd="7" destOrd="0" presId="urn:microsoft.com/office/officeart/2005/8/layout/gear1"/>
    <dgm:cxn modelId="{F5F0A7FD-08B0-4496-A65B-C5AF380FCC40}" type="presParOf" srcId="{268B91A5-EF89-479E-B9A7-1960DF631A4D}" destId="{846DFC8D-F5F6-42DF-AB3C-23A53EA0B942}" srcOrd="8" destOrd="0" presId="urn:microsoft.com/office/officeart/2005/8/layout/gear1"/>
    <dgm:cxn modelId="{F0136124-13AA-40F3-8385-948DC46BFE8E}" type="presParOf" srcId="{268B91A5-EF89-479E-B9A7-1960DF631A4D}" destId="{E19CB2E7-CC26-4337-A086-DFBD67D4C661}" srcOrd="9" destOrd="0" presId="urn:microsoft.com/office/officeart/2005/8/layout/gear1"/>
    <dgm:cxn modelId="{34C3A95A-AE04-427D-A5E0-E438F96B6BBF}" type="presParOf" srcId="{268B91A5-EF89-479E-B9A7-1960DF631A4D}" destId="{1450EA2D-1C40-47FD-97B8-0760B28E42E8}" srcOrd="10" destOrd="0" presId="urn:microsoft.com/office/officeart/2005/8/layout/gear1"/>
    <dgm:cxn modelId="{F622C450-8462-49C9-8D9B-34C276985925}" type="presParOf" srcId="{268B91A5-EF89-479E-B9A7-1960DF631A4D}" destId="{384E6F35-D49D-4126-A4E2-A27F96FFC214}" srcOrd="11" destOrd="0" presId="urn:microsoft.com/office/officeart/2005/8/layout/gear1"/>
    <dgm:cxn modelId="{FE7A3E00-F3C6-41C9-A84F-E7E47E9ADE0B}" type="presParOf" srcId="{268B91A5-EF89-479E-B9A7-1960DF631A4D}" destId="{4341CE48-927B-4DD3-96A3-3A6607DEB40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2979F-18B1-4850-86CC-3D733E9F06CA}">
      <dsp:nvSpPr>
        <dsp:cNvPr id="0" name=""/>
        <dsp:cNvSpPr/>
      </dsp:nvSpPr>
      <dsp:spPr>
        <a:xfrm>
          <a:off x="0" y="0"/>
          <a:ext cx="4876800" cy="894080"/>
        </a:xfrm>
        <a:prstGeom prst="roundRect">
          <a:avLst>
            <a:gd name="adj" fmla="val 10000"/>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דיווח כספי </a:t>
          </a:r>
          <a:r>
            <a:rPr lang="he-IL" sz="2400" b="1" kern="1200" dirty="0" err="1" smtClean="0">
              <a:ln w="11430"/>
              <a:effectLst>
                <a:outerShdw blurRad="50800" dist="39000" dir="5460000" algn="tl">
                  <a:srgbClr val="000000">
                    <a:alpha val="38000"/>
                  </a:srgbClr>
                </a:outerShdw>
              </a:effectLst>
              <a:latin typeface="Trebuchet MS" pitchFamily="34" charset="0"/>
              <a:ea typeface="+mj-ea"/>
              <a:cs typeface="Tahoma" pitchFamily="34" charset="0"/>
            </a:rPr>
            <a:t>באלכ"ר</a:t>
          </a:r>
          <a:endParaRPr lang="he-IL" sz="2400" b="1" kern="1200" dirty="0">
            <a:ln w="11430"/>
            <a:effectLst>
              <a:outerShdw blurRad="50800" dist="39000" dir="5460000" algn="tl">
                <a:srgbClr val="000000">
                  <a:alpha val="38000"/>
                </a:srgbClr>
              </a:outerShdw>
            </a:effectLst>
            <a:latin typeface="Trebuchet MS" pitchFamily="34" charset="0"/>
            <a:ea typeface="+mj-ea"/>
            <a:cs typeface="Tahoma" pitchFamily="34" charset="0"/>
          </a:endParaRPr>
        </a:p>
      </dsp:txBody>
      <dsp:txXfrm>
        <a:off x="26187" y="26187"/>
        <a:ext cx="3836467" cy="841706"/>
      </dsp:txXfrm>
    </dsp:sp>
    <dsp:sp modelId="{53FE4B1F-3906-4E30-887C-CC14C5AB7F74}">
      <dsp:nvSpPr>
        <dsp:cNvPr id="0" name=""/>
        <dsp:cNvSpPr/>
      </dsp:nvSpPr>
      <dsp:spPr>
        <a:xfrm>
          <a:off x="408432" y="1056640"/>
          <a:ext cx="4876800" cy="894080"/>
        </a:xfrm>
        <a:prstGeom prst="roundRect">
          <a:avLst>
            <a:gd name="adj" fmla="val 10000"/>
          </a:avLst>
        </a:prstGeom>
        <a:solidFill>
          <a:schemeClr val="accent2">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דוחות כספיים והשוואה בין דוחות חברה לדוחות </a:t>
          </a:r>
          <a:r>
            <a:rPr lang="he-IL" sz="2400" b="1" kern="1200" dirty="0" err="1" smtClean="0">
              <a:ln w="11430"/>
              <a:effectLst>
                <a:outerShdw blurRad="50800" dist="39000" dir="5460000" algn="tl">
                  <a:srgbClr val="000000">
                    <a:alpha val="38000"/>
                  </a:srgbClr>
                </a:outerShdw>
              </a:effectLst>
              <a:latin typeface="Trebuchet MS" pitchFamily="34" charset="0"/>
              <a:ea typeface="+mj-ea"/>
              <a:cs typeface="Tahoma" pitchFamily="34" charset="0"/>
            </a:rPr>
            <a:t>אלכ"ר</a:t>
          </a:r>
          <a:endPar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endParaRPr>
        </a:p>
      </dsp:txBody>
      <dsp:txXfrm>
        <a:off x="434619" y="1082827"/>
        <a:ext cx="3834841" cy="841706"/>
      </dsp:txXfrm>
    </dsp:sp>
    <dsp:sp modelId="{EA6D5677-66AC-4551-A088-1F81C3544E66}">
      <dsp:nvSpPr>
        <dsp:cNvPr id="0" name=""/>
        <dsp:cNvSpPr/>
      </dsp:nvSpPr>
      <dsp:spPr>
        <a:xfrm>
          <a:off x="810768" y="2113280"/>
          <a:ext cx="4876800" cy="894080"/>
        </a:xfrm>
        <a:prstGeom prst="roundRect">
          <a:avLst>
            <a:gd name="adj" fmla="val 10000"/>
          </a:avLst>
        </a:prstGeom>
        <a:solidFill>
          <a:schemeClr val="accent2">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סוגיות חשבונאיות בדוחות </a:t>
          </a:r>
          <a:r>
            <a:rPr lang="he-IL" sz="2400" b="1" kern="1200" dirty="0" err="1" smtClean="0">
              <a:ln w="11430"/>
              <a:effectLst>
                <a:outerShdw blurRad="50800" dist="39000" dir="5460000" algn="tl">
                  <a:srgbClr val="000000">
                    <a:alpha val="38000"/>
                  </a:srgbClr>
                </a:outerShdw>
              </a:effectLst>
              <a:latin typeface="Trebuchet MS" pitchFamily="34" charset="0"/>
              <a:ea typeface="+mj-ea"/>
              <a:cs typeface="Tahoma" pitchFamily="34" charset="0"/>
            </a:rPr>
            <a:t>אלכ"ר</a:t>
          </a:r>
          <a:endPar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endParaRPr>
        </a:p>
      </dsp:txBody>
      <dsp:txXfrm>
        <a:off x="836955" y="2139467"/>
        <a:ext cx="3840937" cy="841706"/>
      </dsp:txXfrm>
    </dsp:sp>
    <dsp:sp modelId="{7E01243F-6440-447D-9E45-E007B7BAD71B}">
      <dsp:nvSpPr>
        <dsp:cNvPr id="0" name=""/>
        <dsp:cNvSpPr/>
      </dsp:nvSpPr>
      <dsp:spPr>
        <a:xfrm>
          <a:off x="1219200" y="3169919"/>
          <a:ext cx="4876800" cy="894080"/>
        </a:xfrm>
        <a:prstGeom prst="roundRect">
          <a:avLst>
            <a:gd name="adj" fmla="val 10000"/>
          </a:avLst>
        </a:prstGeom>
        <a:solidFill>
          <a:schemeClr val="accent2">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ניתוח דוחות כספיים</a:t>
          </a:r>
        </a:p>
      </dsp:txBody>
      <dsp:txXfrm>
        <a:off x="1245387" y="3196106"/>
        <a:ext cx="3834841" cy="841706"/>
      </dsp:txXfrm>
    </dsp:sp>
    <dsp:sp modelId="{933B7370-42AA-4E83-BC9A-C528B1772685}">
      <dsp:nvSpPr>
        <dsp:cNvPr id="0" name=""/>
        <dsp:cNvSpPr/>
      </dsp:nvSpPr>
      <dsp:spPr>
        <a:xfrm>
          <a:off x="4295647" y="684783"/>
          <a:ext cx="581152" cy="581152"/>
        </a:xfrm>
        <a:prstGeom prst="downArrow">
          <a:avLst>
            <a:gd name="adj1" fmla="val 55000"/>
            <a:gd name="adj2" fmla="val 45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rtl="1">
            <a:lnSpc>
              <a:spcPct val="90000"/>
            </a:lnSpc>
            <a:spcBef>
              <a:spcPct val="0"/>
            </a:spcBef>
            <a:spcAft>
              <a:spcPct val="35000"/>
            </a:spcAft>
          </a:pPr>
          <a:endParaRPr lang="he-IL" sz="2700" kern="1200"/>
        </a:p>
      </dsp:txBody>
      <dsp:txXfrm>
        <a:off x="4426406" y="684783"/>
        <a:ext cx="319634" cy="437317"/>
      </dsp:txXfrm>
    </dsp:sp>
    <dsp:sp modelId="{D7C18E72-1B4C-44EC-9D54-5E7753C68E56}">
      <dsp:nvSpPr>
        <dsp:cNvPr id="0" name=""/>
        <dsp:cNvSpPr/>
      </dsp:nvSpPr>
      <dsp:spPr>
        <a:xfrm>
          <a:off x="4704080" y="1741423"/>
          <a:ext cx="581152" cy="581152"/>
        </a:xfrm>
        <a:prstGeom prst="downArrow">
          <a:avLst>
            <a:gd name="adj1" fmla="val 55000"/>
            <a:gd name="adj2" fmla="val 45000"/>
          </a:avLst>
        </a:prstGeom>
        <a:solidFill>
          <a:schemeClr val="accent2">
            <a:alpha val="90000"/>
            <a:tint val="40000"/>
            <a:hueOff val="0"/>
            <a:satOff val="0"/>
            <a:lumOff val="0"/>
            <a:alphaOff val="-2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he-IL" sz="1000" kern="1200" dirty="0" smtClean="0">
              <a:hlinkClick xmlns:r="http://schemas.openxmlformats.org/officeDocument/2006/relationships" r:id="" action="ppaction://hlinksldjump"/>
            </a:rPr>
            <a:t>1</a:t>
          </a:r>
          <a:endParaRPr lang="he-IL" sz="1000" kern="1200" dirty="0"/>
        </a:p>
      </dsp:txBody>
      <dsp:txXfrm>
        <a:off x="4834839" y="1741423"/>
        <a:ext cx="319634" cy="437317"/>
      </dsp:txXfrm>
    </dsp:sp>
    <dsp:sp modelId="{3CE1D488-938C-455C-90D0-7B9D70B5513E}">
      <dsp:nvSpPr>
        <dsp:cNvPr id="0" name=""/>
        <dsp:cNvSpPr/>
      </dsp:nvSpPr>
      <dsp:spPr>
        <a:xfrm>
          <a:off x="5106415" y="2798064"/>
          <a:ext cx="581152" cy="581152"/>
        </a:xfrm>
        <a:prstGeom prst="downArrow">
          <a:avLst>
            <a:gd name="adj1" fmla="val 55000"/>
            <a:gd name="adj2" fmla="val 45000"/>
          </a:avLst>
        </a:prstGeom>
        <a:solidFill>
          <a:schemeClr val="accent2">
            <a:alpha val="90000"/>
            <a:tint val="40000"/>
            <a:hueOff val="0"/>
            <a:satOff val="0"/>
            <a:lumOff val="0"/>
            <a:alpha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he-IL" sz="1000" kern="1200" dirty="0" smtClean="0">
              <a:hlinkClick xmlns:r="http://schemas.openxmlformats.org/officeDocument/2006/relationships" r:id="" action="ppaction://hlinksldjump"/>
            </a:rPr>
            <a:t>2</a:t>
          </a:r>
          <a:endParaRPr lang="he-IL" sz="1000" kern="1200" dirty="0"/>
        </a:p>
      </dsp:txBody>
      <dsp:txXfrm>
        <a:off x="5237174" y="2798064"/>
        <a:ext cx="319634" cy="437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814" y="0"/>
            <a:ext cx="2945862" cy="495714"/>
          </a:xfrm>
          <a:prstGeom prst="rect">
            <a:avLst/>
          </a:prstGeom>
        </p:spPr>
        <p:txBody>
          <a:bodyPr vert="horz" lIns="88212" tIns="44106" rIns="88212" bIns="44106" rtlCol="1"/>
          <a:lstStyle>
            <a:lvl1pPr algn="r">
              <a:defRPr sz="1200"/>
            </a:lvl1pPr>
          </a:lstStyle>
          <a:p>
            <a:endParaRPr lang="he-IL"/>
          </a:p>
        </p:txBody>
      </p:sp>
      <p:sp>
        <p:nvSpPr>
          <p:cNvPr id="3" name="מציין מיקום של תאריך 2"/>
          <p:cNvSpPr>
            <a:spLocks noGrp="1"/>
          </p:cNvSpPr>
          <p:nvPr>
            <p:ph type="dt" sz="quarter" idx="1"/>
          </p:nvPr>
        </p:nvSpPr>
        <p:spPr>
          <a:xfrm>
            <a:off x="1521" y="0"/>
            <a:ext cx="2945862" cy="495714"/>
          </a:xfrm>
          <a:prstGeom prst="rect">
            <a:avLst/>
          </a:prstGeom>
        </p:spPr>
        <p:txBody>
          <a:bodyPr vert="horz" lIns="88212" tIns="44106" rIns="88212" bIns="44106" rtlCol="1"/>
          <a:lstStyle>
            <a:lvl1pPr algn="l">
              <a:defRPr sz="1200"/>
            </a:lvl1pPr>
          </a:lstStyle>
          <a:p>
            <a:fld id="{A892DFA4-8A5A-4AAD-B573-B3F57807DBBF}" type="datetimeFigureOut">
              <a:rPr lang="he-IL" smtClean="0"/>
              <a:pPr/>
              <a:t>י"ז/טבת/תשע"ו</a:t>
            </a:fld>
            <a:endParaRPr lang="he-IL"/>
          </a:p>
        </p:txBody>
      </p:sp>
      <p:sp>
        <p:nvSpPr>
          <p:cNvPr id="4" name="מציין מיקום של כותרת תחתונה 3"/>
          <p:cNvSpPr>
            <a:spLocks noGrp="1"/>
          </p:cNvSpPr>
          <p:nvPr>
            <p:ph type="ftr" sz="quarter" idx="2"/>
          </p:nvPr>
        </p:nvSpPr>
        <p:spPr>
          <a:xfrm>
            <a:off x="3851814" y="9427797"/>
            <a:ext cx="2945862" cy="495714"/>
          </a:xfrm>
          <a:prstGeom prst="rect">
            <a:avLst/>
          </a:prstGeom>
        </p:spPr>
        <p:txBody>
          <a:bodyPr vert="horz" lIns="88212" tIns="44106" rIns="88212" bIns="44106"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21" y="9427797"/>
            <a:ext cx="2945862" cy="495714"/>
          </a:xfrm>
          <a:prstGeom prst="rect">
            <a:avLst/>
          </a:prstGeom>
        </p:spPr>
        <p:txBody>
          <a:bodyPr vert="horz" lIns="88212" tIns="44106" rIns="88212" bIns="44106" rtlCol="1" anchor="b"/>
          <a:lstStyle>
            <a:lvl1pPr algn="l">
              <a:defRPr sz="1200"/>
            </a:lvl1pPr>
          </a:lstStyle>
          <a:p>
            <a:fld id="{54D77FAE-F296-4E58-B782-59D5B13BF7D5}" type="slidenum">
              <a:rPr lang="he-IL" smtClean="0"/>
              <a:pPr/>
              <a:t>‹#›</a:t>
            </a:fld>
            <a:endParaRPr lang="he-IL"/>
          </a:p>
        </p:txBody>
      </p:sp>
    </p:spTree>
    <p:extLst>
      <p:ext uri="{BB962C8B-B14F-4D97-AF65-F5344CB8AC3E}">
        <p14:creationId xmlns:p14="http://schemas.microsoft.com/office/powerpoint/2010/main" val="186773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6253"/>
          </a:xfrm>
          <a:prstGeom prst="rect">
            <a:avLst/>
          </a:prstGeom>
        </p:spPr>
        <p:txBody>
          <a:bodyPr vert="horz" lIns="95552" tIns="47776" rIns="95552" bIns="47776" rtlCol="1"/>
          <a:lstStyle>
            <a:lvl1pPr algn="r">
              <a:defRPr sz="1300"/>
            </a:lvl1pPr>
          </a:lstStyle>
          <a:p>
            <a:endParaRPr lang="he-IL"/>
          </a:p>
        </p:txBody>
      </p:sp>
      <p:sp>
        <p:nvSpPr>
          <p:cNvPr id="3" name="מציין מיקום של תאריך 2"/>
          <p:cNvSpPr>
            <a:spLocks noGrp="1"/>
          </p:cNvSpPr>
          <p:nvPr>
            <p:ph type="dt" idx="1"/>
          </p:nvPr>
        </p:nvSpPr>
        <p:spPr>
          <a:xfrm>
            <a:off x="1575" y="0"/>
            <a:ext cx="2945659" cy="496253"/>
          </a:xfrm>
          <a:prstGeom prst="rect">
            <a:avLst/>
          </a:prstGeom>
        </p:spPr>
        <p:txBody>
          <a:bodyPr vert="horz" lIns="95552" tIns="47776" rIns="95552" bIns="47776" rtlCol="1"/>
          <a:lstStyle>
            <a:lvl1pPr algn="l">
              <a:defRPr sz="1300"/>
            </a:lvl1pPr>
          </a:lstStyle>
          <a:p>
            <a:fld id="{F3779200-798E-4D1E-B959-FCD9BB7B1A51}" type="datetimeFigureOut">
              <a:rPr lang="he-IL" smtClean="0"/>
              <a:pPr/>
              <a:t>י"ז/טבת/תשע"ו</a:t>
            </a:fld>
            <a:endParaRPr lang="he-IL"/>
          </a:p>
        </p:txBody>
      </p:sp>
      <p:sp>
        <p:nvSpPr>
          <p:cNvPr id="4" name="מציין מיקום של תמונת שקופית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5552" tIns="47776" rIns="95552" bIns="47776" rtlCol="1" anchor="ctr"/>
          <a:lstStyle/>
          <a:p>
            <a:endParaRPr lang="he-IL"/>
          </a:p>
        </p:txBody>
      </p:sp>
      <p:sp>
        <p:nvSpPr>
          <p:cNvPr id="5" name="מציין מיקום של הערות 4"/>
          <p:cNvSpPr>
            <a:spLocks noGrp="1"/>
          </p:cNvSpPr>
          <p:nvPr>
            <p:ph type="body" sz="quarter" idx="3"/>
          </p:nvPr>
        </p:nvSpPr>
        <p:spPr>
          <a:xfrm>
            <a:off x="679768" y="4714398"/>
            <a:ext cx="5438140" cy="4466273"/>
          </a:xfrm>
          <a:prstGeom prst="rect">
            <a:avLst/>
          </a:prstGeom>
        </p:spPr>
        <p:txBody>
          <a:bodyPr vert="horz" lIns="95552" tIns="47776" rIns="95552" bIns="47776"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7" y="9427075"/>
            <a:ext cx="2945659" cy="496253"/>
          </a:xfrm>
          <a:prstGeom prst="rect">
            <a:avLst/>
          </a:prstGeom>
        </p:spPr>
        <p:txBody>
          <a:bodyPr vert="horz" lIns="95552" tIns="47776" rIns="95552" bIns="47776"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75" y="9427075"/>
            <a:ext cx="2945659" cy="496253"/>
          </a:xfrm>
          <a:prstGeom prst="rect">
            <a:avLst/>
          </a:prstGeom>
        </p:spPr>
        <p:txBody>
          <a:bodyPr vert="horz" lIns="95552" tIns="47776" rIns="95552" bIns="47776" rtlCol="1" anchor="b"/>
          <a:lstStyle>
            <a:lvl1pPr algn="l">
              <a:defRPr sz="1300"/>
            </a:lvl1pPr>
          </a:lstStyle>
          <a:p>
            <a:fld id="{C448D990-FAA1-4304-B264-0D4D2AF39320}" type="slidenum">
              <a:rPr lang="he-IL" smtClean="0"/>
              <a:pPr/>
              <a:t>‹#›</a:t>
            </a:fld>
            <a:endParaRPr lang="he-IL"/>
          </a:p>
        </p:txBody>
      </p:sp>
    </p:spTree>
    <p:extLst>
      <p:ext uri="{BB962C8B-B14F-4D97-AF65-F5344CB8AC3E}">
        <p14:creationId xmlns:p14="http://schemas.microsoft.com/office/powerpoint/2010/main" val="120459834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a:t>
            </a:fld>
            <a:endParaRPr lang="he-IL"/>
          </a:p>
        </p:txBody>
      </p:sp>
    </p:spTree>
    <p:extLst>
      <p:ext uri="{BB962C8B-B14F-4D97-AF65-F5344CB8AC3E}">
        <p14:creationId xmlns:p14="http://schemas.microsoft.com/office/powerpoint/2010/main" val="3346538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17</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endParaRPr lang="he-IL" sz="1200" dirty="0" smtClean="0"/>
          </a:p>
        </p:txBody>
      </p:sp>
    </p:spTree>
    <p:extLst>
      <p:ext uri="{BB962C8B-B14F-4D97-AF65-F5344CB8AC3E}">
        <p14:creationId xmlns:p14="http://schemas.microsoft.com/office/powerpoint/2010/main" val="3955242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18</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63014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lgn="just">
              <a:buFont typeface="Wingdings" panose="05000000000000000000" pitchFamily="2" charset="2"/>
              <a:buChar char="§"/>
            </a:pPr>
            <a:r>
              <a:rPr lang="he-IL" sz="1600" dirty="0" smtClean="0"/>
              <a:t>יש לשים לב שלא לכלול במחזור ההכנסות הכנסות שהתקבלו לרכישת רכוש קבוע או שיפוצים וכן הכנסות מימון.</a:t>
            </a:r>
            <a:endParaRPr lang="en-US" sz="1600" dirty="0" smtClean="0"/>
          </a:p>
          <a:p>
            <a:pPr marL="742950" lvl="1" indent="-285750" algn="just">
              <a:buFont typeface="Wingdings" panose="05000000000000000000" pitchFamily="2" charset="2"/>
              <a:buChar char="§"/>
            </a:pPr>
            <a:r>
              <a:rPr lang="he-IL" sz="1600" dirty="0" smtClean="0"/>
              <a:t>סה"כ הוצאות הנהלה וכלליות בשנת 2012 צריך להיות תואם לסה"כ הוצאות הנהלה וכלליות בדוח הכספי. במקרה בו אין התאמה, יש לפרט את מרכיבי ההתאמה.</a:t>
            </a:r>
            <a:endParaRPr lang="en-US" sz="1600" dirty="0" smtClean="0"/>
          </a:p>
          <a:p>
            <a:pPr marL="742950" lvl="1" indent="-285750" algn="just">
              <a:buFont typeface="Wingdings" panose="05000000000000000000" pitchFamily="2" charset="2"/>
              <a:buChar char="§"/>
            </a:pPr>
            <a:r>
              <a:rPr lang="he-IL" sz="1600" dirty="0" smtClean="0"/>
              <a:t>במידה ולמוסד דוחות כספיים מאוחדים, נדרש כי מחזור ההכנסות והוצאות הנהלה וכלליות יהיו תואמים לנתונים בדוח </a:t>
            </a:r>
            <a:r>
              <a:rPr lang="he-IL" sz="1600" b="1" u="sng" dirty="0" smtClean="0"/>
              <a:t>הכספי המאוחד</a:t>
            </a:r>
            <a:r>
              <a:rPr lang="he-IL" sz="1600" dirty="0" smtClean="0"/>
              <a:t>. עמידה בשיעור הנהלה וכלליות תיבחן על סמך נתונים מאוחדים.</a:t>
            </a:r>
            <a:endParaRPr lang="en-US" sz="1600" dirty="0" smtClean="0"/>
          </a:p>
          <a:p>
            <a:pPr marL="742950" lvl="1" indent="-285750" algn="just">
              <a:buFont typeface="Wingdings" panose="05000000000000000000" pitchFamily="2" charset="2"/>
              <a:buChar char="§"/>
            </a:pPr>
            <a:r>
              <a:rPr lang="he-IL" sz="1600" dirty="0" smtClean="0"/>
              <a:t>אם הוצאות הנהלה וכלליות אינן כוללות הוצאות שכר, יש לפרט כיצד נוהלה העמותה בשנים אלו.</a:t>
            </a:r>
            <a:endParaRPr lang="en-US" sz="1600" dirty="0" smtClean="0"/>
          </a:p>
          <a:p>
            <a:pPr marL="742950" lvl="1" indent="-285750" algn="just">
              <a:buFont typeface="Wingdings" panose="05000000000000000000" pitchFamily="2" charset="2"/>
              <a:buChar char="§"/>
            </a:pPr>
            <a:r>
              <a:rPr lang="he-IL" sz="1600" dirty="0" smtClean="0"/>
              <a:t>סה"כ מחזור ההכנסות בדוח </a:t>
            </a:r>
            <a:r>
              <a:rPr lang="he-IL" sz="1600" dirty="0" err="1" smtClean="0"/>
              <a:t>הנה"כ</a:t>
            </a:r>
            <a:r>
              <a:rPr lang="he-IL" sz="1600" dirty="0" smtClean="0"/>
              <a:t> לשנת 2013 צריך להיות תואם לסה"כ מחזור ההכנסות בדוח הביצוע לכלל פעילות העמותה כאשר יש להקפיד שגם </a:t>
            </a:r>
            <a:r>
              <a:rPr lang="he-IL" sz="1600" dirty="0" err="1" smtClean="0"/>
              <a:t>הנה"כ</a:t>
            </a:r>
            <a:r>
              <a:rPr lang="he-IL" sz="1600" dirty="0" smtClean="0"/>
              <a:t> וגם דוח הביצוע מדווחים לשנה מלאה! (בפועל+ צפי ריאלי). וכנ"ל סך הוצאות </a:t>
            </a:r>
            <a:r>
              <a:rPr lang="he-IL" sz="1600" dirty="0" err="1" smtClean="0"/>
              <a:t>הנה"כ</a:t>
            </a:r>
            <a:r>
              <a:rPr lang="he-IL" sz="1600" dirty="0" smtClean="0"/>
              <a:t> בדוח </a:t>
            </a:r>
            <a:r>
              <a:rPr lang="he-IL" sz="1600" dirty="0" err="1" smtClean="0"/>
              <a:t>הנה"כ</a:t>
            </a:r>
            <a:r>
              <a:rPr lang="he-IL" sz="1600" dirty="0" smtClean="0"/>
              <a:t> לשנת 2013 יהיו תואמות לסך הוצאות </a:t>
            </a:r>
            <a:r>
              <a:rPr lang="he-IL" sz="1600" dirty="0" err="1" smtClean="0"/>
              <a:t>הנה"כ</a:t>
            </a:r>
            <a:r>
              <a:rPr lang="he-IL" sz="1600" dirty="0" smtClean="0"/>
              <a:t> בדוח ביצוע 2013. במידה ויש הפרשים, יש לצרף דוח התאמה.</a:t>
            </a:r>
            <a:endParaRPr lang="en-US" sz="1600" dirty="0" smtClean="0"/>
          </a:p>
          <a:p>
            <a:pPr marL="742950" lvl="1" indent="-285750" algn="just">
              <a:buFont typeface="Wingdings" panose="05000000000000000000" pitchFamily="2" charset="2"/>
              <a:buChar char="§"/>
            </a:pPr>
            <a:r>
              <a:rPr lang="he-IL" sz="1600" dirty="0" smtClean="0"/>
              <a:t>הוצאות והכנסות בדוח </a:t>
            </a:r>
            <a:r>
              <a:rPr lang="he-IL" sz="1600" dirty="0" err="1" smtClean="0"/>
              <a:t>הנה"כ</a:t>
            </a:r>
            <a:r>
              <a:rPr lang="he-IL" sz="1600" dirty="0" smtClean="0"/>
              <a:t> לשנת 2014 יהיו תואמים על פי העניין לדוח תקציב לשנת 2014.</a:t>
            </a:r>
            <a:endParaRPr lang="en-US" sz="1600" dirty="0" smtClean="0"/>
          </a:p>
          <a:p>
            <a:pPr marL="742950" lvl="1" indent="-285750" algn="just">
              <a:buFont typeface="Wingdings" panose="05000000000000000000" pitchFamily="2" charset="2"/>
              <a:buChar char="§"/>
            </a:pPr>
            <a:r>
              <a:rPr lang="he-IL" sz="1600" dirty="0" smtClean="0"/>
              <a:t>יובהר, כי בהתאם לכללי </a:t>
            </a:r>
            <a:r>
              <a:rPr lang="he-IL" sz="1600" dirty="0" err="1" smtClean="0"/>
              <a:t>חשכ"ל</a:t>
            </a:r>
            <a:r>
              <a:rPr lang="he-IL" sz="1600" dirty="0" smtClean="0"/>
              <a:t>, </a:t>
            </a:r>
            <a:r>
              <a:rPr lang="he-IL" sz="1600" b="1" dirty="0" smtClean="0"/>
              <a:t>אין</a:t>
            </a:r>
            <a:r>
              <a:rPr lang="he-IL" sz="1600" dirty="0" smtClean="0"/>
              <a:t> לפצל שכר מנכ"ל או כל תפקיד </a:t>
            </a:r>
            <a:r>
              <a:rPr lang="he-IL" sz="1600" dirty="0" err="1" smtClean="0"/>
              <a:t>מינהלתי</a:t>
            </a:r>
            <a:r>
              <a:rPr lang="he-IL" sz="1600" dirty="0" smtClean="0"/>
              <a:t> או ניהולי אחר, בין עלות הפעילות להוצאות הנהלה וכלליות </a:t>
            </a:r>
            <a:r>
              <a:rPr lang="he-IL" sz="1600" b="1" dirty="0" smtClean="0"/>
              <a:t>גם אם עיקר עיסוקו בפעילות</a:t>
            </a:r>
            <a:r>
              <a:rPr lang="he-IL" sz="1600" dirty="0" smtClean="0"/>
              <a:t>. נדרש לכלול בדוח את מלוא השכר של עובדי ההנהלה.</a:t>
            </a:r>
            <a:endParaRPr lang="en-US" sz="1600" dirty="0" smtClean="0"/>
          </a:p>
          <a:p>
            <a:pPr marL="742950" lvl="1" indent="-285750" algn="just">
              <a:buFont typeface="Wingdings" panose="05000000000000000000" pitchFamily="2" charset="2"/>
              <a:buChar char="§"/>
            </a:pPr>
            <a:r>
              <a:rPr lang="he-IL" sz="1600" dirty="0" smtClean="0"/>
              <a:t>בהתאם לסעיף 8כד (4), בגופים שמחזור ההכנסות שלהם נמוך מ-400 </a:t>
            </a:r>
            <a:r>
              <a:rPr lang="he-IL" sz="1600" dirty="0" err="1" smtClean="0"/>
              <a:t>אש"ח</a:t>
            </a:r>
            <a:r>
              <a:rPr lang="he-IL" sz="1600" dirty="0" smtClean="0"/>
              <a:t>, לא נדרש לכלול את שכר המנכ"ל </a:t>
            </a:r>
            <a:r>
              <a:rPr lang="he-IL" sz="1600" dirty="0" err="1" smtClean="0"/>
              <a:t>בהנה"כ</a:t>
            </a:r>
            <a:r>
              <a:rPr lang="he-IL" sz="1600" dirty="0" smtClean="0"/>
              <a:t> אך תחת מגבלה חשובה והיא שהיקף </a:t>
            </a:r>
            <a:r>
              <a:rPr lang="he-IL" sz="1600" b="1" dirty="0" smtClean="0"/>
              <a:t>עלות</a:t>
            </a:r>
            <a:r>
              <a:rPr lang="he-IL" sz="1600" dirty="0" smtClean="0"/>
              <a:t> שכרו נמוכה מ-40% מהיקף המחזור השנתי.</a:t>
            </a:r>
            <a:endParaRPr lang="en-US" sz="1600" dirty="0" smtClean="0"/>
          </a:p>
          <a:p>
            <a:pPr marL="285750" indent="-285750" algn="just">
              <a:buFont typeface="Wingdings" panose="05000000000000000000" pitchFamily="2" charset="2"/>
              <a:buChar char="§"/>
            </a:pPr>
            <a:r>
              <a:rPr lang="he-IL" sz="1600" dirty="0" smtClean="0"/>
              <a:t>אם על פי הדוח </a:t>
            </a:r>
            <a:r>
              <a:rPr lang="he-IL" sz="1600" dirty="0" err="1" smtClean="0"/>
              <a:t>שמלאתם</a:t>
            </a:r>
            <a:r>
              <a:rPr lang="he-IL" sz="1600" dirty="0" smtClean="0"/>
              <a:t> צפויה חריגה בהוצאות הנהלה וכלליות ,יש לפנות לרפרנט המתאים על מנת לקבל הנחיות לגבי מילוי טפסים </a:t>
            </a:r>
            <a:r>
              <a:rPr lang="he-IL" sz="1600" dirty="0" err="1" smtClean="0"/>
              <a:t>לועדת</a:t>
            </a:r>
            <a:r>
              <a:rPr lang="he-IL" sz="1600" dirty="0" smtClean="0"/>
              <a:t> חריגים</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19</a:t>
            </a:fld>
            <a:endParaRPr lang="he-IL"/>
          </a:p>
        </p:txBody>
      </p:sp>
    </p:spTree>
    <p:extLst>
      <p:ext uri="{BB962C8B-B14F-4D97-AF65-F5344CB8AC3E}">
        <p14:creationId xmlns:p14="http://schemas.microsoft.com/office/powerpoint/2010/main" val="106425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1" rtl="1"/>
            <a:r>
              <a:rPr lang="he-IL" sz="1200" kern="1200" dirty="0" smtClean="0">
                <a:solidFill>
                  <a:schemeClr val="tx1"/>
                </a:solidFill>
                <a:effectLst/>
                <a:latin typeface="+mn-lt"/>
                <a:ea typeface="+mn-ea"/>
                <a:cs typeface="+mn-cs"/>
              </a:rPr>
              <a:t>בפורטל המרכבה בדוח </a:t>
            </a:r>
            <a:r>
              <a:rPr lang="he-IL" sz="1200" kern="1200" dirty="0" err="1" smtClean="0">
                <a:solidFill>
                  <a:schemeClr val="tx1"/>
                </a:solidFill>
                <a:effectLst/>
                <a:latin typeface="+mn-lt"/>
                <a:ea typeface="+mn-ea"/>
                <a:cs typeface="+mn-cs"/>
              </a:rPr>
              <a:t>המקו"ש</a:t>
            </a:r>
            <a:r>
              <a:rPr lang="he-IL" sz="1200" kern="1200" dirty="0" smtClean="0">
                <a:solidFill>
                  <a:schemeClr val="tx1"/>
                </a:solidFill>
                <a:effectLst/>
                <a:latin typeface="+mn-lt"/>
                <a:ea typeface="+mn-ea"/>
                <a:cs typeface="+mn-cs"/>
              </a:rPr>
              <a:t> </a:t>
            </a:r>
            <a:r>
              <a:rPr lang="he-IL" sz="1200" b="1" kern="1200" dirty="0" smtClean="0">
                <a:solidFill>
                  <a:schemeClr val="tx1"/>
                </a:solidFill>
                <a:effectLst/>
                <a:latin typeface="+mn-lt"/>
                <a:ea typeface="+mn-ea"/>
                <a:cs typeface="+mn-cs"/>
              </a:rPr>
              <a:t>רשומות חלק</a:t>
            </a:r>
            <a:r>
              <a:rPr lang="he-IL" sz="1200" kern="1200" dirty="0" smtClean="0">
                <a:solidFill>
                  <a:schemeClr val="tx1"/>
                </a:solidFill>
                <a:effectLst/>
                <a:latin typeface="+mn-lt"/>
                <a:ea typeface="+mn-ea"/>
                <a:cs typeface="+mn-cs"/>
              </a:rPr>
              <a:t> מהתמיכות שהמוסד קיבל ממשרדי הממשלה השונים בשנת 2012. על הגוף להשלים את המקורות הנוספים שהיו לאותן פעילויות וכן את ההוצאות. כמו כן על הגוף להוסיף טורים לתמיכות שלא הופיעו באופן אוטומטי במערכת (מדובר בתמיכות ממשרדי ממשלה שלא התנהלו במערכת המרכבה בשנת 2012 - לדוגמה משרד ראש הממשלה). במידה וקיימת פעילות שאינה נתמכת יש למלא את הטור 'פעילות שאינה נתמכת'. </a:t>
            </a:r>
            <a:r>
              <a:rPr lang="he-IL" sz="1200" b="1" kern="1200" dirty="0" smtClean="0">
                <a:solidFill>
                  <a:schemeClr val="tx1"/>
                </a:solidFill>
                <a:effectLst/>
                <a:latin typeface="+mn-lt"/>
                <a:ea typeface="+mn-ea"/>
                <a:cs typeface="+mn-cs"/>
              </a:rPr>
              <a:t>יש לשים לב שהטור האחרון (סה"כ) מסתכם לסך ההכנסות וההוצאות בדוח הכספי המבוקר.</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מספר הטורים בדוח </a:t>
            </a:r>
            <a:r>
              <a:rPr lang="he-IL" sz="1200" kern="1200" dirty="0" err="1" smtClean="0">
                <a:solidFill>
                  <a:schemeClr val="tx1"/>
                </a:solidFill>
                <a:effectLst/>
                <a:latin typeface="+mn-lt"/>
                <a:ea typeface="+mn-ea"/>
                <a:cs typeface="+mn-cs"/>
              </a:rPr>
              <a:t>המקו"ש</a:t>
            </a:r>
            <a:r>
              <a:rPr lang="he-IL" sz="1200" kern="1200" dirty="0" smtClean="0">
                <a:solidFill>
                  <a:schemeClr val="tx1"/>
                </a:solidFill>
                <a:effectLst/>
                <a:latin typeface="+mn-lt"/>
                <a:ea typeface="+mn-ea"/>
                <a:cs typeface="+mn-cs"/>
              </a:rPr>
              <a:t> צריך להיות (בדרך כלל) כמספר התמיכות ועוד שניים. לדוגמה גוף שנתמך בגין 4 פרויקטים יגיש דוח מקו"ש הכולל 6 טורים: 4 טורים בגין הפעילויות הנתמכות, טור לפעילות לא נתמכת וטור סה"כ. במידה ואין פעילות שאינה נתמכת, מספר הטורים שהגוף ימלא, יהיה כמספר התמיכות ועוד אחד.</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גוף שנתמך לפעילות שוטפת בלבד נדרש גם הוא להגיש דוח מקו"ש. במקרה זה נדרש לפרט את כל ההוצאות על פי הדוח הכספי.</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רק מוסדות שלא נתמכו כלל בשנת 2012 ממשרד ממשלתי כלשהו או שסך התמיכות הכולל היה קטן מ- 15,000 ש"ח, פטורים מהגשת דוח מקו"ש. במקרה זה יש לסמן </a:t>
            </a:r>
            <a:r>
              <a:rPr lang="en-US" sz="1200" kern="1200" dirty="0" smtClean="0">
                <a:solidFill>
                  <a:schemeClr val="tx1"/>
                </a:solidFill>
                <a:effectLst/>
                <a:latin typeface="+mn-lt"/>
                <a:ea typeface="+mn-ea"/>
                <a:cs typeface="+mn-cs"/>
              </a:rPr>
              <a:t>X </a:t>
            </a:r>
            <a:r>
              <a:rPr lang="he-IL" sz="1200" kern="1200" dirty="0" smtClean="0">
                <a:solidFill>
                  <a:schemeClr val="tx1"/>
                </a:solidFill>
                <a:effectLst/>
                <a:latin typeface="+mn-lt"/>
                <a:ea typeface="+mn-ea"/>
                <a:cs typeface="+mn-cs"/>
              </a:rPr>
              <a:t>במקום המתאים בפורטל המרכבה.</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גופים שבמאזן המבוקר שלהם לשנת 2012, קיים ביאור/ים מלא/ים ומפורט/ים של כל אחת מהפעילויות הנתמכות הכולל גם את השימושים וגם את המקורות, יציין בדוח המקוש את הביאורים הרלוונטיים והוא פטור מלמלא את הטבלה </a:t>
            </a:r>
            <a:r>
              <a:rPr lang="he-IL" sz="1200" kern="1200" dirty="0" err="1" smtClean="0">
                <a:solidFill>
                  <a:schemeClr val="tx1"/>
                </a:solidFill>
                <a:effectLst/>
                <a:latin typeface="+mn-lt"/>
                <a:ea typeface="+mn-ea"/>
                <a:cs typeface="+mn-cs"/>
              </a:rPr>
              <a:t>במרכב"ה</a:t>
            </a:r>
            <a:r>
              <a:rPr lang="he-I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עודף תמיכה לכל אחת מהפעילויות הנתמכות ייבחן הן בהיקף ההוצאות המוכרות לפעילות נתמכת מסך התמיכה והן בהקיף ההכנסות העצמיות במזומן ביחס לפעילות הנתמכת.</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20</a:t>
            </a:fld>
            <a:endParaRPr lang="he-IL"/>
          </a:p>
        </p:txBody>
      </p:sp>
    </p:spTree>
    <p:extLst>
      <p:ext uri="{BB962C8B-B14F-4D97-AF65-F5344CB8AC3E}">
        <p14:creationId xmlns:p14="http://schemas.microsoft.com/office/powerpoint/2010/main" val="106425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b="1" kern="1200" dirty="0" smtClean="0">
                <a:solidFill>
                  <a:schemeClr val="tx1"/>
                </a:solidFill>
                <a:effectLst/>
                <a:latin typeface="+mn-lt"/>
                <a:ea typeface="+mn-ea"/>
                <a:cs typeface="+mn-cs"/>
              </a:rPr>
              <a:t>תקציב 2014 ודוח ביצוע תקציב 2013:</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יש להגיש דוח ביצוע 2013 ותקציב 2014 לכלל פעילות הגוף </a:t>
            </a:r>
            <a:r>
              <a:rPr lang="he-IL" sz="1200" b="1" kern="1200" dirty="0" smtClean="0">
                <a:solidFill>
                  <a:schemeClr val="tx1"/>
                </a:solidFill>
                <a:effectLst/>
                <a:latin typeface="+mn-lt"/>
                <a:ea typeface="+mn-ea"/>
                <a:cs typeface="+mn-cs"/>
              </a:rPr>
              <a:t>ולכל פעילות נתמכת בנפרד</a:t>
            </a:r>
            <a:r>
              <a:rPr lang="he-IL" sz="1200" kern="1200" dirty="0" smtClean="0">
                <a:solidFill>
                  <a:schemeClr val="tx1"/>
                </a:solidFill>
                <a:effectLst/>
                <a:latin typeface="+mn-lt"/>
                <a:ea typeface="+mn-ea"/>
                <a:cs typeface="+mn-cs"/>
              </a:rPr>
              <a:t>. במידה ומוגש דוח ביצוע אחד למספר פעילויות נתמכות, נדרש להקפיד כי ההפרדה בדוח הביצוע תהיה הן בהכנסות והן בהוצאות.</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במידה ולמוסד בוצע בשנת 2013 קיזוז מהתמיכה שאושרה בגין תמיכות ביתר, נדרש להציג בדוח הביצוע את </a:t>
            </a:r>
            <a:r>
              <a:rPr lang="he-IL" sz="1200" b="1" kern="1200" dirty="0" smtClean="0">
                <a:solidFill>
                  <a:schemeClr val="tx1"/>
                </a:solidFill>
                <a:effectLst/>
                <a:latin typeface="+mn-lt"/>
                <a:ea typeface="+mn-ea"/>
                <a:cs typeface="+mn-cs"/>
              </a:rPr>
              <a:t>התמיכה ברוטו, לפני קיזוז</a:t>
            </a:r>
            <a:r>
              <a:rPr lang="he-I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יש להפריד בדוח הביצוע בין הכנסות בכסף להכנסות בשווה כסף. לצד הכנסות בשווה כסף, נדרש לציין מפורשות כי מדובר בהכנסות בשווה כסף.</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נדרש לשים לב כי דוח הביצוע יכלול נתונים לשנה </a:t>
            </a:r>
            <a:r>
              <a:rPr lang="he-IL" sz="1200" b="1" kern="1200" dirty="0" smtClean="0">
                <a:solidFill>
                  <a:schemeClr val="tx1"/>
                </a:solidFill>
                <a:effectLst/>
                <a:latin typeface="+mn-lt"/>
                <a:ea typeface="+mn-ea"/>
                <a:cs typeface="+mn-cs"/>
              </a:rPr>
              <a:t>שלמה</a:t>
            </a:r>
            <a:r>
              <a:rPr lang="he-IL" sz="1200" kern="1200" dirty="0" smtClean="0">
                <a:solidFill>
                  <a:schemeClr val="tx1"/>
                </a:solidFill>
                <a:effectLst/>
                <a:latin typeface="+mn-lt"/>
                <a:ea typeface="+mn-ea"/>
                <a:cs typeface="+mn-cs"/>
              </a:rPr>
              <a:t> (כולל נתוני צפי לסוף שנה).</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יש להפריד בתקציב בין הוצאות לפעילות להוצאות הנהלה וכלליות. יש להקפיד כי הוצאות בשווי ידווחו בצורה ברורה ומזוהה.</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יש לשים לב שהתקציב מאוזן וכי הוא כולל גם כיסוי גרעון או ניצול עודפים צבורים.</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יש להקפיד לדווח בכל אחת מהפעילויות הנתמכות את כל ההכנסות וכל ההוצאות. בהתאם לסעיף 8 ח', החל משנת 2013, בדיקת עודף תמיכה תעשה הן בחינת היקף ההוצאות ביחס לתמיכה והן בצד ההכנסות, ייבדק כי בכל פעילות נתמכת קיים מימון עצמי</a:t>
            </a:r>
            <a:r>
              <a:rPr lang="he-IL" sz="1200" b="1" kern="1200" dirty="0" smtClean="0">
                <a:solidFill>
                  <a:schemeClr val="tx1"/>
                </a:solidFill>
                <a:effectLst/>
                <a:latin typeface="+mn-lt"/>
                <a:ea typeface="+mn-ea"/>
                <a:cs typeface="+mn-cs"/>
              </a:rPr>
              <a:t> במזומן</a:t>
            </a:r>
            <a:r>
              <a:rPr lang="he-IL" sz="1200" kern="1200" dirty="0" smtClean="0">
                <a:solidFill>
                  <a:schemeClr val="tx1"/>
                </a:solidFill>
                <a:effectLst/>
                <a:latin typeface="+mn-lt"/>
                <a:ea typeface="+mn-ea"/>
                <a:cs typeface="+mn-cs"/>
              </a:rPr>
              <a:t> (לא בשווי) בהיקף של לפחות 10% מהיקף הפעילות הנתמכת ללא שווי. מימון עצמי בהתאם להגדרה בנוהל, הינם מקורות שאינם תמיכה ציבורית (תמיכה ציבורית: הקצבות, תמיכות הן מתקציב המדינה והן מתאגיד שהוקם על פי חוק, רשות מקומית או כספי </a:t>
            </a:r>
            <a:r>
              <a:rPr lang="he-IL" sz="1200" kern="1200" dirty="0" err="1" smtClean="0">
                <a:solidFill>
                  <a:schemeClr val="tx1"/>
                </a:solidFill>
                <a:effectLst/>
                <a:latin typeface="+mn-lt"/>
                <a:ea typeface="+mn-ea"/>
                <a:cs typeface="+mn-cs"/>
              </a:rPr>
              <a:t>עזבונות</a:t>
            </a:r>
            <a:r>
              <a:rPr lang="he-IL" sz="1200" kern="1200" dirty="0" smtClean="0">
                <a:solidFill>
                  <a:schemeClr val="tx1"/>
                </a:solidFill>
                <a:effectLst/>
                <a:latin typeface="+mn-lt"/>
                <a:ea typeface="+mn-ea"/>
                <a:cs typeface="+mn-cs"/>
              </a:rPr>
              <a:t>) . </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דיווח הוצאות בדוח הביצוע – אין לדווח על הוצאות שלא שולמו באותה שנת תקציב .ראה בנושא סעיף 8 </a:t>
            </a:r>
            <a:r>
              <a:rPr lang="he-IL" sz="1200" kern="1200" dirty="0" err="1" smtClean="0">
                <a:solidFill>
                  <a:schemeClr val="tx1"/>
                </a:solidFill>
                <a:effectLst/>
                <a:latin typeface="+mn-lt"/>
                <a:ea typeface="+mn-ea"/>
                <a:cs typeface="+mn-cs"/>
              </a:rPr>
              <a:t>יג</a:t>
            </a:r>
            <a:r>
              <a:rPr lang="he-IL" sz="1200" kern="1200" dirty="0" smtClean="0">
                <a:solidFill>
                  <a:schemeClr val="tx1"/>
                </a:solidFill>
                <a:effectLst/>
                <a:latin typeface="+mn-lt"/>
                <a:ea typeface="+mn-ea"/>
                <a:cs typeface="+mn-cs"/>
              </a:rPr>
              <a:t>' לנוהל שר אוצר החדש.</a:t>
            </a:r>
            <a:endParaRPr lang="en-US" sz="1200" kern="1200" dirty="0" smtClean="0">
              <a:solidFill>
                <a:schemeClr val="tx1"/>
              </a:solidFill>
              <a:effectLst/>
              <a:latin typeface="+mn-lt"/>
              <a:ea typeface="+mn-ea"/>
              <a:cs typeface="+mn-cs"/>
            </a:endParaRPr>
          </a:p>
          <a:p>
            <a:r>
              <a:rPr lang="he-IL" sz="1200" b="1" kern="1200" dirty="0" smtClean="0">
                <a:solidFill>
                  <a:schemeClr val="tx1"/>
                </a:solidFill>
                <a:effectLst/>
                <a:latin typeface="+mn-lt"/>
                <a:ea typeface="+mn-ea"/>
                <a:cs typeface="+mn-cs"/>
              </a:rPr>
              <a:t>שימו לב, כי מימון עצמי, כהגדרתו בנוהל שר אוצר החדש, הינו תנאי סף!. ניתן לדווח, גם בפעילות נתמכת, הכנסות כלליות פנויות של הגוף שלא שויכו לפרויקט מסוים או לא יועדו לפרויקט מסוים</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21</a:t>
            </a:fld>
            <a:endParaRPr lang="he-IL"/>
          </a:p>
        </p:txBody>
      </p:sp>
    </p:spTree>
    <p:extLst>
      <p:ext uri="{BB962C8B-B14F-4D97-AF65-F5344CB8AC3E}">
        <p14:creationId xmlns:p14="http://schemas.microsoft.com/office/powerpoint/2010/main" val="106425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rtl="1"/>
            <a:r>
              <a:rPr lang="he-IL" sz="1200" b="1" kern="1200" dirty="0" smtClean="0">
                <a:solidFill>
                  <a:schemeClr val="tx1"/>
                </a:solidFill>
                <a:effectLst/>
                <a:latin typeface="+mn-lt"/>
                <a:ea typeface="+mn-ea"/>
                <a:cs typeface="+mn-cs"/>
              </a:rPr>
              <a:t>חוסן כלכלי:</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בהתאם לסעיף 8כב לנוהל שר אוצר לא תאושר תמיכה לגוף שלו עודפים צבורים מפעילות שלא יועדו בשיעור של 100%.</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גוף שמחליט על ייעוד עודפים יוודא כי קיים ביאור בנידון במאזן המבוקר וכן יוודא כי נעשה שימוש בפועל בכספים המיועדים.</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לא תאושר תמיכה לגוף שגרעונו המצטבר עולה על 50% ממחזור הכנסותיו אלא אם וועדת התמיכות אישרה </a:t>
            </a:r>
            <a:r>
              <a:rPr lang="he-IL" sz="1200" kern="1200" dirty="0" err="1" smtClean="0">
                <a:solidFill>
                  <a:schemeClr val="tx1"/>
                </a:solidFill>
                <a:effectLst/>
                <a:latin typeface="+mn-lt"/>
                <a:ea typeface="+mn-ea"/>
                <a:cs typeface="+mn-cs"/>
              </a:rPr>
              <a:t>תוכנית</a:t>
            </a:r>
            <a:r>
              <a:rPr lang="he-IL" sz="1200" kern="1200" dirty="0" smtClean="0">
                <a:solidFill>
                  <a:schemeClr val="tx1"/>
                </a:solidFill>
                <a:effectLst/>
                <a:latin typeface="+mn-lt"/>
                <a:ea typeface="+mn-ea"/>
                <a:cs typeface="+mn-cs"/>
              </a:rPr>
              <a:t> הבראה שהציע. במידה והתבחינים לתמיכה קובעים גרעון בשיעור נמוך יותר התבחינים הם הקובעים.</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יש הגבלות מחמירות יותר על גוף הנתמך לראשונה ראה סעיף 8 כג'</a:t>
            </a:r>
            <a:endParaRPr lang="en-US" sz="1200" kern="1200" dirty="0" smtClean="0">
              <a:solidFill>
                <a:schemeClr val="tx1"/>
              </a:solidFill>
              <a:effectLst/>
              <a:latin typeface="+mn-lt"/>
              <a:ea typeface="+mn-ea"/>
              <a:cs typeface="+mn-cs"/>
            </a:endParaRPr>
          </a:p>
          <a:p>
            <a:pPr rtl="1"/>
            <a:r>
              <a:rPr lang="en-US" sz="1200" kern="1200" dirty="0" smtClean="0">
                <a:solidFill>
                  <a:schemeClr val="tx1"/>
                </a:solidFill>
                <a:effectLst/>
                <a:latin typeface="+mn-lt"/>
                <a:ea typeface="+mn-ea"/>
                <a:cs typeface="+mn-cs"/>
              </a:rPr>
              <a:t> </a:t>
            </a:r>
          </a:p>
          <a:p>
            <a:pPr lvl="0" rtl="1"/>
            <a:r>
              <a:rPr lang="he-IL" sz="1200" b="1" kern="1200" dirty="0" smtClean="0">
                <a:solidFill>
                  <a:schemeClr val="tx1"/>
                </a:solidFill>
                <a:effectLst/>
                <a:latin typeface="+mn-lt"/>
                <a:ea typeface="+mn-ea"/>
                <a:cs typeface="+mn-cs"/>
              </a:rPr>
              <a:t>דיווח על חברי ועד/דירקטוריון וועדת ביקורת/גוף מבקר:</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יש להקפיד כי הטפסים יכללו לפחות שני חברי ועד מנהל ושני חברי ועדת ביקורת בעמותה, או דירקטור אחד וחבר ועדת ביקורת אחד </a:t>
            </a:r>
            <a:r>
              <a:rPr lang="he-IL" sz="1200" kern="1200" dirty="0" err="1" smtClean="0">
                <a:solidFill>
                  <a:schemeClr val="tx1"/>
                </a:solidFill>
                <a:effectLst/>
                <a:latin typeface="+mn-lt"/>
                <a:ea typeface="+mn-ea"/>
                <a:cs typeface="+mn-cs"/>
              </a:rPr>
              <a:t>בחל"צ</a:t>
            </a:r>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rtl="1"/>
            <a:r>
              <a:rPr lang="he-IL" sz="1200" kern="1200" dirty="0" smtClean="0">
                <a:solidFill>
                  <a:schemeClr val="tx1"/>
                </a:solidFill>
                <a:effectLst/>
                <a:latin typeface="+mn-lt"/>
                <a:ea typeface="+mn-ea"/>
                <a:cs typeface="+mn-cs"/>
              </a:rPr>
              <a:t>במידה והגוף מינה גוף מבקר במקום ועדת ביקורת, נדרש לציין כי מדובר ברו"ח/ עו"ד.</a:t>
            </a:r>
            <a:endParaRPr lang="en-US" sz="1200" kern="1200" dirty="0" smtClean="0">
              <a:solidFill>
                <a:schemeClr val="tx1"/>
              </a:solidFill>
              <a:effectLst/>
              <a:latin typeface="+mn-lt"/>
              <a:ea typeface="+mn-ea"/>
              <a:cs typeface="+mn-cs"/>
            </a:endParaRPr>
          </a:p>
          <a:p>
            <a:pPr lvl="0" rtl="1"/>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22</a:t>
            </a:fld>
            <a:endParaRPr lang="he-IL"/>
          </a:p>
        </p:txBody>
      </p:sp>
    </p:spTree>
    <p:extLst>
      <p:ext uri="{BB962C8B-B14F-4D97-AF65-F5344CB8AC3E}">
        <p14:creationId xmlns:p14="http://schemas.microsoft.com/office/powerpoint/2010/main" val="106425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kern="1200" dirty="0" smtClean="0">
                <a:solidFill>
                  <a:schemeClr val="tx1"/>
                </a:solidFill>
                <a:effectLst/>
                <a:latin typeface="+mn-lt"/>
                <a:ea typeface="+mn-ea"/>
                <a:cs typeface="+mn-cs"/>
              </a:rPr>
              <a:t>משרד האוצר – אגף החשב הכללי</a:t>
            </a:r>
            <a:endParaRPr lang="en-US" sz="1200" kern="1200" dirty="0" smtClean="0">
              <a:solidFill>
                <a:schemeClr val="tx1"/>
              </a:solidFill>
              <a:effectLst/>
              <a:latin typeface="+mn-lt"/>
              <a:ea typeface="+mn-ea"/>
              <a:cs typeface="+mn-cs"/>
            </a:endParaRPr>
          </a:p>
          <a:p>
            <a:r>
              <a:rPr lang="he-IL" sz="1200" kern="1200" dirty="0" smtClean="0">
                <a:solidFill>
                  <a:schemeClr val="tx1"/>
                </a:solidFill>
                <a:effectLst/>
                <a:latin typeface="+mn-lt"/>
                <a:ea typeface="+mn-ea"/>
                <a:cs typeface="+mn-cs"/>
              </a:rPr>
              <a:t>ביקורת תמיכות מרכזית</a:t>
            </a:r>
            <a:endParaRPr lang="en-US" sz="1200" kern="1200" dirty="0" smtClean="0">
              <a:solidFill>
                <a:schemeClr val="tx1"/>
              </a:solidFill>
              <a:effectLst/>
              <a:latin typeface="+mn-lt"/>
              <a:ea typeface="+mn-ea"/>
              <a:cs typeface="+mn-cs"/>
            </a:endParaRPr>
          </a:p>
          <a:p>
            <a:r>
              <a:rPr lang="he-IL" sz="1200" b="1" kern="1200" dirty="0" smtClean="0">
                <a:solidFill>
                  <a:schemeClr val="tx1"/>
                </a:solidFill>
                <a:effectLst/>
                <a:latin typeface="+mn-lt"/>
                <a:ea typeface="+mn-ea"/>
                <a:cs typeface="+mn-cs"/>
              </a:rPr>
              <a:t>מתוקף ה. שעה כספי 2004/3</a:t>
            </a:r>
            <a:endParaRPr lang="en-US" sz="1200" kern="1200" dirty="0" smtClean="0">
              <a:solidFill>
                <a:schemeClr val="tx1"/>
              </a:solidFill>
              <a:effectLst/>
              <a:latin typeface="+mn-lt"/>
              <a:ea typeface="+mn-ea"/>
              <a:cs typeface="+mn-cs"/>
            </a:endParaRPr>
          </a:p>
          <a:p>
            <a:r>
              <a:rPr lang="he-IL" sz="1200" b="1" kern="1200" dirty="0" smtClean="0">
                <a:solidFill>
                  <a:schemeClr val="tx1"/>
                </a:solidFill>
                <a:effectLst/>
                <a:latin typeface="+mn-lt"/>
                <a:ea typeface="+mn-ea"/>
                <a:cs typeface="+mn-cs"/>
              </a:rPr>
              <a:t>מרכז תחום תרבות מדע וספורט</a:t>
            </a:r>
            <a:endParaRPr lang="en-US" sz="1200" kern="1200" dirty="0" smtClean="0">
              <a:solidFill>
                <a:schemeClr val="tx1"/>
              </a:solidFill>
              <a:effectLst/>
              <a:latin typeface="+mn-lt"/>
              <a:ea typeface="+mn-ea"/>
              <a:cs typeface="+mn-cs"/>
            </a:endParaRPr>
          </a:p>
          <a:p>
            <a:r>
              <a:rPr lang="he-IL" sz="1200" b="1" kern="1200" dirty="0" smtClean="0">
                <a:solidFill>
                  <a:schemeClr val="tx1"/>
                </a:solidFill>
                <a:effectLst/>
                <a:latin typeface="+mn-lt"/>
                <a:ea typeface="+mn-ea"/>
                <a:cs typeface="+mn-cs"/>
              </a:rPr>
              <a:t>הוגן, </a:t>
            </a:r>
            <a:r>
              <a:rPr lang="he-IL" sz="1200" b="1" kern="1200" dirty="0" err="1" smtClean="0">
                <a:solidFill>
                  <a:schemeClr val="tx1"/>
                </a:solidFill>
                <a:effectLst/>
                <a:latin typeface="+mn-lt"/>
                <a:ea typeface="+mn-ea"/>
                <a:cs typeface="+mn-cs"/>
              </a:rPr>
              <a:t>גינזבורג</a:t>
            </a:r>
            <a:r>
              <a:rPr lang="he-IL" sz="1200" b="1" kern="1200" dirty="0" smtClean="0">
                <a:solidFill>
                  <a:schemeClr val="tx1"/>
                </a:solidFill>
                <a:effectLst/>
                <a:latin typeface="+mn-lt"/>
                <a:ea typeface="+mn-ea"/>
                <a:cs typeface="+mn-cs"/>
              </a:rPr>
              <a:t>, </a:t>
            </a:r>
            <a:r>
              <a:rPr lang="he-IL" sz="1200" b="1" kern="1200" dirty="0" err="1" smtClean="0">
                <a:solidFill>
                  <a:schemeClr val="tx1"/>
                </a:solidFill>
                <a:effectLst/>
                <a:latin typeface="+mn-lt"/>
                <a:ea typeface="+mn-ea"/>
                <a:cs typeface="+mn-cs"/>
              </a:rPr>
              <a:t>יודלביץ</a:t>
            </a:r>
            <a:r>
              <a:rPr lang="he-IL" sz="1200" b="1" kern="1200" dirty="0" smtClean="0">
                <a:solidFill>
                  <a:schemeClr val="tx1"/>
                </a:solidFill>
                <a:effectLst/>
                <a:latin typeface="+mn-lt"/>
                <a:ea typeface="+mn-ea"/>
                <a:cs typeface="+mn-cs"/>
              </a:rPr>
              <a:t> ושות' רואי חשבון</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23</a:t>
            </a:fld>
            <a:endParaRPr lang="he-IL"/>
          </a:p>
        </p:txBody>
      </p:sp>
    </p:spTree>
    <p:extLst>
      <p:ext uri="{BB962C8B-B14F-4D97-AF65-F5344CB8AC3E}">
        <p14:creationId xmlns:p14="http://schemas.microsoft.com/office/powerpoint/2010/main" val="64843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25</a:t>
            </a:fld>
            <a:endParaRPr lang="he-IL"/>
          </a:p>
        </p:txBody>
      </p:sp>
    </p:spTree>
    <p:extLst>
      <p:ext uri="{BB962C8B-B14F-4D97-AF65-F5344CB8AC3E}">
        <p14:creationId xmlns:p14="http://schemas.microsoft.com/office/powerpoint/2010/main" val="76879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A2FB0ADB-D690-4656-986D-90F7ABEFD2F6}" type="slidenum">
              <a:rPr lang="he-IL" smtClean="0"/>
              <a:pPr/>
              <a:t>27</a:t>
            </a:fld>
            <a:endParaRPr lang="he-IL"/>
          </a:p>
        </p:txBody>
      </p:sp>
    </p:spTree>
    <p:extLst>
      <p:ext uri="{BB962C8B-B14F-4D97-AF65-F5344CB8AC3E}">
        <p14:creationId xmlns:p14="http://schemas.microsoft.com/office/powerpoint/2010/main" val="855838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28</a:t>
            </a:fld>
            <a:endParaRPr lang="he-IL"/>
          </a:p>
        </p:txBody>
      </p:sp>
    </p:spTree>
    <p:extLst>
      <p:ext uri="{BB962C8B-B14F-4D97-AF65-F5344CB8AC3E}">
        <p14:creationId xmlns:p14="http://schemas.microsoft.com/office/powerpoint/2010/main" val="287811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גילוי דעת 69 של לשכת רואי חשבון בישראל (1997)</a:t>
            </a:r>
          </a:p>
          <a:p>
            <a:pPr marL="457200" indent="-4572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תקן חשבונאות מס 5 של המוסד  הישראלי לתקינה חשבונאית  (1999)– הרחבת גילוי דעת  69</a:t>
            </a:r>
          </a:p>
          <a:p>
            <a:pPr marL="457200" indent="-4572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r>
              <a:rPr lang="he-IL" sz="1200" b="1" dirty="0" smtClean="0">
                <a:solidFill>
                  <a:schemeClr val="accent1">
                    <a:lumMod val="75000"/>
                  </a:schemeClr>
                </a:solidFill>
                <a:latin typeface="Tahoma" pitchFamily="34" charset="0"/>
                <a:cs typeface="Tahoma" pitchFamily="34" charset="0"/>
              </a:rPr>
              <a:t>בהתאם לסעיף 36 לחוק העמותות, תש"ם 1980 על ועד העמותה להכין אחת לשנה מאזן ודין וחשבון על הכנסות העמותה והוצאותיה בכל שנת מס. </a:t>
            </a:r>
          </a:p>
          <a:p>
            <a:r>
              <a:rPr lang="he-IL" sz="1200" b="1" dirty="0" smtClean="0">
                <a:solidFill>
                  <a:schemeClr val="accent1">
                    <a:lumMod val="75000"/>
                  </a:schemeClr>
                </a:solidFill>
                <a:latin typeface="Tahoma" pitchFamily="34" charset="0"/>
                <a:cs typeface="Tahoma" pitchFamily="34" charset="0"/>
              </a:rPr>
              <a:t>בנוסף לחובת הדיווח כאמור בחוק, רשם העמותות קבע כי הדוח הכספי יערך לפי כללי חשבונאות מקובלים החלים על כלל הגופים המדווחים, הן עסקיים והן </a:t>
            </a:r>
            <a:r>
              <a:rPr lang="he-IL" sz="1200" b="1" dirty="0" err="1" smtClean="0">
                <a:solidFill>
                  <a:schemeClr val="accent1">
                    <a:lumMod val="75000"/>
                  </a:schemeClr>
                </a:solidFill>
                <a:latin typeface="Tahoma" pitchFamily="34" charset="0"/>
                <a:cs typeface="Tahoma" pitchFamily="34" charset="0"/>
              </a:rPr>
              <a:t>אלכ"רים</a:t>
            </a:r>
            <a:r>
              <a:rPr lang="he-IL" sz="1200" b="1" dirty="0" smtClean="0">
                <a:solidFill>
                  <a:schemeClr val="accent1">
                    <a:lumMod val="75000"/>
                  </a:schemeClr>
                </a:solidFill>
                <a:latin typeface="Tahoma" pitchFamily="34" charset="0"/>
                <a:cs typeface="Tahoma" pitchFamily="34" charset="0"/>
              </a:rPr>
              <a:t>.</a:t>
            </a:r>
          </a:p>
          <a:p>
            <a:endParaRPr lang="he-IL" sz="1200" b="1" dirty="0" smtClean="0">
              <a:solidFill>
                <a:schemeClr val="accent1">
                  <a:lumMod val="75000"/>
                </a:schemeClr>
              </a:solidFill>
              <a:latin typeface="Tahoma" pitchFamily="34" charset="0"/>
              <a:cs typeface="Tahoma" pitchFamily="34" charset="0"/>
            </a:endParaRP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עמותות קטנות יכולות לדווח על בסיס מזומנים (עד 1.3 מיליון שח מחזור על בסיס רב שנתי)</a:t>
            </a: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עמותות מעל 750 א' שח חייבות לנהל הנה"ח כפולה</a:t>
            </a: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גילוי דעת 69 ותקן 5 חל על כל העמותות גדולות וקטנות </a:t>
            </a: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כל הכללים החשבונאיים חלים על </a:t>
            </a:r>
            <a:r>
              <a:rPr lang="he-IL" sz="1200" b="1" kern="1200" dirty="0" err="1" smtClean="0">
                <a:solidFill>
                  <a:schemeClr val="tx2"/>
                </a:solidFill>
                <a:latin typeface="Trebuchet MS" pitchFamily="34" charset="0"/>
                <a:ea typeface="+mn-ea"/>
                <a:cs typeface="+mn-cs"/>
              </a:rPr>
              <a:t>האלכ"רים</a:t>
            </a:r>
            <a:r>
              <a:rPr lang="he-IL" sz="1200" b="1" kern="1200" dirty="0" smtClean="0">
                <a:solidFill>
                  <a:schemeClr val="tx2"/>
                </a:solidFill>
                <a:latin typeface="Trebuchet MS" pitchFamily="34" charset="0"/>
                <a:ea typeface="+mn-ea"/>
                <a:cs typeface="+mn-cs"/>
              </a:rPr>
              <a:t> אלא אם צוין כלל ספציפי </a:t>
            </a:r>
            <a:r>
              <a:rPr lang="he-IL" sz="1200" b="1" kern="1200" dirty="0" err="1" smtClean="0">
                <a:solidFill>
                  <a:schemeClr val="tx2"/>
                </a:solidFill>
                <a:latin typeface="Trebuchet MS" pitchFamily="34" charset="0"/>
                <a:ea typeface="+mn-ea"/>
                <a:cs typeface="+mn-cs"/>
              </a:rPr>
              <a:t>בג"ד</a:t>
            </a:r>
            <a:r>
              <a:rPr lang="he-IL" sz="1200" b="1" kern="1200" dirty="0" smtClean="0">
                <a:solidFill>
                  <a:schemeClr val="tx2"/>
                </a:solidFill>
                <a:latin typeface="Trebuchet MS" pitchFamily="34" charset="0"/>
                <a:ea typeface="+mn-ea"/>
                <a:cs typeface="+mn-cs"/>
              </a:rPr>
              <a:t> 69 +תקן 5</a:t>
            </a: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לדוגמא, כחלק מיישום מדיניות חשבונאית, </a:t>
            </a:r>
            <a:r>
              <a:rPr lang="he-IL" sz="1200" b="1" kern="1200" dirty="0" err="1" smtClean="0">
                <a:solidFill>
                  <a:schemeClr val="tx2"/>
                </a:solidFill>
                <a:latin typeface="Trebuchet MS" pitchFamily="34" charset="0"/>
                <a:ea typeface="+mn-ea"/>
                <a:cs typeface="+mn-cs"/>
              </a:rPr>
              <a:t>לאלכ"ר</a:t>
            </a:r>
            <a:r>
              <a:rPr lang="he-IL" sz="1200" b="1" kern="1200" dirty="0" smtClean="0">
                <a:solidFill>
                  <a:schemeClr val="tx2"/>
                </a:solidFill>
                <a:latin typeface="Trebuchet MS" pitchFamily="34" charset="0"/>
                <a:ea typeface="+mn-ea"/>
                <a:cs typeface="+mn-cs"/>
              </a:rPr>
              <a:t> עם תאגיד בת חובה לערוך דוחות כספיים מאוחדים.</a:t>
            </a:r>
          </a:p>
          <a:p>
            <a:endParaRPr lang="he-IL" sz="1200" b="1" dirty="0" smtClean="0">
              <a:solidFill>
                <a:schemeClr val="accent1">
                  <a:lumMod val="75000"/>
                </a:schemeClr>
              </a:solidFill>
              <a:latin typeface="Tahoma" pitchFamily="34" charset="0"/>
              <a:cs typeface="Tahoma" pitchFamily="34" charset="0"/>
            </a:endParaRPr>
          </a:p>
          <a:p>
            <a:pPr marL="457200" indent="-4572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5</a:t>
            </a:fld>
            <a:endParaRPr lang="he-IL"/>
          </a:p>
        </p:txBody>
      </p:sp>
    </p:spTree>
    <p:extLst>
      <p:ext uri="{BB962C8B-B14F-4D97-AF65-F5344CB8AC3E}">
        <p14:creationId xmlns:p14="http://schemas.microsoft.com/office/powerpoint/2010/main" val="3133049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29</a:t>
            </a:fld>
            <a:endParaRPr lang="he-IL"/>
          </a:p>
        </p:txBody>
      </p:sp>
    </p:spTree>
    <p:extLst>
      <p:ext uri="{BB962C8B-B14F-4D97-AF65-F5344CB8AC3E}">
        <p14:creationId xmlns:p14="http://schemas.microsoft.com/office/powerpoint/2010/main" val="4287445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A2FB0ADB-D690-4656-986D-90F7ABEFD2F6}" type="slidenum">
              <a:rPr lang="he-IL" smtClean="0"/>
              <a:pPr/>
              <a:t>30</a:t>
            </a:fld>
            <a:endParaRPr lang="he-IL"/>
          </a:p>
        </p:txBody>
      </p:sp>
    </p:spTree>
    <p:extLst>
      <p:ext uri="{BB962C8B-B14F-4D97-AF65-F5344CB8AC3E}">
        <p14:creationId xmlns:p14="http://schemas.microsoft.com/office/powerpoint/2010/main" val="4262089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הדוח על הפעילויות הינו המקביל לדוח רווח והפסד בחברות עסקיות, הדוח יערך לתקופה, בניגוד למאזן שהינו תצלום מצב ליום</a:t>
            </a:r>
          </a:p>
          <a:p>
            <a:r>
              <a:rPr lang="he-IL" sz="1200" kern="1200" baseline="0" dirty="0" smtClean="0">
                <a:solidFill>
                  <a:schemeClr val="tx1"/>
                </a:solidFill>
                <a:latin typeface="+mn-lt"/>
                <a:ea typeface="+mn-ea"/>
                <a:cs typeface="+mn-cs"/>
              </a:rPr>
              <a:t>המאזן. הדוח על הפעילויות יכלול את כל ההכנסות וההוצאות בתקופת הדיווח וכן את הסכומים ששוחררו מהגבלה זמנית עם</a:t>
            </a:r>
          </a:p>
          <a:p>
            <a:r>
              <a:rPr lang="he-IL" sz="1200" kern="1200" baseline="0" dirty="0" smtClean="0">
                <a:solidFill>
                  <a:schemeClr val="tx1"/>
                </a:solidFill>
                <a:latin typeface="+mn-lt"/>
                <a:ea typeface="+mn-ea"/>
                <a:cs typeface="+mn-cs"/>
              </a:rPr>
              <a:t>ביצוע הפעילות בגינם הוגבלו.</a:t>
            </a:r>
            <a:endParaRPr lang="he-IL" dirty="0"/>
          </a:p>
        </p:txBody>
      </p:sp>
      <p:sp>
        <p:nvSpPr>
          <p:cNvPr id="4" name="מציין מיקום של מספר שקופית 3"/>
          <p:cNvSpPr>
            <a:spLocks noGrp="1"/>
          </p:cNvSpPr>
          <p:nvPr>
            <p:ph type="sldNum" sz="quarter" idx="10"/>
          </p:nvPr>
        </p:nvSpPr>
        <p:spPr/>
        <p:txBody>
          <a:bodyPr/>
          <a:lstStyle/>
          <a:p>
            <a:fld id="{A2FB0ADB-D690-4656-986D-90F7ABEFD2F6}" type="slidenum">
              <a:rPr lang="he-IL" smtClean="0"/>
              <a:pPr/>
              <a:t>33</a:t>
            </a:fld>
            <a:endParaRPr lang="he-IL"/>
          </a:p>
        </p:txBody>
      </p:sp>
    </p:spTree>
    <p:extLst>
      <p:ext uri="{BB962C8B-B14F-4D97-AF65-F5344CB8AC3E}">
        <p14:creationId xmlns:p14="http://schemas.microsoft.com/office/powerpoint/2010/main" val="321209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b="1" kern="1200" baseline="0" dirty="0" smtClean="0">
                <a:solidFill>
                  <a:schemeClr val="tx1"/>
                </a:solidFill>
                <a:latin typeface="+mn-lt"/>
                <a:ea typeface="+mn-ea"/>
                <a:cs typeface="+mn-cs"/>
              </a:rPr>
              <a:t>החשיבות לכך בגלל שהוצאות הנהלה וכלליות במלכ"ר צריכות להבחן בנפרד בהתאם לכללים במלכ"ר.</a:t>
            </a:r>
          </a:p>
          <a:p>
            <a:r>
              <a:rPr lang="he-IL" sz="1200" b="1" kern="1200" baseline="0" dirty="0" smtClean="0">
                <a:solidFill>
                  <a:schemeClr val="tx1"/>
                </a:solidFill>
                <a:latin typeface="+mn-lt"/>
                <a:ea typeface="+mn-ea"/>
                <a:cs typeface="+mn-cs"/>
              </a:rPr>
              <a:t>ולכן דרישות החוק לגילוי נאות לגביהם </a:t>
            </a:r>
          </a:p>
          <a:p>
            <a:r>
              <a:rPr lang="he-IL" sz="1200" b="1" kern="1200" baseline="0" dirty="0" smtClean="0">
                <a:solidFill>
                  <a:schemeClr val="tx1"/>
                </a:solidFill>
                <a:latin typeface="+mn-lt"/>
                <a:ea typeface="+mn-ea"/>
                <a:cs typeface="+mn-cs"/>
              </a:rPr>
              <a:t>(גם </a:t>
            </a:r>
            <a:r>
              <a:rPr lang="he-IL" sz="1200" b="1" kern="1200" baseline="0" dirty="0" err="1" smtClean="0">
                <a:solidFill>
                  <a:schemeClr val="tx1"/>
                </a:solidFill>
                <a:latin typeface="+mn-lt"/>
                <a:ea typeface="+mn-ea"/>
                <a:cs typeface="+mn-cs"/>
              </a:rPr>
              <a:t>בבנית</a:t>
            </a:r>
            <a:r>
              <a:rPr lang="he-IL" sz="1200" b="1" kern="1200" baseline="0" dirty="0" smtClean="0">
                <a:solidFill>
                  <a:schemeClr val="tx1"/>
                </a:solidFill>
                <a:latin typeface="+mn-lt"/>
                <a:ea typeface="+mn-ea"/>
                <a:cs typeface="+mn-cs"/>
              </a:rPr>
              <a:t> התקציב יש לשים לב כי הן מופרדות)</a:t>
            </a:r>
          </a:p>
          <a:p>
            <a:endParaRPr lang="he-IL" sz="1200" b="1" kern="1200" baseline="0" dirty="0" smtClean="0">
              <a:solidFill>
                <a:schemeClr val="tx1"/>
              </a:solidFill>
              <a:latin typeface="+mn-lt"/>
              <a:ea typeface="+mn-ea"/>
              <a:cs typeface="+mn-cs"/>
            </a:endParaRPr>
          </a:p>
          <a:p>
            <a:r>
              <a:rPr lang="he-IL" sz="1200" b="1" kern="1200" baseline="0" dirty="0" smtClean="0">
                <a:solidFill>
                  <a:schemeClr val="tx1"/>
                </a:solidFill>
                <a:latin typeface="+mn-lt"/>
                <a:ea typeface="+mn-ea"/>
                <a:cs typeface="+mn-cs"/>
              </a:rPr>
              <a:t>בדוח על הפעילויות יש להקפיד על הפרדה בין הוצאות שהוצאו לפעילות לבין הוצאות הנהלה וכלליות.</a:t>
            </a:r>
          </a:p>
          <a:p>
            <a:r>
              <a:rPr lang="he-IL" sz="1200" kern="1200" baseline="0" dirty="0" smtClean="0">
                <a:solidFill>
                  <a:schemeClr val="tx1"/>
                </a:solidFill>
                <a:latin typeface="+mn-lt"/>
                <a:ea typeface="+mn-ea"/>
                <a:cs typeface="+mn-cs"/>
              </a:rPr>
              <a:t>בהוראות החשב הכללי פורט איזה סוגי הוצאות יכללו במסגרת סעיף הוצאות הנהלה וכלליות. )אינו מחייב את הדיווח בדוחות</a:t>
            </a:r>
          </a:p>
          <a:p>
            <a:r>
              <a:rPr lang="he-IL" sz="1200" kern="1200" baseline="0" dirty="0" smtClean="0">
                <a:solidFill>
                  <a:schemeClr val="tx1"/>
                </a:solidFill>
                <a:latin typeface="+mn-lt"/>
                <a:ea typeface="+mn-ea"/>
                <a:cs typeface="+mn-cs"/>
              </a:rPr>
              <a:t>הכספיים ובמקרה של מיון שונה </a:t>
            </a:r>
            <a:r>
              <a:rPr lang="he-IL" sz="1200" kern="1200" baseline="0" dirty="0" err="1" smtClean="0">
                <a:solidFill>
                  <a:schemeClr val="tx1"/>
                </a:solidFill>
                <a:latin typeface="+mn-lt"/>
                <a:ea typeface="+mn-ea"/>
                <a:cs typeface="+mn-cs"/>
              </a:rPr>
              <a:t>תערך</a:t>
            </a:r>
            <a:r>
              <a:rPr lang="he-IL" sz="1200" kern="1200" baseline="0" dirty="0" smtClean="0">
                <a:solidFill>
                  <a:schemeClr val="tx1"/>
                </a:solidFill>
                <a:latin typeface="+mn-lt"/>
                <a:ea typeface="+mn-ea"/>
                <a:cs typeface="+mn-cs"/>
              </a:rPr>
              <a:t> התאמה לצורך קבלת תמיכות(.</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35</a:t>
            </a:fld>
            <a:endParaRPr lang="he-IL"/>
          </a:p>
        </p:txBody>
      </p:sp>
    </p:spTree>
    <p:extLst>
      <p:ext uri="{BB962C8B-B14F-4D97-AF65-F5344CB8AC3E}">
        <p14:creationId xmlns:p14="http://schemas.microsoft.com/office/powerpoint/2010/main" val="3712956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t>הגבלה בעלת אופי זמני</a:t>
            </a:r>
            <a:r>
              <a:rPr lang="he-IL" dirty="0" smtClean="0"/>
              <a:t>- התניות שפוקעות עם קרות אירוע מסוים או עם חלוף הזמן, או שניתן לקיימן או להסירן באמצעות נקיטת פעולות כלשהן בהתאם לאותן התניות.</a:t>
            </a:r>
            <a:r>
              <a:rPr lang="en-US" dirty="0" smtClean="0"/>
              <a:t> </a:t>
            </a:r>
          </a:p>
          <a:p>
            <a:r>
              <a:rPr lang="he-IL" b="1" dirty="0" smtClean="0"/>
              <a:t>הגבלה בעלת אופי קבוע</a:t>
            </a:r>
            <a:r>
              <a:rPr lang="he-IL" dirty="0" smtClean="0"/>
              <a:t>- התניות של תורמים שאינן פוקעות עם חלוף הזמן, ושלא ניתן לקיימן או להסירן באמצעות נקיטת פעולות כלשהן בהתאם לאותן התניות. הגבלה זו מאפשרת שימוש בפירות התרומה בלבד.</a:t>
            </a:r>
            <a:r>
              <a:rPr lang="en-US" dirty="0" smtClean="0"/>
              <a:t> </a:t>
            </a:r>
            <a:endParaRPr lang="he-IL" dirty="0" smtClean="0"/>
          </a:p>
          <a:p>
            <a:pPr marL="0" indent="0" eaLnBrk="1" hangingPunct="1"/>
            <a:r>
              <a:rPr lang="he-IL" b="1" dirty="0" smtClean="0"/>
              <a:t>נכסים   נטו  שלא  קיימת  לגביהם הגבלה</a:t>
            </a:r>
            <a:r>
              <a:rPr lang="he-IL" dirty="0" smtClean="0"/>
              <a:t>  - אותו חלק של הנכסים נטו של מלכ"ר שלא מוטלת על השימוש בו כל הגבלה קבועה או זמנית שנקבעה על ידי תורמים.</a:t>
            </a:r>
            <a:r>
              <a:rPr lang="en-US" dirty="0" smtClean="0"/>
              <a:t> </a:t>
            </a:r>
            <a:endParaRPr lang="he-IL" dirty="0" smtClean="0"/>
          </a:p>
          <a:p>
            <a:pPr marL="0" indent="0" eaLnBrk="1" hangingPunct="1"/>
            <a:endParaRPr lang="he-IL" dirty="0" smtClean="0"/>
          </a:p>
          <a:p>
            <a:pPr marL="0" indent="0" eaLnBrk="1" hangingPunct="1"/>
            <a:r>
              <a:rPr lang="he-IL" b="1" dirty="0" smtClean="0"/>
              <a:t>נכסים נטו שקיימת לגביהם הגבלה- </a:t>
            </a:r>
            <a:r>
              <a:rPr lang="he-IL" dirty="0" smtClean="0"/>
              <a:t>אותו חלק של הנכסים נטו של מלכ"ר הנובע מתרומות שהתקבלו או מזרימה פנימה אחרת של נכסים, אשר השימוש בו על-ידי המלכ"ר הוגבל על ידי התניות של תורמים.</a:t>
            </a:r>
            <a:r>
              <a:rPr lang="en-US" dirty="0" smtClean="0"/>
              <a:t> </a:t>
            </a:r>
            <a:endParaRPr lang="he-IL" dirty="0" smtClean="0"/>
          </a:p>
          <a:p>
            <a:pPr marL="0" indent="0" eaLnBrk="1" hangingPunct="1"/>
            <a:endParaRPr lang="he-IL" dirty="0" smtClean="0"/>
          </a:p>
          <a:p>
            <a:pPr marL="0" indent="0" eaLnBrk="1" hangingPunct="1"/>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sz="1200" b="1" dirty="0" smtClean="0">
                <a:solidFill>
                  <a:srgbClr val="002060"/>
                </a:solidFill>
              </a:rPr>
              <a:t>חברות עתירות רכוש קבוע (כמו מוסדות השכלה גבוהה שמשקיעות את כל </a:t>
            </a:r>
            <a:r>
              <a:rPr lang="he-IL" sz="1200" b="1" dirty="0" err="1" smtClean="0">
                <a:solidFill>
                  <a:srgbClr val="002060"/>
                </a:solidFill>
              </a:rPr>
              <a:t>התזמ"ז</a:t>
            </a:r>
            <a:r>
              <a:rPr lang="he-IL" sz="1200" b="1" dirty="0" smtClean="0">
                <a:solidFill>
                  <a:srgbClr val="002060"/>
                </a:solidFill>
              </a:rPr>
              <a:t> השוטף מתוך הרווח ברכוש קבוע כדי לא להציג נכסים נטו בגרעון לא</a:t>
            </a:r>
            <a:r>
              <a:rPr lang="he-IL" sz="1200" b="1" baseline="0" dirty="0" smtClean="0">
                <a:solidFill>
                  <a:srgbClr val="002060"/>
                </a:solidFill>
              </a:rPr>
              <a:t> מבצעות את הפיצול)</a:t>
            </a:r>
            <a:endParaRPr lang="he-IL" sz="1200" b="1" dirty="0" smtClean="0">
              <a:solidFill>
                <a:srgbClr val="002060"/>
              </a:solidFill>
            </a:endParaRPr>
          </a:p>
          <a:p>
            <a:pPr marL="342900" indent="-342900">
              <a:lnSpc>
                <a:spcPct val="90000"/>
              </a:lnSpc>
              <a:spcBef>
                <a:spcPct val="20000"/>
              </a:spcBef>
            </a:pPr>
            <a:r>
              <a:rPr lang="he-IL" sz="1200" b="1" u="sng" dirty="0" smtClean="0">
                <a:solidFill>
                  <a:srgbClr val="FF0000"/>
                </a:solidFill>
              </a:rPr>
              <a:t>הבחנה</a:t>
            </a:r>
            <a:r>
              <a:rPr lang="he-IL" sz="1200" b="1" u="sng" baseline="0" dirty="0" smtClean="0">
                <a:solidFill>
                  <a:srgbClr val="FF0000"/>
                </a:solidFill>
              </a:rPr>
              <a:t> חשובה</a:t>
            </a:r>
            <a:r>
              <a:rPr lang="he-IL" sz="1200" baseline="0" dirty="0" smtClean="0">
                <a:solidFill>
                  <a:schemeClr val="tx1"/>
                </a:solidFill>
              </a:rPr>
              <a:t>:</a:t>
            </a:r>
            <a:endParaRPr lang="he-IL" sz="1200" dirty="0" smtClean="0">
              <a:solidFill>
                <a:schemeClr val="tx1"/>
              </a:solidFill>
            </a:endParaRPr>
          </a:p>
          <a:p>
            <a:pPr marL="342900" indent="-342900">
              <a:lnSpc>
                <a:spcPct val="90000"/>
              </a:lnSpc>
              <a:spcBef>
                <a:spcPct val="20000"/>
              </a:spcBef>
            </a:pPr>
            <a:r>
              <a:rPr lang="he-IL" sz="1200" dirty="0" smtClean="0">
                <a:solidFill>
                  <a:schemeClr val="tx1"/>
                </a:solidFill>
              </a:rPr>
              <a:t>במסגרת הנכסים נטו לשימוש לפעילויות - </a:t>
            </a:r>
            <a:r>
              <a:rPr lang="he-IL" sz="1200" b="1" dirty="0" smtClean="0">
                <a:solidFill>
                  <a:schemeClr val="tx1"/>
                </a:solidFill>
              </a:rPr>
              <a:t>שיועדו</a:t>
            </a:r>
            <a:r>
              <a:rPr lang="he-IL" sz="1200" dirty="0" smtClean="0">
                <a:solidFill>
                  <a:schemeClr val="tx1"/>
                </a:solidFill>
              </a:rPr>
              <a:t> על ידי  מוסדות המלכ"ר יוצגו סכומים שהמלכ"ר החליט לייעד למטרה מסוימת כגון רכישת ציוד וכדומה.</a:t>
            </a:r>
          </a:p>
          <a:p>
            <a:pPr marL="0" indent="0" eaLnBrk="1" hangingPunct="1">
              <a:lnSpc>
                <a:spcPct val="90000"/>
              </a:lnSpc>
            </a:pPr>
            <a:r>
              <a:rPr lang="he-IL" sz="1200" dirty="0" smtClean="0"/>
              <a:t>שמירת ערך נכסים נטו שקיימת לגביהם הגבלה הינה שמירה על הערך הנאות של התרומה שנתקבלה, בתוספת או לא בתוספת של תשואה, </a:t>
            </a:r>
            <a:r>
              <a:rPr lang="he-IL" sz="1200" b="1" dirty="0" smtClean="0"/>
              <a:t>בהתאם להתניות התורם</a:t>
            </a:r>
            <a:r>
              <a:rPr lang="he-IL" sz="1200" dirty="0" smtClean="0"/>
              <a:t>.</a:t>
            </a:r>
          </a:p>
          <a:p>
            <a:pPr marL="0" indent="0" eaLnBrk="1" hangingPunct="1">
              <a:lnSpc>
                <a:spcPct val="90000"/>
              </a:lnSpc>
            </a:pPr>
            <a:endParaRPr lang="he-IL" sz="1200" dirty="0" smtClean="0"/>
          </a:p>
          <a:p>
            <a:pPr marL="0" indent="0" eaLnBrk="1" hangingPunct="1">
              <a:lnSpc>
                <a:spcPct val="90000"/>
              </a:lnSpc>
            </a:pPr>
            <a:r>
              <a:rPr lang="he-IL" sz="1200" dirty="0" smtClean="0"/>
              <a:t>שמירת הערך הריאלי של תרומות יכולה להיעשות בהצמדה למדד המחירים לצרכן, בהצמדה לשער חליפין או בשילוב של בסיסי הצמדה שונים, </a:t>
            </a:r>
            <a:r>
              <a:rPr lang="he-IL" sz="1200" dirty="0" err="1" smtClean="0"/>
              <a:t>הכל</a:t>
            </a:r>
            <a:r>
              <a:rPr lang="he-IL" sz="1200" dirty="0" smtClean="0"/>
              <a:t> בהתאם להתניית התורמים או הוראות החוק.</a:t>
            </a:r>
          </a:p>
          <a:p>
            <a:pPr marL="0" indent="0" eaLnBrk="1" hangingPunct="1">
              <a:lnSpc>
                <a:spcPct val="90000"/>
              </a:lnSpc>
            </a:pPr>
            <a:endParaRPr lang="he-IL" sz="1200" dirty="0" smtClean="0"/>
          </a:p>
          <a:p>
            <a:pPr marL="0" indent="0" eaLnBrk="1" hangingPunct="1">
              <a:lnSpc>
                <a:spcPct val="90000"/>
              </a:lnSpc>
            </a:pPr>
            <a:r>
              <a:rPr lang="he-IL" sz="1200" dirty="0" smtClean="0"/>
              <a:t>סכומים המייצגים שמירת ערך, יוצגו כתוספת לנכסים נטו שקיימת לגביהם הגבלה. </a:t>
            </a:r>
            <a:endParaRPr lang="he-IL" sz="1100" dirty="0" smtClean="0"/>
          </a:p>
          <a:p>
            <a:pPr marL="342900" indent="-342900">
              <a:lnSpc>
                <a:spcPct val="90000"/>
              </a:lnSpc>
              <a:spcBef>
                <a:spcPct val="20000"/>
              </a:spcBef>
            </a:pPr>
            <a:endParaRPr lang="en-US" dirty="0" smtClean="0"/>
          </a:p>
          <a:p>
            <a:pPr eaLnBrk="1" hangingPunct="1">
              <a:defRPr/>
            </a:pPr>
            <a:endParaRPr lang="en-US" dirty="0" smtClean="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36</a:t>
            </a:fld>
            <a:endParaRPr lang="he-IL"/>
          </a:p>
        </p:txBody>
      </p:sp>
    </p:spTree>
    <p:extLst>
      <p:ext uri="{BB962C8B-B14F-4D97-AF65-F5344CB8AC3E}">
        <p14:creationId xmlns:p14="http://schemas.microsoft.com/office/powerpoint/2010/main" val="3637141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AD56A0C-F736-4105-96E3-15555585EDEB}" type="slidenum">
              <a:rPr lang="he-IL" smtClean="0"/>
              <a:pPr/>
              <a:t>38</a:t>
            </a:fld>
            <a:endParaRPr lang="he-IL"/>
          </a:p>
        </p:txBody>
      </p:sp>
    </p:spTree>
    <p:extLst>
      <p:ext uri="{BB962C8B-B14F-4D97-AF65-F5344CB8AC3E}">
        <p14:creationId xmlns:p14="http://schemas.microsoft.com/office/powerpoint/2010/main" val="324311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AD56A0C-F736-4105-96E3-15555585EDEB}" type="slidenum">
              <a:rPr lang="he-IL" smtClean="0"/>
              <a:pPr/>
              <a:t>39</a:t>
            </a:fld>
            <a:endParaRPr lang="he-IL"/>
          </a:p>
        </p:txBody>
      </p:sp>
    </p:spTree>
    <p:extLst>
      <p:ext uri="{BB962C8B-B14F-4D97-AF65-F5344CB8AC3E}">
        <p14:creationId xmlns:p14="http://schemas.microsoft.com/office/powerpoint/2010/main" val="1092561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40</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228536" indent="-228536"/>
            <a:endParaRPr lang="en-US" dirty="0" smtClean="0"/>
          </a:p>
        </p:txBody>
      </p:sp>
    </p:spTree>
    <p:extLst>
      <p:ext uri="{BB962C8B-B14F-4D97-AF65-F5344CB8AC3E}">
        <p14:creationId xmlns:p14="http://schemas.microsoft.com/office/powerpoint/2010/main" val="4230794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יש לשים לב שחשיבות</a:t>
            </a:r>
            <a:r>
              <a:rPr lang="he-IL" baseline="0" dirty="0" smtClean="0"/>
              <a:t> בחינת עסק חי הינה גדולה אף מאשר בחברה רגילה זאת עקב היות המלכ"ר גוף המחזיק נכסי ציבור בעיקר.</a:t>
            </a:r>
          </a:p>
          <a:p>
            <a:r>
              <a:rPr lang="he-IL" baseline="0" dirty="0" smtClean="0"/>
              <a:t>באשר לצד קשור- צד קשור במלכ"ר כולל התייחסות מרחיבה ומעט שונה משאר התקנים.</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41</a:t>
            </a:fld>
            <a:endParaRPr lang="he-IL"/>
          </a:p>
        </p:txBody>
      </p:sp>
    </p:spTree>
    <p:extLst>
      <p:ext uri="{BB962C8B-B14F-4D97-AF65-F5344CB8AC3E}">
        <p14:creationId xmlns:p14="http://schemas.microsoft.com/office/powerpoint/2010/main" val="5198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הסוגיות</a:t>
            </a:r>
            <a:r>
              <a:rPr lang="he-IL" baseline="0" dirty="0" smtClean="0"/>
              <a:t> המובאות כאן, הינן הדברים העיקרים.</a:t>
            </a:r>
          </a:p>
          <a:p>
            <a:r>
              <a:rPr lang="he-IL" baseline="0" dirty="0" smtClean="0"/>
              <a:t>אמנם מדובר על סוגיה חשבונאית, אבל יש להבין שמדובר למעשה על סוגיות שקיימות במלכ"ר </a:t>
            </a:r>
            <a:r>
              <a:rPr lang="he-IL" baseline="0" dirty="0" err="1" smtClean="0"/>
              <a:t>מהיותו</a:t>
            </a:r>
            <a:r>
              <a:rPr lang="he-IL" baseline="0" dirty="0" smtClean="0"/>
              <a:t> גוף שמנוהל ללא כוונת רווח, ולכן למעשה ניתן לראות על ידי החשבונאות מה הסוגיות הנפוצות במלכ"ר.</a:t>
            </a:r>
          </a:p>
          <a:p>
            <a:r>
              <a:rPr lang="he-IL" baseline="0" dirty="0" smtClean="0"/>
              <a:t>כמו כן, החשיבות של הסוגיות ואופן ההנחיה ברישום שלהם, להבין כיצד גופי פיקוח מסתכלים על הדברים.</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42</a:t>
            </a:fld>
            <a:endParaRPr lang="he-IL"/>
          </a:p>
        </p:txBody>
      </p:sp>
    </p:spTree>
    <p:extLst>
      <p:ext uri="{BB962C8B-B14F-4D97-AF65-F5344CB8AC3E}">
        <p14:creationId xmlns:p14="http://schemas.microsoft.com/office/powerpoint/2010/main" val="311863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6</a:t>
            </a:fld>
            <a:endParaRPr lang="he-IL"/>
          </a:p>
        </p:txBody>
      </p:sp>
    </p:spTree>
    <p:extLst>
      <p:ext uri="{BB962C8B-B14F-4D97-AF65-F5344CB8AC3E}">
        <p14:creationId xmlns:p14="http://schemas.microsoft.com/office/powerpoint/2010/main" val="2556534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solidFill>
                  <a:schemeClr val="tx1"/>
                </a:solidFill>
              </a:rPr>
              <a:t>סעיף 6 לחוק הנאמנות "כספי נאמנות שאינם דורשים לצרכיה השוטפים חייב הנאמן להחזיק או להשקיע כיעיל לשמירת הקרן ולעשיית פירות; שר המשפטים רשאי לקבוע בתקנות דרכים שבהן ניתן להשקיע כספי נאמנות, והנאמן אינו נושא באחריות , אם השקיע אותם בהתאם לתקנות אלו".</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solidFill>
                  <a:schemeClr val="tx1"/>
                </a:solidFill>
              </a:rPr>
              <a:t>תשומת לב מה היו דרישות התורם בעת התרומה, יש מצב שהוא לא קובע</a:t>
            </a:r>
            <a:r>
              <a:rPr lang="he-IL" sz="1200" baseline="0" dirty="0" smtClean="0">
                <a:solidFill>
                  <a:schemeClr val="tx1"/>
                </a:solidFill>
              </a:rPr>
              <a:t> שום תנאי ואז לא תהיה בעיה לעומת מצב בו הוא רוצה הצמדה לדולר או הצמדה למדד, כדאי בהתאם להפקיד את הכסף בהתאם לתנאים של התורם.</a:t>
            </a:r>
            <a:endParaRPr lang="he-IL" sz="1200" dirty="0" smtClean="0">
              <a:solidFill>
                <a:schemeClr val="tx1"/>
              </a:solidFill>
            </a:endParaRP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43</a:t>
            </a:fld>
            <a:endParaRPr lang="he-IL"/>
          </a:p>
        </p:txBody>
      </p:sp>
    </p:spTree>
    <p:extLst>
      <p:ext uri="{BB962C8B-B14F-4D97-AF65-F5344CB8AC3E}">
        <p14:creationId xmlns:p14="http://schemas.microsoft.com/office/powerpoint/2010/main" val="3419138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indent="0" eaLnBrk="1" hangingPunct="1"/>
            <a:r>
              <a:rPr lang="he-IL" sz="1200" u="sng" dirty="0" smtClean="0"/>
              <a:t>קבלת התרומה ב- 31.12.10</a:t>
            </a:r>
          </a:p>
          <a:p>
            <a:pPr marL="0" indent="0" eaLnBrk="1" hangingPunct="1"/>
            <a:r>
              <a:rPr lang="he-IL" sz="1200" dirty="0" smtClean="0"/>
              <a:t>ח' - מזומן   200,000 </a:t>
            </a:r>
          </a:p>
          <a:p>
            <a:pPr marL="0" indent="0" eaLnBrk="1" hangingPunct="1"/>
            <a:r>
              <a:rPr lang="he-IL" sz="1200" dirty="0" smtClean="0"/>
              <a:t>  ז' - נכסים נטו שקיימת לגביהם הגבלה בעלת אופי זמני  200,000</a:t>
            </a:r>
          </a:p>
          <a:p>
            <a:pPr marL="0" indent="0" eaLnBrk="1" hangingPunct="1"/>
            <a:endParaRPr lang="he-IL" sz="1200" dirty="0" smtClean="0"/>
          </a:p>
          <a:p>
            <a:pPr marL="0" indent="0" eaLnBrk="1" hangingPunct="1"/>
            <a:r>
              <a:rPr lang="he-IL" sz="1200" u="sng" dirty="0" smtClean="0"/>
              <a:t>הפקדת הכסף בפיקדון ב- 1.1.11</a:t>
            </a:r>
          </a:p>
          <a:p>
            <a:pPr marL="0" indent="0" eaLnBrk="1" hangingPunct="1"/>
            <a:r>
              <a:rPr lang="he-IL" sz="1200" dirty="0" smtClean="0"/>
              <a:t>ח' - פיקדון 200,000</a:t>
            </a:r>
          </a:p>
          <a:p>
            <a:pPr marL="0" indent="0" eaLnBrk="1" hangingPunct="1"/>
            <a:r>
              <a:rPr lang="he-IL" sz="1200" dirty="0" smtClean="0"/>
              <a:t>      ז' </a:t>
            </a:r>
            <a:r>
              <a:rPr lang="he-IL" sz="1200" dirty="0" err="1" smtClean="0"/>
              <a:t>– מ</a:t>
            </a:r>
            <a:r>
              <a:rPr lang="he-IL" sz="1200" dirty="0" smtClean="0"/>
              <a:t>זומן 200,000</a:t>
            </a:r>
          </a:p>
          <a:p>
            <a:pPr marL="342900" indent="-342900">
              <a:spcBef>
                <a:spcPct val="20000"/>
              </a:spcBef>
            </a:pPr>
            <a:r>
              <a:rPr lang="he-IL" sz="1200" u="sng" dirty="0" smtClean="0">
                <a:solidFill>
                  <a:schemeClr val="tx1"/>
                </a:solidFill>
              </a:rPr>
              <a:t>שערוך תרומה ב- 31.12.11</a:t>
            </a:r>
          </a:p>
          <a:p>
            <a:pPr marL="342900" indent="-342900">
              <a:spcBef>
                <a:spcPct val="20000"/>
              </a:spcBef>
            </a:pPr>
            <a:r>
              <a:rPr lang="he-IL" sz="1200" dirty="0" smtClean="0">
                <a:solidFill>
                  <a:schemeClr val="tx1"/>
                </a:solidFill>
              </a:rPr>
              <a:t>ח' - פיקדון   10,000                               = </a:t>
            </a:r>
            <a:r>
              <a:rPr lang="he-IL" sz="1200" b="1" dirty="0" smtClean="0">
                <a:solidFill>
                  <a:schemeClr val="tx1"/>
                </a:solidFill>
              </a:rPr>
              <a:t>5%</a:t>
            </a:r>
            <a:r>
              <a:rPr lang="he-IL" sz="1200" dirty="0" smtClean="0">
                <a:solidFill>
                  <a:schemeClr val="tx1"/>
                </a:solidFill>
              </a:rPr>
              <a:t> * 200,000</a:t>
            </a:r>
          </a:p>
          <a:p>
            <a:pPr marL="342900" indent="-342900">
              <a:spcBef>
                <a:spcPct val="20000"/>
              </a:spcBef>
            </a:pPr>
            <a:r>
              <a:rPr lang="he-IL" sz="1200" dirty="0" smtClean="0">
                <a:solidFill>
                  <a:schemeClr val="tx1"/>
                </a:solidFill>
              </a:rPr>
              <a:t>   ז' - נכסים נטו שקיימת לגביהם הגבלה בעלת אופי זמני  10,000</a:t>
            </a:r>
          </a:p>
          <a:p>
            <a:pPr marL="342900" indent="-342900">
              <a:spcBef>
                <a:spcPct val="20000"/>
              </a:spcBef>
            </a:pPr>
            <a:endParaRPr lang="he-IL" sz="1200" dirty="0" smtClean="0">
              <a:solidFill>
                <a:schemeClr val="tx1"/>
              </a:solidFill>
            </a:endParaRPr>
          </a:p>
          <a:p>
            <a:pPr marL="342900" indent="-342900">
              <a:spcBef>
                <a:spcPct val="20000"/>
              </a:spcBef>
            </a:pPr>
            <a:r>
              <a:rPr lang="he-IL" sz="1200" u="sng" dirty="0" smtClean="0">
                <a:solidFill>
                  <a:schemeClr val="tx1"/>
                </a:solidFill>
              </a:rPr>
              <a:t>שמירת ערך ב- 31.12.11</a:t>
            </a:r>
          </a:p>
          <a:p>
            <a:pPr marL="342900" indent="-342900">
              <a:spcBef>
                <a:spcPct val="20000"/>
              </a:spcBef>
            </a:pPr>
            <a:r>
              <a:rPr lang="he-IL" sz="1200" dirty="0" smtClean="0">
                <a:solidFill>
                  <a:schemeClr val="tx1"/>
                </a:solidFill>
              </a:rPr>
              <a:t>ח' </a:t>
            </a:r>
            <a:r>
              <a:rPr lang="he-IL" sz="1200" dirty="0" err="1" smtClean="0">
                <a:solidFill>
                  <a:schemeClr val="tx1"/>
                </a:solidFill>
              </a:rPr>
              <a:t>– הוצאות</a:t>
            </a:r>
            <a:r>
              <a:rPr lang="he-IL" sz="1200" dirty="0" smtClean="0">
                <a:solidFill>
                  <a:schemeClr val="tx1"/>
                </a:solidFill>
              </a:rPr>
              <a:t> מימון     6,000                           = 10,000 - 16,000 </a:t>
            </a:r>
            <a:endParaRPr lang="en-US" sz="1200" dirty="0" smtClean="0">
              <a:solidFill>
                <a:schemeClr val="tx1"/>
              </a:solidFill>
            </a:endParaRPr>
          </a:p>
          <a:p>
            <a:pPr marL="342900" indent="-342900">
              <a:spcBef>
                <a:spcPct val="20000"/>
              </a:spcBef>
            </a:pPr>
            <a:r>
              <a:rPr lang="he-IL" sz="1200" dirty="0" smtClean="0">
                <a:solidFill>
                  <a:schemeClr val="tx1"/>
                </a:solidFill>
              </a:rPr>
              <a:t>     ז' - נכסים נטו שקיימת לגביהם הגבלה בעלת אופי זמני  6,000</a:t>
            </a:r>
          </a:p>
          <a:p>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44</a:t>
            </a:fld>
            <a:endParaRPr lang="he-IL"/>
          </a:p>
        </p:txBody>
      </p:sp>
    </p:spTree>
    <p:extLst>
      <p:ext uri="{BB962C8B-B14F-4D97-AF65-F5344CB8AC3E}">
        <p14:creationId xmlns:p14="http://schemas.microsoft.com/office/powerpoint/2010/main" val="780149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45</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228536" indent="-228536"/>
            <a:endParaRPr lang="en-US" dirty="0" smtClean="0"/>
          </a:p>
        </p:txBody>
      </p:sp>
    </p:spTree>
    <p:extLst>
      <p:ext uri="{BB962C8B-B14F-4D97-AF65-F5344CB8AC3E}">
        <p14:creationId xmlns:p14="http://schemas.microsoft.com/office/powerpoint/2010/main" val="3106345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476250" indent="-476250" eaLnBrk="1" hangingPunct="1">
              <a:lnSpc>
                <a:spcPct val="90000"/>
              </a:lnSpc>
            </a:pPr>
            <a:r>
              <a:rPr lang="he-IL" u="sng" dirty="0" smtClean="0"/>
              <a:t>הפקודה:</a:t>
            </a:r>
          </a:p>
          <a:p>
            <a:pPr marL="476250" indent="-476250" eaLnBrk="1" hangingPunct="1">
              <a:lnSpc>
                <a:spcPct val="90000"/>
              </a:lnSpc>
            </a:pPr>
            <a:r>
              <a:rPr lang="he-IL" u="sng" baseline="0" dirty="0" smtClean="0"/>
              <a:t>  </a:t>
            </a:r>
            <a:r>
              <a:rPr lang="he-IL" u="sng" dirty="0" smtClean="0"/>
              <a:t>תרומה ב- 1.6.10 מאורן</a:t>
            </a:r>
          </a:p>
          <a:p>
            <a:pPr marL="476250" indent="-476250" eaLnBrk="1" hangingPunct="1">
              <a:lnSpc>
                <a:spcPct val="90000"/>
              </a:lnSpc>
            </a:pPr>
            <a:r>
              <a:rPr lang="he-IL" dirty="0" smtClean="0"/>
              <a:t>    ח' - מזומן 50,000</a:t>
            </a:r>
          </a:p>
          <a:p>
            <a:pPr marL="476250" indent="-476250" eaLnBrk="1" hangingPunct="1">
              <a:lnSpc>
                <a:spcPct val="90000"/>
              </a:lnSpc>
            </a:pPr>
            <a:r>
              <a:rPr lang="he-IL" dirty="0" smtClean="0"/>
              <a:t>           ז' </a:t>
            </a:r>
            <a:r>
              <a:rPr lang="he-IL" dirty="0" err="1" smtClean="0"/>
              <a:t>– נכסים</a:t>
            </a:r>
            <a:r>
              <a:rPr lang="he-IL" dirty="0" smtClean="0"/>
              <a:t> נטו שקיימת לגביהם הגבלה בעלת אופי 		זמני 50,000</a:t>
            </a:r>
          </a:p>
          <a:p>
            <a:r>
              <a:rPr lang="he-IL" dirty="0" smtClean="0"/>
              <a:t> </a:t>
            </a:r>
          </a:p>
          <a:p>
            <a:endParaRPr lang="he-IL" dirty="0" smtClean="0"/>
          </a:p>
          <a:p>
            <a:pPr marL="0" indent="0" eaLnBrk="1" hangingPunct="1">
              <a:lnSpc>
                <a:spcPct val="90000"/>
              </a:lnSpc>
            </a:pPr>
            <a:r>
              <a:rPr lang="he-IL" sz="1200" dirty="0" smtClean="0"/>
              <a:t>.  </a:t>
            </a:r>
            <a:r>
              <a:rPr lang="he-IL" sz="1200" u="sng" dirty="0" smtClean="0"/>
              <a:t>מקרה שני </a:t>
            </a:r>
          </a:p>
          <a:p>
            <a:pPr marL="0" indent="0" eaLnBrk="1" hangingPunct="1">
              <a:lnSpc>
                <a:spcPct val="90000"/>
              </a:lnSpc>
            </a:pPr>
            <a:r>
              <a:rPr lang="he-IL" sz="1200" dirty="0" smtClean="0"/>
              <a:t>    ח' - חייבים 60,000</a:t>
            </a:r>
          </a:p>
          <a:p>
            <a:pPr marL="0" indent="0" eaLnBrk="1" hangingPunct="1">
              <a:lnSpc>
                <a:spcPct val="90000"/>
              </a:lnSpc>
            </a:pPr>
            <a:r>
              <a:rPr lang="he-IL" sz="1200" dirty="0" smtClean="0"/>
              <a:t>           ז' - הכנסות מתרומות 60,000</a:t>
            </a:r>
          </a:p>
          <a:p>
            <a:pPr marL="0" indent="0" eaLnBrk="1" hangingPunct="1">
              <a:lnSpc>
                <a:spcPct val="90000"/>
              </a:lnSpc>
            </a:pPr>
            <a:endParaRPr lang="he-IL" sz="1200" dirty="0" smtClean="0"/>
          </a:p>
          <a:p>
            <a:pPr marL="0" indent="0" eaLnBrk="1" hangingPunct="1">
              <a:lnSpc>
                <a:spcPct val="90000"/>
              </a:lnSpc>
            </a:pPr>
            <a:r>
              <a:rPr lang="he-IL" sz="1200" dirty="0" smtClean="0"/>
              <a:t>ב. מידה והתרומה מתקבלת ב- 1.4.11 לא נרשום פקודת יומן.</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46</a:t>
            </a:fld>
            <a:endParaRPr lang="he-IL"/>
          </a:p>
        </p:txBody>
      </p:sp>
    </p:spTree>
    <p:extLst>
      <p:ext uri="{BB962C8B-B14F-4D97-AF65-F5344CB8AC3E}">
        <p14:creationId xmlns:p14="http://schemas.microsoft.com/office/powerpoint/2010/main" val="218589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47</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228536" indent="-228536"/>
            <a:endParaRPr lang="en-US" dirty="0" smtClean="0"/>
          </a:p>
        </p:txBody>
      </p:sp>
    </p:spTree>
    <p:extLst>
      <p:ext uri="{BB962C8B-B14F-4D97-AF65-F5344CB8AC3E}">
        <p14:creationId xmlns:p14="http://schemas.microsoft.com/office/powerpoint/2010/main" val="38056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48</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r>
              <a:rPr lang="he-IL" sz="1200" u="sng" dirty="0" smtClean="0"/>
              <a:t>ב- 1.7.10</a:t>
            </a:r>
            <a:endParaRPr lang="he-IL" sz="1200" dirty="0" smtClean="0"/>
          </a:p>
          <a:p>
            <a:pPr marL="0" indent="0" eaLnBrk="1" hangingPunct="1"/>
            <a:r>
              <a:rPr lang="he-IL" sz="1200" dirty="0" smtClean="0"/>
              <a:t>אין רישום פקודת יומן.</a:t>
            </a:r>
          </a:p>
          <a:p>
            <a:pPr marL="0" indent="0" eaLnBrk="1" hangingPunct="1"/>
            <a:endParaRPr lang="he-IL" sz="1200" dirty="0" smtClean="0"/>
          </a:p>
          <a:p>
            <a:pPr marL="0" indent="0" eaLnBrk="1" hangingPunct="1"/>
            <a:r>
              <a:rPr lang="he-IL" sz="1200" u="sng" dirty="0" smtClean="0"/>
              <a:t>ב- 30.1.11</a:t>
            </a:r>
          </a:p>
          <a:p>
            <a:pPr marL="0" indent="0" eaLnBrk="1" hangingPunct="1"/>
            <a:r>
              <a:rPr lang="he-IL" sz="1200" dirty="0" smtClean="0"/>
              <a:t>ח' - חייבים   70,000 = 2 * 35,000</a:t>
            </a:r>
          </a:p>
          <a:p>
            <a:pPr marL="0" indent="0" eaLnBrk="1" hangingPunct="1"/>
            <a:r>
              <a:rPr lang="he-IL" sz="1200" dirty="0" smtClean="0"/>
              <a:t>    ז' </a:t>
            </a:r>
            <a:r>
              <a:rPr lang="he-IL" sz="1200" dirty="0" err="1" smtClean="0"/>
              <a:t>– נכסים</a:t>
            </a:r>
            <a:r>
              <a:rPr lang="he-IL" sz="1200" dirty="0" smtClean="0"/>
              <a:t> נטו שקיימת לגביהם הגבלה בעלת אופי זמני   70,000</a:t>
            </a:r>
          </a:p>
          <a:p>
            <a:pPr marL="228536" indent="-228536"/>
            <a:endParaRPr lang="en-US" dirty="0" smtClean="0"/>
          </a:p>
        </p:txBody>
      </p:sp>
    </p:spTree>
    <p:extLst>
      <p:ext uri="{BB962C8B-B14F-4D97-AF65-F5344CB8AC3E}">
        <p14:creationId xmlns:p14="http://schemas.microsoft.com/office/powerpoint/2010/main" val="3078730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49</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b="1" u="sng" dirty="0" smtClean="0"/>
              <a:t>שנת 2010 </a:t>
            </a:r>
          </a:p>
          <a:p>
            <a:pPr marL="0" indent="0" eaLnBrk="1" hangingPunct="1">
              <a:lnSpc>
                <a:spcPct val="90000"/>
              </a:lnSpc>
            </a:pPr>
            <a:r>
              <a:rPr lang="he-IL" sz="1200" dirty="0" smtClean="0"/>
              <a:t>לא עמדנו בתנאי ההקבלה לכן לא יינתן לה ביטוי בדוחות הכספיים.</a:t>
            </a:r>
          </a:p>
          <a:p>
            <a:pPr marL="0" indent="0" eaLnBrk="1" hangingPunct="1">
              <a:lnSpc>
                <a:spcPct val="90000"/>
              </a:lnSpc>
            </a:pPr>
            <a:endParaRPr lang="he-IL" sz="1200" u="sng" dirty="0" smtClean="0"/>
          </a:p>
          <a:p>
            <a:pPr marL="0" indent="0" eaLnBrk="1" hangingPunct="1">
              <a:lnSpc>
                <a:spcPct val="90000"/>
              </a:lnSpc>
            </a:pPr>
            <a:r>
              <a:rPr lang="he-IL" sz="1200" b="1" u="sng" dirty="0" smtClean="0"/>
              <a:t>שנת 2011</a:t>
            </a:r>
          </a:p>
          <a:p>
            <a:pPr marL="0" indent="0" eaLnBrk="1" hangingPunct="1">
              <a:lnSpc>
                <a:spcPct val="90000"/>
              </a:lnSpc>
            </a:pPr>
            <a:r>
              <a:rPr lang="he-IL" sz="1200" u="sng" dirty="0" smtClean="0"/>
              <a:t>מועד היעוד הפנימי ב- 15.1.11</a:t>
            </a:r>
          </a:p>
          <a:p>
            <a:pPr marL="0" indent="0" eaLnBrk="1" hangingPunct="1">
              <a:lnSpc>
                <a:spcPct val="90000"/>
              </a:lnSpc>
            </a:pPr>
            <a:r>
              <a:rPr lang="he-IL" sz="1200" dirty="0" smtClean="0"/>
              <a:t>ח' - חייבים   50,000</a:t>
            </a:r>
          </a:p>
          <a:p>
            <a:pPr marL="0" indent="0" eaLnBrk="1" hangingPunct="1">
              <a:lnSpc>
                <a:spcPct val="90000"/>
              </a:lnSpc>
            </a:pPr>
            <a:r>
              <a:rPr lang="he-IL" sz="1200" dirty="0" smtClean="0"/>
              <a:t>   ז' - נכסים נטו שקיימת לגביהם הגבלה בעלת אופי זמני  50,000</a:t>
            </a:r>
          </a:p>
          <a:p>
            <a:pPr marL="0" indent="0" eaLnBrk="1" hangingPunct="1">
              <a:lnSpc>
                <a:spcPct val="90000"/>
              </a:lnSpc>
            </a:pPr>
            <a:endParaRPr lang="he-IL" sz="1200" dirty="0" smtClean="0"/>
          </a:p>
          <a:p>
            <a:pPr marL="0" indent="0" eaLnBrk="1" hangingPunct="1">
              <a:lnSpc>
                <a:spcPct val="90000"/>
              </a:lnSpc>
            </a:pPr>
            <a:r>
              <a:rPr lang="he-IL" sz="1200" dirty="0" smtClean="0"/>
              <a:t>ח' - נכסים נטו לשימוש לפעילויות  50,000 </a:t>
            </a:r>
          </a:p>
          <a:p>
            <a:pPr marL="0" indent="0" eaLnBrk="1" hangingPunct="1">
              <a:lnSpc>
                <a:spcPct val="90000"/>
              </a:lnSpc>
            </a:pPr>
            <a:r>
              <a:rPr lang="he-IL" sz="1200" dirty="0" smtClean="0"/>
              <a:t>   ז' - </a:t>
            </a:r>
            <a:r>
              <a:rPr lang="he-IL" sz="1200" b="1" dirty="0" smtClean="0"/>
              <a:t>נכסים נטו שקיימת לגביהם הגבלה בעלת אופי זמני</a:t>
            </a:r>
            <a:r>
              <a:rPr lang="he-IL" sz="1200" dirty="0" smtClean="0"/>
              <a:t>  50,000</a:t>
            </a:r>
          </a:p>
          <a:p>
            <a:pPr marL="0" indent="0" eaLnBrk="1" hangingPunct="1">
              <a:lnSpc>
                <a:spcPct val="90000"/>
              </a:lnSpc>
            </a:pPr>
            <a:endParaRPr lang="he-IL" sz="1200" dirty="0" smtClean="0"/>
          </a:p>
          <a:p>
            <a:pPr marL="0" indent="0" eaLnBrk="1" hangingPunct="1"/>
            <a:r>
              <a:rPr lang="he-IL" sz="1200" u="sng" dirty="0" smtClean="0"/>
              <a:t>רישום קבלת הסכום מאורי ב- 15.3.11</a:t>
            </a:r>
          </a:p>
          <a:p>
            <a:pPr marL="0" indent="0" eaLnBrk="1" hangingPunct="1"/>
            <a:r>
              <a:rPr lang="he-IL" sz="1200" dirty="0" smtClean="0"/>
              <a:t>ח' - מזומן   50,000</a:t>
            </a:r>
          </a:p>
          <a:p>
            <a:pPr marL="0" indent="0" eaLnBrk="1" hangingPunct="1"/>
            <a:r>
              <a:rPr lang="he-IL" sz="1200" dirty="0" smtClean="0"/>
              <a:t>   ז' - חייבים  50,000</a:t>
            </a:r>
          </a:p>
          <a:p>
            <a:pPr marL="0" indent="0" eaLnBrk="1" hangingPunct="1"/>
            <a:endParaRPr lang="he-IL" sz="1200" dirty="0" smtClean="0"/>
          </a:p>
          <a:p>
            <a:pPr marL="0" indent="0" eaLnBrk="1" hangingPunct="1"/>
            <a:r>
              <a:rPr lang="he-IL" sz="1200" dirty="0" smtClean="0"/>
              <a:t>מפה ואילך</a:t>
            </a:r>
            <a:r>
              <a:rPr lang="he-IL" sz="1200" baseline="0" dirty="0" smtClean="0"/>
              <a:t> כמו בכל חברה פרט העברת נכסים נטו של כיסוי פחת..</a:t>
            </a:r>
            <a:endParaRPr lang="he-IL" sz="1200" dirty="0" smtClean="0"/>
          </a:p>
          <a:p>
            <a:pPr marL="0" indent="0" eaLnBrk="1" hangingPunct="1"/>
            <a:r>
              <a:rPr lang="he-IL" sz="1200" u="sng" dirty="0" smtClean="0"/>
              <a:t>רישום רכישת המבנה ב- 30.6.11</a:t>
            </a:r>
            <a:endParaRPr lang="he-IL" sz="1200" dirty="0" smtClean="0"/>
          </a:p>
          <a:p>
            <a:pPr marL="0" indent="0" eaLnBrk="1" hangingPunct="1"/>
            <a:r>
              <a:rPr lang="he-IL" sz="1200" dirty="0" smtClean="0"/>
              <a:t>ח' - מבנה   100,000 </a:t>
            </a:r>
          </a:p>
          <a:p>
            <a:pPr marL="0" indent="0" eaLnBrk="1" hangingPunct="1"/>
            <a:r>
              <a:rPr lang="he-IL" sz="1200" dirty="0" smtClean="0"/>
              <a:t>   ז' - מזומן  100,000</a:t>
            </a:r>
          </a:p>
          <a:p>
            <a:pPr marL="0" indent="0" eaLnBrk="1" hangingPunct="1"/>
            <a:endParaRPr lang="he-IL" sz="1200" dirty="0" smtClean="0"/>
          </a:p>
          <a:p>
            <a:pPr marL="0" indent="0" eaLnBrk="1" hangingPunct="1"/>
            <a:r>
              <a:rPr lang="he-IL" sz="1200" dirty="0" smtClean="0"/>
              <a:t>ח' - נכסים נטו שקיימת לגביהם הגבלה בעלת אופי זמני  100,000 </a:t>
            </a:r>
          </a:p>
          <a:p>
            <a:pPr marL="0" indent="0" eaLnBrk="1" hangingPunct="1"/>
            <a:r>
              <a:rPr lang="he-IL" sz="1200" dirty="0" smtClean="0"/>
              <a:t>       ז' - נכסים נטו ששימשו לרכוש קבוע  100,000 </a:t>
            </a:r>
          </a:p>
          <a:p>
            <a:pPr marL="0" indent="0" eaLnBrk="1" hangingPunct="1">
              <a:lnSpc>
                <a:spcPct val="90000"/>
              </a:lnSpc>
            </a:pPr>
            <a:endParaRPr lang="he-IL" sz="1200" dirty="0" smtClean="0"/>
          </a:p>
        </p:txBody>
      </p:sp>
    </p:spTree>
    <p:extLst>
      <p:ext uri="{BB962C8B-B14F-4D97-AF65-F5344CB8AC3E}">
        <p14:creationId xmlns:p14="http://schemas.microsoft.com/office/powerpoint/2010/main" val="11765770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תקן 36 חידש וביטל</a:t>
            </a:r>
            <a:r>
              <a:rPr lang="he-IL" baseline="0" dirty="0" smtClean="0"/>
              <a:t> את הרישום של מכירת רכוש קבוע כפריט מיוחד.</a:t>
            </a:r>
            <a:endParaRPr lang="he-IL" dirty="0" smtClean="0"/>
          </a:p>
          <a:p>
            <a:endParaRPr lang="he-IL" dirty="0" smtClean="0"/>
          </a:p>
          <a:p>
            <a:r>
              <a:rPr lang="he-IL" dirty="0" smtClean="0"/>
              <a:t>כאמור</a:t>
            </a:r>
            <a:r>
              <a:rPr lang="he-IL" baseline="0" dirty="0" smtClean="0"/>
              <a:t> אין חובת הפרדה של נכסים נטו ששמשו לרכוש קבוע. . תלוי כל גוף אם הוא בוחר להציגו בנפרד ואז יש למיין את הסכומים בהתאם . השפעה הבנה זו הינה מכרעת </a:t>
            </a:r>
            <a:r>
              <a:rPr lang="he-IL" baseline="0" dirty="0" err="1" smtClean="0"/>
              <a:t>לענין</a:t>
            </a:r>
            <a:r>
              <a:rPr lang="he-IL" baseline="0" dirty="0" smtClean="0"/>
              <a:t> ניתוח הדוחות. יכולות שתי עמותות להיות זהות, ובאחת יצוף הגרעון </a:t>
            </a:r>
            <a:r>
              <a:rPr lang="he-IL" baseline="0" dirty="0" err="1" smtClean="0"/>
              <a:t>ובשניה</a:t>
            </a:r>
            <a:r>
              <a:rPr lang="he-IL" baseline="0" dirty="0" smtClean="0"/>
              <a:t> יראה עודפים כי השקיעו ברכוש קבוע.</a:t>
            </a:r>
            <a:endParaRPr lang="he-IL" dirty="0" smtClean="0"/>
          </a:p>
          <a:p>
            <a:endParaRPr lang="he-IL" dirty="0" smtClean="0"/>
          </a:p>
          <a:p>
            <a:r>
              <a:rPr lang="he-IL" dirty="0" smtClean="0"/>
              <a:t>תשומת לב כי בתקינה</a:t>
            </a:r>
            <a:r>
              <a:rPr lang="he-IL" baseline="0" dirty="0" smtClean="0"/>
              <a:t> הבינלאומית אין סעיף של פריט מיוחד.</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1" dirty="0" smtClean="0"/>
              <a:t> נושא נוס</a:t>
            </a:r>
            <a:r>
              <a:rPr lang="he-IL" sz="1200" b="1" baseline="0" dirty="0" smtClean="0"/>
              <a:t>ף המופיע כפריט מיוחד הינו : </a:t>
            </a:r>
            <a:r>
              <a:rPr lang="he-IL" sz="1200" b="1" dirty="0" smtClean="0"/>
              <a:t>כיסוי גירעונות משנים קודמות</a:t>
            </a:r>
            <a:r>
              <a:rPr lang="he-IL" sz="1200" dirty="0" smtClean="0"/>
              <a:t> - תרומות או הקצבות שהשימוש בהם הותנה לכיסוי גירעונות משנים קודמות, יוצגו בנפרד כהכנסה מפריטים מיוחדים בדוח על הפעילויות.</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50</a:t>
            </a:fld>
            <a:endParaRPr lang="he-IL"/>
          </a:p>
        </p:txBody>
      </p:sp>
    </p:spTree>
    <p:extLst>
      <p:ext uri="{BB962C8B-B14F-4D97-AF65-F5344CB8AC3E}">
        <p14:creationId xmlns:p14="http://schemas.microsoft.com/office/powerpoint/2010/main" val="103575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בחברה הסימנים שונים</a:t>
            </a:r>
          </a:p>
          <a:p>
            <a:endParaRPr lang="he-IL" sz="1200" kern="1200" baseline="0" dirty="0" smtClean="0">
              <a:solidFill>
                <a:schemeClr val="tx1"/>
              </a:solidFill>
              <a:latin typeface="+mn-lt"/>
              <a:ea typeface="+mn-ea"/>
              <a:cs typeface="+mn-cs"/>
            </a:endParaRPr>
          </a:p>
          <a:p>
            <a:r>
              <a:rPr lang="he-IL" sz="1200" kern="1200" baseline="0" dirty="0" smtClean="0">
                <a:solidFill>
                  <a:schemeClr val="tx1"/>
                </a:solidFill>
                <a:latin typeface="+mn-lt"/>
                <a:ea typeface="+mn-ea"/>
                <a:cs typeface="+mn-cs"/>
              </a:rPr>
              <a:t>מקורות מידע חיצוניים</a:t>
            </a:r>
          </a:p>
          <a:p>
            <a:r>
              <a:rPr lang="he-IL" sz="1200" b="1" kern="1200" baseline="0" dirty="0" smtClean="0">
                <a:solidFill>
                  <a:schemeClr val="tx1"/>
                </a:solidFill>
                <a:latin typeface="+mn-lt"/>
                <a:ea typeface="+mn-ea"/>
                <a:cs typeface="+mn-cs"/>
              </a:rPr>
              <a:t>(א) במהלך התקופה, חלה ירידה משמעותית בערך השוק של הנכס מעבר למה שניתן</a:t>
            </a:r>
          </a:p>
          <a:p>
            <a:r>
              <a:rPr lang="he-IL" sz="1200" b="1" kern="1200" baseline="0" dirty="0" smtClean="0">
                <a:solidFill>
                  <a:schemeClr val="tx1"/>
                </a:solidFill>
                <a:latin typeface="+mn-lt"/>
                <a:ea typeface="+mn-ea"/>
                <a:cs typeface="+mn-cs"/>
              </a:rPr>
              <a:t>לצפות כתוצאה מחלוף הזמן או משימוש רגיל.</a:t>
            </a:r>
          </a:p>
          <a:p>
            <a:r>
              <a:rPr lang="he-IL" sz="1200" b="1" kern="1200" baseline="0" dirty="0" smtClean="0">
                <a:solidFill>
                  <a:schemeClr val="tx1"/>
                </a:solidFill>
                <a:latin typeface="+mn-lt"/>
                <a:ea typeface="+mn-ea"/>
                <a:cs typeface="+mn-cs"/>
              </a:rPr>
              <a:t>(ב) שינויים משמעותיים בעלי השפעה שלילית על הישות חלו במהלך התקופה או</a:t>
            </a:r>
          </a:p>
          <a:p>
            <a:r>
              <a:rPr lang="he-IL" sz="1200" b="1" kern="1200" baseline="0" dirty="0" smtClean="0">
                <a:solidFill>
                  <a:schemeClr val="tx1"/>
                </a:solidFill>
                <a:latin typeface="+mn-lt"/>
                <a:ea typeface="+mn-ea"/>
                <a:cs typeface="+mn-cs"/>
              </a:rPr>
              <a:t>שיחולו בעתיד הקרוב, בסביבה הטכנולוגית, השיווקית, הכלכלית או המשפטית,</a:t>
            </a:r>
          </a:p>
          <a:p>
            <a:r>
              <a:rPr lang="he-IL" sz="1200" b="1" kern="1200" baseline="0" dirty="0" smtClean="0">
                <a:solidFill>
                  <a:schemeClr val="tx1"/>
                </a:solidFill>
                <a:latin typeface="+mn-lt"/>
                <a:ea typeface="+mn-ea"/>
                <a:cs typeface="+mn-cs"/>
              </a:rPr>
              <a:t>שבה פועלת הישות, או בשוק אליו מיועד הנכס.</a:t>
            </a:r>
          </a:p>
          <a:p>
            <a:r>
              <a:rPr lang="he-IL" sz="1200" b="1" kern="1200" baseline="0" dirty="0" smtClean="0">
                <a:solidFill>
                  <a:schemeClr val="tx1"/>
                </a:solidFill>
                <a:latin typeface="+mn-lt"/>
                <a:ea typeface="+mn-ea"/>
                <a:cs typeface="+mn-cs"/>
              </a:rPr>
              <a:t>(ג) במהלך התקופה חלה עלייה בשיעורי הריבית בשוק או בשיעורי תשואה אחרים על</a:t>
            </a:r>
          </a:p>
          <a:p>
            <a:r>
              <a:rPr lang="he-IL" sz="1200" b="1" kern="1200" baseline="0" dirty="0" smtClean="0">
                <a:solidFill>
                  <a:schemeClr val="tx1"/>
                </a:solidFill>
                <a:latin typeface="+mn-lt"/>
                <a:ea typeface="+mn-ea"/>
                <a:cs typeface="+mn-cs"/>
              </a:rPr>
              <a:t>השקעות בשוק, וסביר שעליות אלה ישפיעו על שיעור הניכיון, המשמש בחישוב</a:t>
            </a:r>
          </a:p>
          <a:p>
            <a:r>
              <a:rPr lang="he-IL" sz="1200" b="1" kern="1200" baseline="0" dirty="0" smtClean="0">
                <a:solidFill>
                  <a:schemeClr val="tx1"/>
                </a:solidFill>
                <a:latin typeface="+mn-lt"/>
                <a:ea typeface="+mn-ea"/>
                <a:cs typeface="+mn-cs"/>
              </a:rPr>
              <a:t>שווי השימוש של הנכס ויקטינו באופן מהותי את הסכום בר-ההשבה של הנכס.</a:t>
            </a:r>
          </a:p>
          <a:p>
            <a:r>
              <a:rPr lang="en-US" sz="1200" b="1" kern="1200" baseline="0" dirty="0" smtClean="0">
                <a:solidFill>
                  <a:schemeClr val="tx1"/>
                </a:solidFill>
                <a:latin typeface="+mn-lt"/>
                <a:ea typeface="+mn-ea"/>
                <a:cs typeface="+mn-cs"/>
              </a:rPr>
              <a:t>Market ) (</a:t>
            </a:r>
            <a:r>
              <a:rPr lang="he-IL" sz="1200" b="1" kern="1200" baseline="0" dirty="0" smtClean="0">
                <a:solidFill>
                  <a:schemeClr val="tx1"/>
                </a:solidFill>
                <a:latin typeface="+mn-lt"/>
                <a:ea typeface="+mn-ea"/>
                <a:cs typeface="+mn-cs"/>
              </a:rPr>
              <a:t>ד) הערך בספרים של הנכסים נטו של הישות גבוה משווי השוק של הישות</a:t>
            </a:r>
          </a:p>
          <a:p>
            <a:r>
              <a:rPr lang="en-US" sz="1200" b="1" kern="1200" baseline="0" dirty="0" smtClean="0">
                <a:solidFill>
                  <a:schemeClr val="tx1"/>
                </a:solidFill>
                <a:latin typeface="+mn-lt"/>
                <a:ea typeface="+mn-ea"/>
                <a:cs typeface="+mn-cs"/>
              </a:rPr>
              <a:t>.(</a:t>
            </a:r>
            <a:r>
              <a:rPr lang="en-US" sz="1200" b="1" kern="1200" baseline="0" dirty="0" err="1" smtClean="0">
                <a:solidFill>
                  <a:schemeClr val="tx1"/>
                </a:solidFill>
                <a:latin typeface="+mn-lt"/>
                <a:ea typeface="+mn-ea"/>
                <a:cs typeface="+mn-cs"/>
              </a:rPr>
              <a:t>capitalisation</a:t>
            </a:r>
            <a:endParaRPr lang="en-US" sz="1200" b="1" kern="1200" baseline="0" dirty="0" smtClean="0">
              <a:solidFill>
                <a:schemeClr val="tx1"/>
              </a:solidFill>
              <a:latin typeface="+mn-lt"/>
              <a:ea typeface="+mn-ea"/>
              <a:cs typeface="+mn-cs"/>
            </a:endParaRPr>
          </a:p>
          <a:p>
            <a:r>
              <a:rPr lang="he-IL" sz="1200" kern="1200" baseline="0" dirty="0" smtClean="0">
                <a:solidFill>
                  <a:schemeClr val="tx1"/>
                </a:solidFill>
                <a:latin typeface="+mn-lt"/>
                <a:ea typeface="+mn-ea"/>
                <a:cs typeface="+mn-cs"/>
              </a:rPr>
              <a:t>מקורות מידע פנימיים</a:t>
            </a:r>
          </a:p>
          <a:p>
            <a:r>
              <a:rPr lang="he-IL" sz="1200" b="1" kern="1200" baseline="0" dirty="0" smtClean="0">
                <a:solidFill>
                  <a:schemeClr val="tx1"/>
                </a:solidFill>
                <a:latin typeface="+mn-lt"/>
                <a:ea typeface="+mn-ea"/>
                <a:cs typeface="+mn-cs"/>
              </a:rPr>
              <a:t>(ה) קיימות ראיות זמינות להתיישנות או לנזק פיזי של נכס.</a:t>
            </a:r>
          </a:p>
          <a:p>
            <a:r>
              <a:rPr lang="he-IL" sz="1200" b="1" kern="1200" baseline="0" dirty="0" smtClean="0">
                <a:solidFill>
                  <a:schemeClr val="tx1"/>
                </a:solidFill>
                <a:latin typeface="+mn-lt"/>
                <a:ea typeface="+mn-ea"/>
                <a:cs typeface="+mn-cs"/>
              </a:rPr>
              <a:t>(ו) שינויים משמעותיים בעלי השפעה שלילית על הישות חלו במהלך התקופה או</a:t>
            </a:r>
          </a:p>
          <a:p>
            <a:r>
              <a:rPr lang="he-IL" sz="1200" b="1" kern="1200" baseline="0" dirty="0" smtClean="0">
                <a:solidFill>
                  <a:schemeClr val="tx1"/>
                </a:solidFill>
                <a:latin typeface="+mn-lt"/>
                <a:ea typeface="+mn-ea"/>
                <a:cs typeface="+mn-cs"/>
              </a:rPr>
              <a:t>חזויים לחול בעתיד הקרוב, בהיקף או באופן שבו נעשה שימוש בנכס או חזוי</a:t>
            </a:r>
          </a:p>
          <a:p>
            <a:r>
              <a:rPr lang="he-IL" sz="1200" b="1" kern="1200" baseline="0" dirty="0" smtClean="0">
                <a:solidFill>
                  <a:schemeClr val="tx1"/>
                </a:solidFill>
                <a:latin typeface="+mn-lt"/>
                <a:ea typeface="+mn-ea"/>
                <a:cs typeface="+mn-cs"/>
              </a:rPr>
              <a:t>שייעשה בו שימוש. שינויים אלה כוללים השבתת שימוש בנכס, תוכניות להפסקת</a:t>
            </a:r>
          </a:p>
          <a:p>
            <a:r>
              <a:rPr lang="he-IL" sz="1200" b="1" kern="1200" baseline="0" dirty="0" smtClean="0">
                <a:solidFill>
                  <a:schemeClr val="tx1"/>
                </a:solidFill>
                <a:latin typeface="+mn-lt"/>
                <a:ea typeface="+mn-ea"/>
                <a:cs typeface="+mn-cs"/>
              </a:rPr>
              <a:t>פעילות או לשינוי מבני בפעילות, שאליה שייך הנכס, תוכניות למימוש הנכס לפני</a:t>
            </a:r>
          </a:p>
          <a:p>
            <a:r>
              <a:rPr lang="he-IL" sz="1200" b="1" kern="1200" baseline="0" dirty="0" smtClean="0">
                <a:solidFill>
                  <a:schemeClr val="tx1"/>
                </a:solidFill>
                <a:latin typeface="+mn-lt"/>
                <a:ea typeface="+mn-ea"/>
                <a:cs typeface="+mn-cs"/>
              </a:rPr>
              <a:t>המועד שנחזה קודם לכן ושינוי הקביעה לגבי אורך החיים השימושיים של נכס</a:t>
            </a:r>
          </a:p>
          <a:p>
            <a:r>
              <a:rPr lang="he-IL" sz="1200" b="1" kern="1200" baseline="0" dirty="0" smtClean="0">
                <a:solidFill>
                  <a:schemeClr val="tx1"/>
                </a:solidFill>
                <a:latin typeface="+mn-lt"/>
                <a:ea typeface="+mn-ea"/>
                <a:cs typeface="+mn-cs"/>
              </a:rPr>
              <a:t>מבלתי מוגדר למוגדר.</a:t>
            </a:r>
          </a:p>
          <a:p>
            <a:r>
              <a:rPr lang="he-IL" sz="1200" b="1" kern="1200" baseline="0" dirty="0" smtClean="0">
                <a:solidFill>
                  <a:schemeClr val="tx1"/>
                </a:solidFill>
                <a:latin typeface="+mn-lt"/>
                <a:ea typeface="+mn-ea"/>
                <a:cs typeface="+mn-cs"/>
              </a:rPr>
              <a:t>(ז) קיימות ראיות זמינות ממערכת הדיווח הפנימי, המצביעות על כך שהביצועים</a:t>
            </a:r>
          </a:p>
          <a:p>
            <a:r>
              <a:rPr lang="he-IL" sz="1200" b="1" kern="1200" baseline="0" dirty="0" smtClean="0">
                <a:solidFill>
                  <a:schemeClr val="tx1"/>
                </a:solidFill>
                <a:latin typeface="+mn-lt"/>
                <a:ea typeface="+mn-ea"/>
                <a:cs typeface="+mn-cs"/>
              </a:rPr>
              <a:t>הכלכליים של הנכס הם גרועים מאלה שנחזו או יהיו גרועים מהם.</a:t>
            </a:r>
          </a:p>
          <a:p>
            <a:endParaRPr lang="he-IL" sz="1200" b="1" kern="1200" baseline="0" dirty="0" smtClean="0">
              <a:solidFill>
                <a:schemeClr val="tx1"/>
              </a:solidFill>
              <a:latin typeface="+mn-lt"/>
              <a:ea typeface="+mn-ea"/>
              <a:cs typeface="+mn-cs"/>
            </a:endParaRPr>
          </a:p>
          <a:p>
            <a:r>
              <a:rPr lang="he-IL" sz="1200" b="1" kern="1200" baseline="0" dirty="0" smtClean="0">
                <a:solidFill>
                  <a:schemeClr val="tx1"/>
                </a:solidFill>
                <a:latin typeface="+mn-lt"/>
                <a:ea typeface="+mn-ea"/>
                <a:cs typeface="+mn-cs"/>
              </a:rPr>
              <a:t>תקן 36 מדגיש את אופן הרישום</a:t>
            </a:r>
          </a:p>
          <a:p>
            <a:pPr marL="342900" marR="0" lvl="0" indent="-342900" algn="just" defTabSz="914400" rtl="1" eaLnBrk="1" fontAlgn="auto" latinLnBrk="0" hangingPunct="1">
              <a:lnSpc>
                <a:spcPct val="150000"/>
              </a:lnSpc>
              <a:spcBef>
                <a:spcPts val="0"/>
              </a:spcBef>
              <a:spcAft>
                <a:spcPts val="0"/>
              </a:spcAft>
              <a:buClrTx/>
              <a:buSzTx/>
              <a:tabLst/>
              <a:defRPr/>
            </a:pPr>
            <a:r>
              <a:rPr lang="he-IL" sz="1200" b="1" dirty="0" smtClean="0">
                <a:solidFill>
                  <a:schemeClr val="accent1">
                    <a:lumMod val="75000"/>
                  </a:schemeClr>
                </a:solidFill>
                <a:latin typeface="Tahoma" pitchFamily="34" charset="0"/>
                <a:cs typeface="Tahoma" pitchFamily="34" charset="0"/>
              </a:rPr>
              <a:t>הפסד מירידת ערך של נכס בעל תרומה מוגבלת-</a:t>
            </a:r>
          </a:p>
          <a:p>
            <a:pPr marL="342900" marR="0" lvl="0" indent="-342900" algn="just" defTabSz="914400" rtl="1" eaLnBrk="1" fontAlgn="auto" latinLnBrk="0" hangingPunct="1">
              <a:lnSpc>
                <a:spcPct val="150000"/>
              </a:lnSpc>
              <a:spcBef>
                <a:spcPts val="0"/>
              </a:spcBef>
              <a:spcAft>
                <a:spcPts val="0"/>
              </a:spcAft>
              <a:buClrTx/>
              <a:buSzTx/>
              <a:tabLst/>
              <a:defRPr/>
            </a:pPr>
            <a:r>
              <a:rPr lang="he-IL" sz="1200" b="1" dirty="0" smtClean="0">
                <a:solidFill>
                  <a:schemeClr val="accent1">
                    <a:lumMod val="75000"/>
                  </a:schemeClr>
                </a:solidFill>
                <a:latin typeface="Tahoma" pitchFamily="34" charset="0"/>
                <a:cs typeface="Tahoma" pitchFamily="34" charset="0"/>
              </a:rPr>
              <a:t>יש להעביר את הסכום לנכסים נטו שלא קיימת לגביהם הגבלה</a:t>
            </a:r>
          </a:p>
          <a:p>
            <a:pPr marL="342900" marR="0" lvl="0" indent="-342900" algn="just" defTabSz="914400" rtl="1" eaLnBrk="1" fontAlgn="auto" latinLnBrk="0" hangingPunct="1">
              <a:lnSpc>
                <a:spcPct val="150000"/>
              </a:lnSpc>
              <a:spcBef>
                <a:spcPts val="0"/>
              </a:spcBef>
              <a:spcAft>
                <a:spcPts val="0"/>
              </a:spcAft>
              <a:buClrTx/>
              <a:buSzTx/>
              <a:tabLst/>
              <a:defRPr/>
            </a:pPr>
            <a:r>
              <a:rPr lang="he-IL" sz="1200" b="1" dirty="0" smtClean="0">
                <a:solidFill>
                  <a:schemeClr val="accent1">
                    <a:lumMod val="75000"/>
                  </a:schemeClr>
                </a:solidFill>
                <a:latin typeface="Tahoma" pitchFamily="34" charset="0"/>
                <a:cs typeface="Tahoma" pitchFamily="34" charset="0"/>
              </a:rPr>
              <a:t>(בדומה לשחרור סכומים לכיסוי פחת)</a:t>
            </a:r>
          </a:p>
          <a:p>
            <a:pPr marL="342900" marR="0" lvl="0" indent="-342900" algn="just" defTabSz="914400" rtl="1" eaLnBrk="1" fontAlgn="auto" latinLnBrk="0" hangingPunct="1">
              <a:lnSpc>
                <a:spcPct val="150000"/>
              </a:lnSpc>
              <a:spcBef>
                <a:spcPts val="0"/>
              </a:spcBef>
              <a:spcAft>
                <a:spcPts val="0"/>
              </a:spcAft>
              <a:buClrTx/>
              <a:buSzTx/>
              <a:tabLst/>
              <a:defRPr/>
            </a:pPr>
            <a:r>
              <a:rPr lang="he-IL" sz="1200" b="1" dirty="0" smtClean="0">
                <a:solidFill>
                  <a:schemeClr val="accent1">
                    <a:lumMod val="75000"/>
                  </a:schemeClr>
                </a:solidFill>
                <a:latin typeface="Tahoma" pitchFamily="34" charset="0"/>
                <a:cs typeface="Tahoma" pitchFamily="34" charset="0"/>
              </a:rPr>
              <a:t>וכן אם מדובר במלכ"ר שמבצע הפרדה לנכסים נטו לא מוגבלים ששמשו לרכוש קבוע.</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51</a:t>
            </a:fld>
            <a:endParaRPr lang="he-IL"/>
          </a:p>
        </p:txBody>
      </p:sp>
    </p:spTree>
    <p:extLst>
      <p:ext uri="{BB962C8B-B14F-4D97-AF65-F5344CB8AC3E}">
        <p14:creationId xmlns:p14="http://schemas.microsoft.com/office/powerpoint/2010/main" val="750743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dirty="0" smtClean="0">
                <a:solidFill>
                  <a:schemeClr val="accent1">
                    <a:lumMod val="75000"/>
                  </a:schemeClr>
                </a:solidFill>
                <a:latin typeface="Tahoma" pitchFamily="34" charset="0"/>
                <a:cs typeface="Tahoma" pitchFamily="34" charset="0"/>
              </a:rPr>
              <a:t>בהתאם להחלטת הוועדה המקצועית </a:t>
            </a:r>
            <a:r>
              <a:rPr lang="he-IL" sz="1200" b="1" u="sng" dirty="0" smtClean="0">
                <a:solidFill>
                  <a:schemeClr val="accent1">
                    <a:lumMod val="75000"/>
                  </a:schemeClr>
                </a:solidFill>
                <a:latin typeface="Tahoma" pitchFamily="34" charset="0"/>
                <a:cs typeface="Tahoma" pitchFamily="34" charset="0"/>
              </a:rPr>
              <a:t>אין</a:t>
            </a:r>
            <a:r>
              <a:rPr lang="he-IL" sz="1200" b="1" dirty="0" smtClean="0">
                <a:solidFill>
                  <a:schemeClr val="accent1">
                    <a:lumMod val="75000"/>
                  </a:schemeClr>
                </a:solidFill>
                <a:latin typeface="Tahoma" pitchFamily="34" charset="0"/>
                <a:cs typeface="Tahoma" pitchFamily="34" charset="0"/>
              </a:rPr>
              <a:t> לאפשר לבצע שערוך במלכ"רים!</a:t>
            </a:r>
          </a:p>
          <a:p>
            <a:endParaRPr lang="he-IL" dirty="0" smtClean="0"/>
          </a:p>
          <a:p>
            <a:r>
              <a:rPr lang="he-IL" dirty="0" smtClean="0"/>
              <a:t>הדבר נותר כיום , אין כל חידוש</a:t>
            </a:r>
            <a:r>
              <a:rPr lang="he-IL" baseline="0" dirty="0" smtClean="0"/>
              <a:t> בנושא, יש לשים לב שבקופות חולים בהתאם לתקן 18 כן ניתן לבצע שערוך לרכוש הקבוע.</a:t>
            </a:r>
            <a:r>
              <a:rPr lang="he-IL" sz="1200" b="1" dirty="0" smtClean="0">
                <a:solidFill>
                  <a:schemeClr val="accent1">
                    <a:lumMod val="75000"/>
                  </a:schemeClr>
                </a:solidFill>
                <a:latin typeface="Tahoma" pitchFamily="34" charset="0"/>
                <a:cs typeface="Tahoma" pitchFamily="34" charset="0"/>
              </a:rPr>
              <a:t> (החלטת הועדה הינה מיום</a:t>
            </a:r>
            <a:r>
              <a:rPr lang="he-IL" sz="1200" b="1" baseline="0" dirty="0" smtClean="0">
                <a:solidFill>
                  <a:schemeClr val="accent1">
                    <a:lumMod val="75000"/>
                  </a:schemeClr>
                </a:solidFill>
                <a:latin typeface="Tahoma" pitchFamily="34" charset="0"/>
                <a:cs typeface="Tahoma" pitchFamily="34" charset="0"/>
              </a:rPr>
              <a:t> </a:t>
            </a:r>
            <a:r>
              <a:rPr lang="he-IL" sz="1200" b="1" dirty="0" smtClean="0">
                <a:solidFill>
                  <a:schemeClr val="accent1">
                    <a:lumMod val="75000"/>
                  </a:schemeClr>
                </a:solidFill>
                <a:latin typeface="Tahoma" pitchFamily="34" charset="0"/>
                <a:cs typeface="Tahoma" pitchFamily="34" charset="0"/>
              </a:rPr>
              <a:t> 21 ביולי 2009) </a:t>
            </a:r>
          </a:p>
          <a:p>
            <a:pPr marL="800100" marR="0" lvl="0" indent="-342900" algn="just" defTabSz="914400" rtl="1" eaLnBrk="1" fontAlgn="auto" latinLnBrk="0" hangingPunct="1">
              <a:lnSpc>
                <a:spcPct val="170000"/>
              </a:lnSpc>
              <a:spcBef>
                <a:spcPts val="0"/>
              </a:spcBef>
              <a:spcAft>
                <a:spcPts val="0"/>
              </a:spcAft>
              <a:buClrTx/>
              <a:buSzTx/>
              <a:buFont typeface="Wingdings" pitchFamily="2" charset="2"/>
              <a:buChar char="Ø"/>
              <a:tabLst/>
              <a:defRPr/>
            </a:pPr>
            <a:r>
              <a:rPr lang="he-IL" sz="1200" b="1" dirty="0" smtClean="0">
                <a:solidFill>
                  <a:schemeClr val="accent1">
                    <a:lumMod val="75000"/>
                  </a:schemeClr>
                </a:solidFill>
                <a:latin typeface="Tahoma" pitchFamily="34" charset="0"/>
                <a:cs typeface="Tahoma" pitchFamily="34" charset="0"/>
              </a:rPr>
              <a:t>טענות הועדה</a:t>
            </a:r>
            <a:r>
              <a:rPr lang="he-IL" sz="1200" b="1" baseline="0" dirty="0" smtClean="0">
                <a:solidFill>
                  <a:schemeClr val="accent1">
                    <a:lumMod val="75000"/>
                  </a:schemeClr>
                </a:solidFill>
                <a:latin typeface="Tahoma" pitchFamily="34" charset="0"/>
                <a:cs typeface="Tahoma" pitchFamily="34" charset="0"/>
              </a:rPr>
              <a:t> היו: </a:t>
            </a:r>
            <a:r>
              <a:rPr lang="he-IL" sz="1200" b="1" dirty="0" smtClean="0">
                <a:solidFill>
                  <a:schemeClr val="accent1">
                    <a:lumMod val="75000"/>
                  </a:schemeClr>
                </a:solidFill>
                <a:latin typeface="Tahoma" pitchFamily="34" charset="0"/>
                <a:cs typeface="Tahoma" pitchFamily="34" charset="0"/>
              </a:rPr>
              <a:t>הרכוש הקבוע העיקרי שבגינו מבוצע שיערוך הוא קרקעות. הקרקעות של המלכ"רים הן בעלות ייעוד ספציפי למטרות המלכ"ר ולפיכך קיים קושי לאמוד את </a:t>
            </a:r>
            <a:r>
              <a:rPr lang="he-IL" sz="1200" b="1" dirty="0" err="1" smtClean="0">
                <a:solidFill>
                  <a:schemeClr val="accent1">
                    <a:lumMod val="75000"/>
                  </a:schemeClr>
                </a:solidFill>
                <a:latin typeface="Tahoma" pitchFamily="34" charset="0"/>
                <a:cs typeface="Tahoma" pitchFamily="34" charset="0"/>
              </a:rPr>
              <a:t>שווין</a:t>
            </a:r>
            <a:r>
              <a:rPr lang="he-IL" sz="1200" b="1" dirty="0" smtClean="0">
                <a:solidFill>
                  <a:schemeClr val="accent1">
                    <a:lumMod val="75000"/>
                  </a:schemeClr>
                </a:solidFill>
                <a:latin typeface="Tahoma" pitchFamily="34" charset="0"/>
                <a:cs typeface="Tahoma" pitchFamily="34" charset="0"/>
              </a:rPr>
              <a:t> ההוגן.</a:t>
            </a:r>
            <a:endParaRPr lang="en-US" sz="1200" b="1" dirty="0" smtClean="0">
              <a:solidFill>
                <a:schemeClr val="accent1">
                  <a:lumMod val="75000"/>
                </a:schemeClr>
              </a:solidFill>
              <a:latin typeface="Tahoma" pitchFamily="34" charset="0"/>
              <a:cs typeface="Tahoma" pitchFamily="34" charset="0"/>
            </a:endParaRPr>
          </a:p>
          <a:p>
            <a:pPr marL="800100" marR="0" lvl="0" indent="-342900" algn="just" defTabSz="914400" rtl="1" eaLnBrk="1" fontAlgn="auto" latinLnBrk="0" hangingPunct="1">
              <a:lnSpc>
                <a:spcPct val="170000"/>
              </a:lnSpc>
              <a:spcBef>
                <a:spcPts val="0"/>
              </a:spcBef>
              <a:spcAft>
                <a:spcPts val="0"/>
              </a:spcAft>
              <a:buClrTx/>
              <a:buSzTx/>
              <a:buFont typeface="Wingdings" pitchFamily="2" charset="2"/>
              <a:buChar char="Ø"/>
              <a:tabLst/>
              <a:defRPr/>
            </a:pPr>
            <a:r>
              <a:rPr lang="he-IL" sz="1200" b="1" dirty="0" smtClean="0">
                <a:solidFill>
                  <a:schemeClr val="accent1">
                    <a:lumMod val="75000"/>
                  </a:schemeClr>
                </a:solidFill>
                <a:latin typeface="Tahoma" pitchFamily="34" charset="0"/>
                <a:cs typeface="Tahoma" pitchFamily="34" charset="0"/>
              </a:rPr>
              <a:t> שיערוך הרכוש הקבוע יכול להתבצע במטרה לכסות על </a:t>
            </a:r>
            <a:r>
              <a:rPr lang="he-IL" sz="1200" b="1" dirty="0" err="1" smtClean="0">
                <a:solidFill>
                  <a:schemeClr val="accent1">
                    <a:lumMod val="75000"/>
                  </a:schemeClr>
                </a:solidFill>
                <a:latin typeface="Tahoma" pitchFamily="34" charset="0"/>
                <a:cs typeface="Tahoma" pitchFamily="34" charset="0"/>
              </a:rPr>
              <a:t>גרעונות</a:t>
            </a:r>
            <a:r>
              <a:rPr lang="he-IL" sz="1200" b="1" dirty="0" smtClean="0">
                <a:solidFill>
                  <a:schemeClr val="accent1">
                    <a:lumMod val="75000"/>
                  </a:schemeClr>
                </a:solidFill>
                <a:latin typeface="Tahoma" pitchFamily="34" charset="0"/>
                <a:cs typeface="Tahoma" pitchFamily="34" charset="0"/>
              </a:rPr>
              <a:t> של המלכ"ר.</a:t>
            </a:r>
            <a:endParaRPr lang="en-US" sz="1200" b="1" dirty="0" smtClean="0">
              <a:solidFill>
                <a:schemeClr val="accent1">
                  <a:lumMod val="75000"/>
                </a:schemeClr>
              </a:solidFill>
              <a:latin typeface="Tahoma" pitchFamily="34" charset="0"/>
              <a:cs typeface="Tahoma"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52</a:t>
            </a:fld>
            <a:endParaRPr lang="he-IL"/>
          </a:p>
        </p:txBody>
      </p:sp>
    </p:spTree>
    <p:extLst>
      <p:ext uri="{BB962C8B-B14F-4D97-AF65-F5344CB8AC3E}">
        <p14:creationId xmlns:p14="http://schemas.microsoft.com/office/powerpoint/2010/main" val="138523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dirty="0" smtClean="0">
                <a:solidFill>
                  <a:schemeClr val="accent1">
                    <a:lumMod val="75000"/>
                  </a:schemeClr>
                </a:solidFill>
                <a:latin typeface="Tahoma" pitchFamily="34" charset="0"/>
                <a:cs typeface="Tahoma" pitchFamily="34" charset="0"/>
              </a:rPr>
              <a:t>לכן חשוב</a:t>
            </a:r>
            <a:r>
              <a:rPr lang="he-IL" sz="1200" b="1" baseline="0" dirty="0" smtClean="0">
                <a:solidFill>
                  <a:schemeClr val="accent1">
                    <a:lumMod val="75000"/>
                  </a:schemeClr>
                </a:solidFill>
                <a:latin typeface="Tahoma" pitchFamily="34" charset="0"/>
                <a:cs typeface="Tahoma" pitchFamily="34" charset="0"/>
              </a:rPr>
              <a:t> לדעת בדיוק מה הם הכללים, גם אם נעזרים ברואה חשבון .</a:t>
            </a:r>
          </a:p>
          <a:p>
            <a:pPr marL="228600" indent="-228600">
              <a:buAutoNum type="arabicPeriod"/>
            </a:pPr>
            <a:r>
              <a:rPr lang="he-IL" sz="1200" b="1" baseline="0" dirty="0" smtClean="0">
                <a:solidFill>
                  <a:schemeClr val="accent1">
                    <a:lumMod val="75000"/>
                  </a:schemeClr>
                </a:solidFill>
                <a:latin typeface="Tahoma" pitchFamily="34" charset="0"/>
                <a:cs typeface="Tahoma" pitchFamily="34" charset="0"/>
              </a:rPr>
              <a:t>יש עמותות שללא רואה חשבון ואז וודאי שצריך </a:t>
            </a:r>
          </a:p>
          <a:p>
            <a:pPr marL="228600" indent="-228600">
              <a:buAutoNum type="arabicPeriod"/>
            </a:pPr>
            <a:r>
              <a:rPr lang="he-IL" sz="1200" b="1" baseline="0" dirty="0" smtClean="0">
                <a:solidFill>
                  <a:schemeClr val="accent1">
                    <a:lumMod val="75000"/>
                  </a:schemeClr>
                </a:solidFill>
                <a:latin typeface="Tahoma" pitchFamily="34" charset="0"/>
                <a:cs typeface="Tahoma" pitchFamily="34" charset="0"/>
              </a:rPr>
              <a:t>גם אם יש רואה חשבון אין זה פוטר מאחריות (ואי ידיעת החוק אינה פוטרת את החוק)</a:t>
            </a:r>
          </a:p>
          <a:p>
            <a:pPr marL="228600" indent="-228600">
              <a:buAutoNum type="arabicPeriod"/>
            </a:pPr>
            <a:endParaRPr lang="he-IL" sz="1200" b="1" dirty="0" smtClean="0">
              <a:solidFill>
                <a:schemeClr val="accent1">
                  <a:lumMod val="75000"/>
                </a:schemeClr>
              </a:solidFill>
              <a:latin typeface="Tahoma" pitchFamily="34" charset="0"/>
              <a:cs typeface="Tahoma" pitchFamily="34" charset="0"/>
            </a:endParaRPr>
          </a:p>
          <a:p>
            <a:endParaRPr lang="he-IL" sz="1200" b="1" dirty="0" smtClean="0">
              <a:solidFill>
                <a:schemeClr val="accent1">
                  <a:lumMod val="75000"/>
                </a:schemeClr>
              </a:solidFill>
              <a:latin typeface="Tahoma" pitchFamily="34" charset="0"/>
              <a:cs typeface="Tahoma" pitchFamily="34" charset="0"/>
            </a:endParaRPr>
          </a:p>
          <a:p>
            <a:endParaRPr lang="he-IL" sz="1200" b="1" dirty="0" smtClean="0">
              <a:solidFill>
                <a:schemeClr val="accent1">
                  <a:lumMod val="75000"/>
                </a:schemeClr>
              </a:solidFill>
              <a:latin typeface="Tahoma" pitchFamily="34" charset="0"/>
              <a:cs typeface="Tahoma" pitchFamily="34" charset="0"/>
            </a:endParaRPr>
          </a:p>
          <a:p>
            <a:r>
              <a:rPr lang="he-IL" sz="1200" b="1" dirty="0" smtClean="0">
                <a:solidFill>
                  <a:schemeClr val="accent1">
                    <a:lumMod val="75000"/>
                  </a:schemeClr>
                </a:solidFill>
                <a:latin typeface="Tahoma" pitchFamily="34" charset="0"/>
                <a:cs typeface="Tahoma" pitchFamily="34" charset="0"/>
              </a:rPr>
              <a:t>בהתאם לסעיף 15,ג לחוק, עמותה שמחזורה השנתי </a:t>
            </a:r>
            <a:r>
              <a:rPr lang="he-IL" sz="1200" b="1" dirty="0" smtClean="0">
                <a:solidFill>
                  <a:srgbClr val="FF0000"/>
                </a:solidFill>
                <a:latin typeface="Tahoma" pitchFamily="34" charset="0"/>
                <a:cs typeface="Tahoma" pitchFamily="34" charset="0"/>
              </a:rPr>
              <a:t>עולה על כמיליון ש"ח </a:t>
            </a:r>
            <a:r>
              <a:rPr lang="he-IL" sz="1200" b="1" dirty="0" smtClean="0">
                <a:solidFill>
                  <a:schemeClr val="accent1">
                    <a:lumMod val="75000"/>
                  </a:schemeClr>
                </a:solidFill>
                <a:latin typeface="Tahoma" pitchFamily="34" charset="0"/>
                <a:cs typeface="Tahoma" pitchFamily="34" charset="0"/>
              </a:rPr>
              <a:t>) חייבת למנות רואה חשבון מבקר.</a:t>
            </a:r>
          </a:p>
          <a:p>
            <a:r>
              <a:rPr lang="he-IL" sz="1200" b="1" dirty="0" smtClean="0">
                <a:solidFill>
                  <a:schemeClr val="accent1">
                    <a:lumMod val="75000"/>
                  </a:schemeClr>
                </a:solidFill>
                <a:latin typeface="Tahoma" pitchFamily="34" charset="0"/>
                <a:cs typeface="Tahoma" pitchFamily="34" charset="0"/>
              </a:rPr>
              <a:t> תפקידו של רואה החשבון המבקר הינו לחוות את דעתו באיזו מידה הדוחות הכספיים משקפים באופן נאות את מצבה הכספי של העמותה לתאריך הדוח ואת תוצאות הפעילות ותזרימי המזומנים לתקופה המבוקרת.</a:t>
            </a:r>
          </a:p>
          <a:p>
            <a:r>
              <a:rPr lang="he-IL" sz="1200" b="1" dirty="0" smtClean="0">
                <a:solidFill>
                  <a:schemeClr val="accent1">
                    <a:lumMod val="75000"/>
                  </a:schemeClr>
                </a:solidFill>
                <a:latin typeface="Tahoma" pitchFamily="34" charset="0"/>
                <a:cs typeface="Tahoma" pitchFamily="34" charset="0"/>
              </a:rPr>
              <a:t>יש להדגיש כי קיומה של ביקורת חיצונית אינה משחררת את ועד העמותה ונושאי המשרה בה מאחריותם לדוחות הכספיים ולנאותות שלהם.</a:t>
            </a:r>
          </a:p>
          <a:p>
            <a:r>
              <a:rPr lang="he-IL" sz="1200" b="1" dirty="0" smtClean="0">
                <a:solidFill>
                  <a:schemeClr val="accent1">
                    <a:lumMod val="75000"/>
                  </a:schemeClr>
                </a:solidFill>
                <a:latin typeface="Tahoma" pitchFamily="34" charset="0"/>
                <a:cs typeface="Tahoma" pitchFamily="34" charset="0"/>
              </a:rPr>
              <a:t>האחריות על עריכת הדוחות הכספיים הינם על ועד העמותה. לכן, גם אם ועד העמותה מטיל את הכנת הדוח על גורם אחר, האחריות לתקינות הדוח ולעמידתו בדרישות החוק, לרבות מתן גילוי נאות בדוחות הכספיים ובחירת מדיניות חשבונאית נאותה על מנת שהדוחות הכספיים ישקפו באופן נאות בהתאם לכללי חשבונאות מקובלים, הינה של ועד העמותה</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7</a:t>
            </a:fld>
            <a:endParaRPr lang="he-IL"/>
          </a:p>
        </p:txBody>
      </p:sp>
    </p:spTree>
    <p:extLst>
      <p:ext uri="{BB962C8B-B14F-4D97-AF65-F5344CB8AC3E}">
        <p14:creationId xmlns:p14="http://schemas.microsoft.com/office/powerpoint/2010/main" val="952100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609600" indent="-609600" eaLnBrk="1" hangingPunct="1">
              <a:lnSpc>
                <a:spcPct val="90000"/>
              </a:lnSpc>
              <a:buFontTx/>
              <a:buAutoNum type="arabicPeriod"/>
            </a:pPr>
            <a:r>
              <a:rPr lang="he-IL" b="1" dirty="0" smtClean="0"/>
              <a:t>נכסים</a:t>
            </a:r>
            <a:r>
              <a:rPr lang="he-IL" dirty="0" smtClean="0"/>
              <a:t> - ירשמו כתוספת לרכוש ומנגד כתוספת ישירה ל"נכסים נטו" </a:t>
            </a:r>
            <a:r>
              <a:rPr lang="he-IL" b="1" dirty="0" smtClean="0"/>
              <a:t>בהתאם להתניות התורם:</a:t>
            </a:r>
          </a:p>
          <a:p>
            <a:pPr marL="609600" indent="-609600" eaLnBrk="1" hangingPunct="1">
              <a:lnSpc>
                <a:spcPct val="90000"/>
              </a:lnSpc>
            </a:pPr>
            <a:endParaRPr lang="he-IL" b="1" dirty="0" smtClean="0"/>
          </a:p>
          <a:p>
            <a:pPr marL="990600" lvl="1" indent="-533400" eaLnBrk="1" hangingPunct="1">
              <a:lnSpc>
                <a:spcPct val="90000"/>
              </a:lnSpc>
              <a:buFontTx/>
              <a:buChar char="•"/>
            </a:pPr>
            <a:r>
              <a:rPr lang="he-IL" dirty="0" smtClean="0"/>
              <a:t>כאשר </a:t>
            </a:r>
            <a:r>
              <a:rPr lang="he-IL" b="1" dirty="0" smtClean="0"/>
              <a:t>אין הגבלת תורם</a:t>
            </a:r>
            <a:r>
              <a:rPr lang="he-IL" dirty="0" smtClean="0"/>
              <a:t>, התוספת תהיה ל</a:t>
            </a:r>
            <a:r>
              <a:rPr lang="he-IL" b="1" dirty="0" smtClean="0"/>
              <a:t>נכסים נטו שלא קיימת לגביהם הגבלה - ששימשו לרכוש קבוע.</a:t>
            </a:r>
          </a:p>
          <a:p>
            <a:pPr marL="990600" lvl="1" indent="-533400" eaLnBrk="1" hangingPunct="1">
              <a:lnSpc>
                <a:spcPct val="90000"/>
              </a:lnSpc>
              <a:buFontTx/>
              <a:buChar char="•"/>
            </a:pPr>
            <a:r>
              <a:rPr lang="he-IL" dirty="0" smtClean="0"/>
              <a:t>כאשר </a:t>
            </a:r>
            <a:r>
              <a:rPr lang="he-IL" b="1" dirty="0" smtClean="0"/>
              <a:t>קיימת הגבלת תורם </a:t>
            </a:r>
            <a:r>
              <a:rPr lang="he-IL" dirty="0" smtClean="0"/>
              <a:t>התוספת תהיה לנכסים נטו שקיימת לגביהם הגבלה</a:t>
            </a:r>
            <a:endParaRPr lang="he-IL" sz="2400" dirty="0" smtClean="0"/>
          </a:p>
          <a:p>
            <a:pPr marL="609600" indent="-609600" eaLnBrk="1" hangingPunct="1">
              <a:lnSpc>
                <a:spcPct val="90000"/>
              </a:lnSpc>
            </a:pPr>
            <a:r>
              <a:rPr lang="he-IL" sz="2800" dirty="0" smtClean="0"/>
              <a:t>  </a:t>
            </a:r>
          </a:p>
          <a:p>
            <a:pPr marL="609600" indent="-609600" eaLnBrk="1" hangingPunct="1">
              <a:lnSpc>
                <a:spcPct val="90000"/>
              </a:lnSpc>
            </a:pPr>
            <a:r>
              <a:rPr lang="he-IL" dirty="0" smtClean="0"/>
              <a:t>2.	</a:t>
            </a:r>
            <a:r>
              <a:rPr lang="he-IL" b="1" dirty="0" smtClean="0"/>
              <a:t>נכסים מתכלים וטובין</a:t>
            </a:r>
            <a:r>
              <a:rPr lang="he-IL" dirty="0" smtClean="0"/>
              <a:t> - ירשמו כהכנסה וכהוצאה </a:t>
            </a:r>
          </a:p>
          <a:p>
            <a:pPr marL="609600" indent="-609600" eaLnBrk="1" hangingPunct="1">
              <a:lnSpc>
                <a:spcPct val="90000"/>
              </a:lnSpc>
            </a:pPr>
            <a:r>
              <a:rPr lang="he-IL" dirty="0" smtClean="0"/>
              <a:t>    	בדוח על  הפעילויות. </a:t>
            </a:r>
            <a:endParaRPr lang="en-US" dirty="0" smtClean="0"/>
          </a:p>
          <a:p>
            <a:pPr marL="0" indent="0" eaLnBrk="1" hangingPunct="1"/>
            <a:r>
              <a:rPr lang="he-IL" sz="1200" dirty="0" smtClean="0"/>
              <a:t>בדוחות הכספיים יינתן:</a:t>
            </a:r>
          </a:p>
          <a:p>
            <a:pPr marL="0" indent="0" eaLnBrk="1" hangingPunct="1"/>
            <a:endParaRPr lang="he-IL" sz="1200" dirty="0" smtClean="0"/>
          </a:p>
          <a:p>
            <a:pPr marL="0" indent="0" eaLnBrk="1" hangingPunct="1">
              <a:buFontTx/>
              <a:buChar char="•"/>
            </a:pPr>
            <a:r>
              <a:rPr lang="he-IL" sz="1200" dirty="0" smtClean="0"/>
              <a:t>תיאור הנכסים שהתקבלו כתרומה בתקופת החשבון.</a:t>
            </a:r>
          </a:p>
          <a:p>
            <a:pPr marL="0" indent="0" eaLnBrk="1" hangingPunct="1">
              <a:buFontTx/>
              <a:buChar char="•"/>
            </a:pPr>
            <a:endParaRPr lang="he-IL" sz="1200" dirty="0" smtClean="0"/>
          </a:p>
          <a:p>
            <a:pPr marL="0" indent="0" eaLnBrk="1" hangingPunct="1">
              <a:buFontTx/>
              <a:buChar char="•"/>
            </a:pPr>
            <a:r>
              <a:rPr lang="he-IL" sz="1200" dirty="0" smtClean="0"/>
              <a:t> תיאור מסגרת הפעילות שנעשה בהם שימוש. </a:t>
            </a:r>
          </a:p>
          <a:p>
            <a:pPr marL="0" indent="0" eaLnBrk="1" hangingPunct="1">
              <a:buFontTx/>
              <a:buChar char="•"/>
            </a:pPr>
            <a:endParaRPr lang="he-IL" sz="1200" dirty="0" smtClean="0"/>
          </a:p>
          <a:p>
            <a:pPr marL="0" indent="0" eaLnBrk="1" hangingPunct="1">
              <a:buFontTx/>
              <a:buChar char="•"/>
            </a:pPr>
            <a:r>
              <a:rPr lang="he-IL" sz="1200" b="1" dirty="0" smtClean="0"/>
              <a:t>גילוי</a:t>
            </a:r>
            <a:r>
              <a:rPr lang="he-IL" sz="1200" dirty="0" smtClean="0"/>
              <a:t> - במידה ולא ניתן להעריך את שווים הנאות בעסקה בין קונה מרצון למוכר מרצון, ברמת מהימנות סבירה.</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53</a:t>
            </a:fld>
            <a:endParaRPr lang="he-IL"/>
          </a:p>
        </p:txBody>
      </p:sp>
    </p:spTree>
    <p:extLst>
      <p:ext uri="{BB962C8B-B14F-4D97-AF65-F5344CB8AC3E}">
        <p14:creationId xmlns:p14="http://schemas.microsoft.com/office/powerpoint/2010/main" val="1547981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54</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dirty="0" smtClean="0"/>
              <a:t>אם מדובר על עמותה</a:t>
            </a:r>
            <a:r>
              <a:rPr lang="he-IL" baseline="0" dirty="0" smtClean="0"/>
              <a:t> חדשה בשנתיים הראשונות מותר לתת את הסכום כהלוואה וכינתן האישור התקין , תוסב לתרומה.</a:t>
            </a:r>
            <a:endParaRPr lang="en-US" dirty="0" smtClean="0"/>
          </a:p>
        </p:txBody>
      </p:sp>
    </p:spTree>
    <p:extLst>
      <p:ext uri="{BB962C8B-B14F-4D97-AF65-F5344CB8AC3E}">
        <p14:creationId xmlns:p14="http://schemas.microsoft.com/office/powerpoint/2010/main" val="2935610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55</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u="sng" dirty="0" smtClean="0"/>
              <a:t>רישום קבלת המכונית ב- 1.1.11</a:t>
            </a:r>
            <a:endParaRPr lang="he-IL" sz="1200" dirty="0" smtClean="0"/>
          </a:p>
          <a:p>
            <a:pPr marL="0" indent="0" eaLnBrk="1" hangingPunct="1">
              <a:lnSpc>
                <a:spcPct val="90000"/>
              </a:lnSpc>
            </a:pPr>
            <a:r>
              <a:rPr lang="he-IL" sz="1200" dirty="0" smtClean="0"/>
              <a:t>ח' - מכונית   100,000</a:t>
            </a:r>
          </a:p>
          <a:p>
            <a:pPr marL="0" indent="0" eaLnBrk="1" hangingPunct="1">
              <a:lnSpc>
                <a:spcPct val="90000"/>
              </a:lnSpc>
            </a:pPr>
            <a:r>
              <a:rPr lang="he-IL" sz="1200" dirty="0" smtClean="0"/>
              <a:t>        ז' - התחייבות לצד ג'   100,000</a:t>
            </a:r>
          </a:p>
          <a:p>
            <a:pPr marL="0" indent="0" eaLnBrk="1" hangingPunct="1">
              <a:lnSpc>
                <a:spcPct val="90000"/>
              </a:lnSpc>
            </a:pPr>
            <a:r>
              <a:rPr lang="he-IL" sz="1200" u="sng" dirty="0" smtClean="0"/>
              <a:t>הנחה</a:t>
            </a:r>
            <a:r>
              <a:rPr lang="he-IL" sz="1200" dirty="0" smtClean="0"/>
              <a:t>:</a:t>
            </a:r>
          </a:p>
          <a:p>
            <a:pPr marL="0" indent="0" eaLnBrk="1" hangingPunct="1">
              <a:lnSpc>
                <a:spcPct val="90000"/>
              </a:lnSpc>
            </a:pPr>
            <a:r>
              <a:rPr lang="he-IL" sz="1200" dirty="0" smtClean="0"/>
              <a:t>המכונית לא שימשה את עמותת אור בחודש ינואר ולכן לא נרשמו בגינה הוצאות פחת.</a:t>
            </a:r>
          </a:p>
          <a:p>
            <a:pPr marL="0" indent="0" eaLnBrk="1" hangingPunct="1">
              <a:lnSpc>
                <a:spcPct val="90000"/>
              </a:lnSpc>
            </a:pPr>
            <a:endParaRPr lang="he-IL" sz="1200" dirty="0" smtClean="0"/>
          </a:p>
          <a:p>
            <a:pPr marL="0" indent="0" eaLnBrk="1" hangingPunct="1">
              <a:lnSpc>
                <a:spcPct val="90000"/>
              </a:lnSpc>
            </a:pPr>
            <a:r>
              <a:rPr lang="he-IL" sz="1200" u="sng" dirty="0" smtClean="0"/>
              <a:t>רישום העברת המכונית ב- 1.11.11</a:t>
            </a:r>
          </a:p>
          <a:p>
            <a:pPr marL="0" indent="0" eaLnBrk="1" hangingPunct="1">
              <a:lnSpc>
                <a:spcPct val="90000"/>
              </a:lnSpc>
            </a:pPr>
            <a:r>
              <a:rPr lang="he-IL" sz="1200" dirty="0" smtClean="0"/>
              <a:t>ח' - התחייבות לצד ג'   100,000</a:t>
            </a:r>
          </a:p>
          <a:p>
            <a:pPr marL="0" indent="0" eaLnBrk="1" hangingPunct="1">
              <a:lnSpc>
                <a:spcPct val="90000"/>
              </a:lnSpc>
            </a:pPr>
            <a:r>
              <a:rPr lang="he-IL" sz="1200" dirty="0" smtClean="0"/>
              <a:t>        ז' - מכונית   100,000</a:t>
            </a:r>
          </a:p>
          <a:p>
            <a:pPr marL="0" indent="0" eaLnBrk="1" hangingPunct="1">
              <a:lnSpc>
                <a:spcPct val="90000"/>
              </a:lnSpc>
            </a:pPr>
            <a:r>
              <a:rPr lang="he-IL" sz="1200" dirty="0" smtClean="0"/>
              <a:t>במידה ורוצים לציין העברה זו גם בדוח על הפעילויות, יש לרשום ב-1.1.11:</a:t>
            </a:r>
          </a:p>
          <a:p>
            <a:pPr marL="0" indent="0" eaLnBrk="1" hangingPunct="1">
              <a:lnSpc>
                <a:spcPct val="90000"/>
              </a:lnSpc>
            </a:pPr>
            <a:endParaRPr lang="he-IL" sz="1200" dirty="0" smtClean="0"/>
          </a:p>
          <a:p>
            <a:pPr marL="0" indent="0" eaLnBrk="1" hangingPunct="1">
              <a:lnSpc>
                <a:spcPct val="90000"/>
              </a:lnSpc>
            </a:pPr>
            <a:r>
              <a:rPr lang="he-IL" sz="1200" dirty="0" smtClean="0"/>
              <a:t>ח' </a:t>
            </a:r>
            <a:r>
              <a:rPr lang="he-IL" sz="1200" dirty="0" err="1" smtClean="0"/>
              <a:t>– תרומות</a:t>
            </a:r>
            <a:r>
              <a:rPr lang="he-IL" sz="1200" dirty="0" smtClean="0"/>
              <a:t> שהתקבלו עבור אחרים   100,000</a:t>
            </a:r>
          </a:p>
          <a:p>
            <a:pPr marL="0" indent="0" eaLnBrk="1" hangingPunct="1">
              <a:lnSpc>
                <a:spcPct val="90000"/>
              </a:lnSpc>
            </a:pPr>
            <a:r>
              <a:rPr lang="he-IL" sz="1200" dirty="0" smtClean="0"/>
              <a:t>        ז' - הכנסות מתרומות   100,000</a:t>
            </a:r>
          </a:p>
          <a:p>
            <a:pPr marL="0" indent="0" eaLnBrk="1" hangingPunct="1">
              <a:lnSpc>
                <a:spcPct val="90000"/>
              </a:lnSpc>
            </a:pPr>
            <a:endParaRPr lang="he-IL" sz="1200" dirty="0" smtClean="0"/>
          </a:p>
          <a:p>
            <a:pPr marL="0" indent="0" eaLnBrk="1" hangingPunct="1">
              <a:lnSpc>
                <a:spcPct val="90000"/>
              </a:lnSpc>
            </a:pPr>
            <a:r>
              <a:rPr lang="he-IL" sz="1200" u="sng" dirty="0" smtClean="0"/>
              <a:t>בדוח על הפעילויות</a:t>
            </a:r>
          </a:p>
          <a:p>
            <a:pPr marL="0" indent="0" eaLnBrk="1" hangingPunct="1">
              <a:lnSpc>
                <a:spcPct val="90000"/>
              </a:lnSpc>
            </a:pPr>
            <a:r>
              <a:rPr lang="he-IL" sz="1200" dirty="0" smtClean="0"/>
              <a:t>הכנסות מתרומות                                                   100,000</a:t>
            </a:r>
          </a:p>
          <a:p>
            <a:pPr marL="0" indent="0" eaLnBrk="1" hangingPunct="1">
              <a:lnSpc>
                <a:spcPct val="90000"/>
              </a:lnSpc>
            </a:pPr>
            <a:r>
              <a:rPr lang="he-IL" sz="1200" dirty="0" smtClean="0"/>
              <a:t>בניכוי: תרומות שהתקבלו עבור אחרים 	         </a:t>
            </a:r>
            <a:r>
              <a:rPr lang="he-IL" sz="1200" u="sng" dirty="0" smtClean="0"/>
              <a:t>(100,000)</a:t>
            </a:r>
            <a:r>
              <a:rPr lang="he-IL" sz="1200" dirty="0" smtClean="0"/>
              <a:t>  </a:t>
            </a:r>
          </a:p>
          <a:p>
            <a:pPr marL="0" indent="0" eaLnBrk="1" hangingPunct="1">
              <a:lnSpc>
                <a:spcPct val="90000"/>
              </a:lnSpc>
            </a:pPr>
            <a:r>
              <a:rPr lang="he-IL" sz="1200" dirty="0" smtClean="0"/>
              <a:t>תרומות נטו			</a:t>
            </a:r>
          </a:p>
          <a:p>
            <a:pPr marL="0" indent="0" eaLnBrk="1" hangingPunct="1">
              <a:lnSpc>
                <a:spcPct val="90000"/>
              </a:lnSpc>
            </a:pPr>
            <a:endParaRPr lang="he-IL" sz="1200" dirty="0" smtClean="0"/>
          </a:p>
          <a:p>
            <a:pPr marL="0" indent="0" eaLnBrk="1" hangingPunct="1">
              <a:lnSpc>
                <a:spcPct val="90000"/>
              </a:lnSpc>
            </a:pPr>
            <a:r>
              <a:rPr lang="he-IL" sz="1200" dirty="0" smtClean="0"/>
              <a:t>כך שיש אפשרות לרשום תרומות גם בדוח</a:t>
            </a:r>
            <a:r>
              <a:rPr lang="he-IL" sz="1200" baseline="0" dirty="0" smtClean="0"/>
              <a:t> פעילות , בהתאם לשווים ההוגן במידה וזו מדיניות המלכ"ר. כפי שיופיע בהמשך</a:t>
            </a:r>
            <a:r>
              <a:rPr lang="he-IL" sz="1200" dirty="0" smtClean="0"/>
              <a:t>			     -	</a:t>
            </a:r>
            <a:endParaRPr lang="en-US" dirty="0" smtClean="0"/>
          </a:p>
        </p:txBody>
      </p:sp>
    </p:spTree>
    <p:extLst>
      <p:ext uri="{BB962C8B-B14F-4D97-AF65-F5344CB8AC3E}">
        <p14:creationId xmlns:p14="http://schemas.microsoft.com/office/powerpoint/2010/main" val="3240637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56</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dirty="0" smtClean="0"/>
              <a:t>דוגמא למצב בו </a:t>
            </a:r>
            <a:r>
              <a:rPr lang="he-IL" sz="1200" baseline="0" dirty="0" smtClean="0"/>
              <a:t> מתקבל כסף לשם העברה </a:t>
            </a:r>
            <a:endParaRPr lang="he-IL" sz="1200" dirty="0" smtClean="0"/>
          </a:p>
        </p:txBody>
      </p:sp>
    </p:spTree>
    <p:extLst>
      <p:ext uri="{BB962C8B-B14F-4D97-AF65-F5344CB8AC3E}">
        <p14:creationId xmlns:p14="http://schemas.microsoft.com/office/powerpoint/2010/main" val="2572032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57</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381000" indent="-381000" eaLnBrk="1" hangingPunct="1"/>
            <a:r>
              <a:rPr lang="he-IL" sz="1200" dirty="0" smtClean="0"/>
              <a:t>חשוב: אסור</a:t>
            </a:r>
            <a:r>
              <a:rPr lang="he-IL" sz="1200" baseline="0" dirty="0" smtClean="0"/>
              <a:t> לרשום את  הסכומים של שווי התמורה ביותר </a:t>
            </a:r>
            <a:r>
              <a:rPr lang="he-IL" sz="1200" baseline="0" smtClean="0"/>
              <a:t>משכר מינימום!</a:t>
            </a:r>
            <a:endParaRPr lang="he-IL" sz="1200" dirty="0" smtClean="0"/>
          </a:p>
          <a:p>
            <a:pPr marL="381000" indent="-381000" eaLnBrk="1" hangingPunct="1"/>
            <a:endParaRPr lang="he-IL" sz="1200" dirty="0" smtClean="0"/>
          </a:p>
          <a:p>
            <a:pPr marL="381000" indent="-381000" eaLnBrk="1" hangingPunct="1"/>
            <a:r>
              <a:rPr lang="he-IL" sz="1200" dirty="0" smtClean="0"/>
              <a:t>בדוחות הכספיים יינתן תיאור של השירותים שהתקבלו כתרומה </a:t>
            </a:r>
          </a:p>
          <a:p>
            <a:pPr marL="381000" indent="-381000" eaLnBrk="1" hangingPunct="1"/>
            <a:r>
              <a:rPr lang="he-IL" sz="1200" dirty="0" smtClean="0"/>
              <a:t>    בתקופת החשבון, וכן תיאור מסגרת הפעילות שבמסגרתה ניתן השירות.  	</a:t>
            </a:r>
          </a:p>
          <a:p>
            <a:pPr marL="381000" indent="-381000" eaLnBrk="1" hangingPunct="1"/>
            <a:endParaRPr lang="he-IL" sz="1200" dirty="0" smtClean="0"/>
          </a:p>
          <a:p>
            <a:pPr marL="381000" indent="-381000" eaLnBrk="1" hangingPunct="1"/>
            <a:r>
              <a:rPr lang="he-IL" sz="1200" dirty="0" smtClean="0"/>
              <a:t>2. במידה והמלכ"ר </a:t>
            </a:r>
            <a:r>
              <a:rPr lang="he-IL" sz="1200" b="1" dirty="0" smtClean="0"/>
              <a:t>בחר שלא לכלול</a:t>
            </a:r>
            <a:r>
              <a:rPr lang="he-IL" sz="1200" dirty="0" smtClean="0"/>
              <a:t> בדוחות הכספיים שירותים</a:t>
            </a:r>
            <a:r>
              <a:rPr lang="he-IL" sz="1200" baseline="0" dirty="0" smtClean="0"/>
              <a:t> </a:t>
            </a:r>
            <a:r>
              <a:rPr lang="he-IL" sz="1200" dirty="0" smtClean="0"/>
              <a:t>שהתקבלו ללא תמורה, עליו לציין זאת בביאורים.  </a:t>
            </a:r>
            <a:endParaRPr lang="en-US" sz="1200" dirty="0" smtClean="0"/>
          </a:p>
          <a:p>
            <a:pPr marL="0" indent="0" eaLnBrk="1" hangingPunct="1"/>
            <a:r>
              <a:rPr lang="he-IL" sz="1200" dirty="0" smtClean="0"/>
              <a:t>בשנת 2011 קיבלה עמותת  "לנצח" שירותי ראיית חשבון ועריכת דין בחינם. במידה ולא הייתה מקבלת שירותים אלו הייתה נאלצת לשכור אותם. השירותים הם בעלי ערך כספי מהותי כולל ביחס להיקף פעילות המלכ"ר.</a:t>
            </a:r>
          </a:p>
          <a:p>
            <a:pPr marL="0" indent="0" eaLnBrk="1" hangingPunct="1"/>
            <a:r>
              <a:rPr lang="he-IL" sz="1200" dirty="0" smtClean="0"/>
              <a:t>להלן מידע בדבר השכר המקובל במשק:</a:t>
            </a:r>
          </a:p>
          <a:p>
            <a:pPr marL="0" indent="0" eaLnBrk="1" hangingPunct="1"/>
            <a:r>
              <a:rPr lang="he-IL" sz="1200" dirty="0" smtClean="0"/>
              <a:t>שירותי ראיית חשבון     85,000</a:t>
            </a:r>
          </a:p>
          <a:p>
            <a:pPr marL="0" indent="0" eaLnBrk="1" hangingPunct="1"/>
            <a:r>
              <a:rPr lang="he-IL" sz="1200" dirty="0" smtClean="0"/>
              <a:t>שירותי עריכת דין          70,000</a:t>
            </a:r>
          </a:p>
          <a:p>
            <a:pPr marL="0" indent="0" eaLnBrk="1" hangingPunct="1"/>
            <a:endParaRPr lang="he-IL" sz="1200" dirty="0" smtClean="0"/>
          </a:p>
          <a:p>
            <a:pPr marL="0" indent="0" eaLnBrk="1" hangingPunct="1"/>
            <a:r>
              <a:rPr lang="he-IL" sz="1200" dirty="0" smtClean="0"/>
              <a:t>רשום פקודות יומן בגין שנת 2011.</a:t>
            </a:r>
            <a:endParaRPr lang="en-US" sz="1200" dirty="0" smtClean="0"/>
          </a:p>
          <a:p>
            <a:pPr marL="0" indent="0" eaLnBrk="1" hangingPunct="1"/>
            <a:endParaRPr lang="he-IL" sz="1200" u="sng" dirty="0" smtClean="0"/>
          </a:p>
          <a:p>
            <a:pPr marL="0" indent="0" eaLnBrk="1" hangingPunct="1"/>
            <a:r>
              <a:rPr lang="he-IL" sz="1200" u="sng" dirty="0" smtClean="0"/>
              <a:t>פקודה בגין קבלת השירותים ב- 31.12.11</a:t>
            </a:r>
          </a:p>
          <a:p>
            <a:pPr marL="0" indent="0" eaLnBrk="1" hangingPunct="1"/>
            <a:r>
              <a:rPr lang="he-IL" sz="1200" dirty="0" smtClean="0"/>
              <a:t>ח' - הוצאות שכר טרחה   85,000</a:t>
            </a:r>
          </a:p>
          <a:p>
            <a:pPr marL="0" indent="0" eaLnBrk="1" hangingPunct="1"/>
            <a:r>
              <a:rPr lang="he-IL" sz="1200" dirty="0" smtClean="0"/>
              <a:t>ח' - הוצאות משפטיות   70,000</a:t>
            </a:r>
          </a:p>
          <a:p>
            <a:pPr marL="0" indent="0" eaLnBrk="1" hangingPunct="1"/>
            <a:r>
              <a:rPr lang="he-IL" sz="1200" dirty="0" smtClean="0"/>
              <a:t>        ז' - תרומה   155,000</a:t>
            </a:r>
          </a:p>
          <a:p>
            <a:pPr marL="228536" indent="-228536"/>
            <a:endParaRPr lang="en-US" dirty="0" smtClean="0"/>
          </a:p>
        </p:txBody>
      </p:sp>
    </p:spTree>
    <p:extLst>
      <p:ext uri="{BB962C8B-B14F-4D97-AF65-F5344CB8AC3E}">
        <p14:creationId xmlns:p14="http://schemas.microsoft.com/office/powerpoint/2010/main" val="3265874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58</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228536" indent="-228536"/>
            <a:endParaRPr lang="en-US" dirty="0" smtClean="0"/>
          </a:p>
        </p:txBody>
      </p:sp>
    </p:spTree>
    <p:extLst>
      <p:ext uri="{BB962C8B-B14F-4D97-AF65-F5344CB8AC3E}">
        <p14:creationId xmlns:p14="http://schemas.microsoft.com/office/powerpoint/2010/main" val="2073396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59</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r>
              <a:rPr lang="he-IL" dirty="0" smtClean="0"/>
              <a:t>עמותת קובי קיבלה בתרומה בנין. התרומה לא הוגבלה. </a:t>
            </a:r>
            <a:r>
              <a:rPr lang="he-IL" b="1" dirty="0" smtClean="0"/>
              <a:t>נותן הבניין היה פטור ממס שבח בעת מסירתו</a:t>
            </a:r>
            <a:r>
              <a:rPr lang="he-IL" dirty="0" smtClean="0"/>
              <a:t>. </a:t>
            </a:r>
          </a:p>
          <a:p>
            <a:pPr marL="0" indent="0" eaLnBrk="1" hangingPunct="1"/>
            <a:endParaRPr lang="he-IL" dirty="0" smtClean="0"/>
          </a:p>
          <a:p>
            <a:pPr marL="0" indent="0" eaLnBrk="1" hangingPunct="1"/>
            <a:r>
              <a:rPr lang="he-IL" dirty="0" smtClean="0"/>
              <a:t>שלב א': העמותה מעריכה את השווי ההוגן של הבניין ב </a:t>
            </a:r>
            <a:r>
              <a:rPr lang="he-IL" dirty="0" err="1" smtClean="0"/>
              <a:t>– 1</a:t>
            </a:r>
            <a:r>
              <a:rPr lang="he-IL" dirty="0" smtClean="0"/>
              <a:t>000,000 ₪.</a:t>
            </a:r>
          </a:p>
          <a:p>
            <a:pPr marL="0" indent="0" eaLnBrk="1" hangingPunct="1"/>
            <a:endParaRPr lang="he-IL" dirty="0" smtClean="0"/>
          </a:p>
          <a:p>
            <a:pPr marL="0" indent="0" eaLnBrk="1" hangingPunct="1"/>
            <a:r>
              <a:rPr lang="he-IL" dirty="0" smtClean="0"/>
              <a:t>שלב ב': העמותה מניחה שבעת מכירתו בעמותה תתחייב במס בסך של 400,000 ₪.</a:t>
            </a:r>
          </a:p>
          <a:p>
            <a:pPr marL="0" indent="0" eaLnBrk="1" hangingPunct="1"/>
            <a:r>
              <a:rPr lang="he-IL" dirty="0" smtClean="0"/>
              <a:t>ח' </a:t>
            </a:r>
            <a:r>
              <a:rPr lang="he-IL" dirty="0" err="1" smtClean="0"/>
              <a:t>– בניין</a:t>
            </a:r>
            <a:r>
              <a:rPr lang="he-IL" dirty="0" smtClean="0"/>
              <a:t> 1,000,000</a:t>
            </a:r>
          </a:p>
          <a:p>
            <a:pPr marL="0" indent="0" eaLnBrk="1" hangingPunct="1"/>
            <a:r>
              <a:rPr lang="he-IL" dirty="0" smtClean="0"/>
              <a:t> ז' </a:t>
            </a:r>
            <a:r>
              <a:rPr lang="he-IL" dirty="0" err="1" smtClean="0"/>
              <a:t>– נכסים</a:t>
            </a:r>
            <a:r>
              <a:rPr lang="he-IL" dirty="0" smtClean="0"/>
              <a:t> נטו שלא קיימת לגביהם הגבלה </a:t>
            </a:r>
            <a:r>
              <a:rPr lang="he-IL" dirty="0" err="1" smtClean="0"/>
              <a:t>– ש</a:t>
            </a:r>
            <a:r>
              <a:rPr lang="he-IL" dirty="0" smtClean="0"/>
              <a:t>שימשו 	לרכוש קבוע  	600,000</a:t>
            </a:r>
          </a:p>
          <a:p>
            <a:pPr marL="0" indent="0" eaLnBrk="1" hangingPunct="1"/>
            <a:r>
              <a:rPr lang="he-IL" dirty="0" smtClean="0"/>
              <a:t> ז' </a:t>
            </a:r>
            <a:r>
              <a:rPr lang="he-IL" dirty="0" err="1" smtClean="0"/>
              <a:t>– התחייבות</a:t>
            </a:r>
            <a:r>
              <a:rPr lang="he-IL" dirty="0" smtClean="0"/>
              <a:t> לתשלום מס  400,000</a:t>
            </a:r>
          </a:p>
          <a:p>
            <a:pPr marL="228536" indent="-228536"/>
            <a:endParaRPr lang="en-US" dirty="0" smtClean="0"/>
          </a:p>
        </p:txBody>
      </p:sp>
    </p:spTree>
    <p:extLst>
      <p:ext uri="{BB962C8B-B14F-4D97-AF65-F5344CB8AC3E}">
        <p14:creationId xmlns:p14="http://schemas.microsoft.com/office/powerpoint/2010/main" val="3274763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60</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marR="0" indent="0" algn="r" defTabSz="914400" rtl="1" eaLnBrk="1" fontAlgn="auto" latinLnBrk="0" hangingPunct="1">
              <a:lnSpc>
                <a:spcPct val="90000"/>
              </a:lnSpc>
              <a:spcBef>
                <a:spcPts val="0"/>
              </a:spcBef>
              <a:spcAft>
                <a:spcPts val="0"/>
              </a:spcAft>
              <a:buClrTx/>
              <a:buSzTx/>
              <a:buFontTx/>
              <a:buNone/>
              <a:tabLst/>
              <a:defRPr/>
            </a:pPr>
            <a:r>
              <a:rPr lang="he-IL" sz="1200" kern="1200" dirty="0" smtClean="0">
                <a:solidFill>
                  <a:schemeClr val="tx1"/>
                </a:solidFill>
                <a:latin typeface="+mn-lt"/>
                <a:ea typeface="+mn-ea"/>
                <a:cs typeface="+mn-cs"/>
              </a:rPr>
              <a:t>מרבית המוסדות להשכלה גבוהה בישראל מתוקצבים על-ידי הועדה לתכנון ולתקצוב של המועצה להשכלה גבוהה, בהתאם לחוק המועצה להשכלה גבוהה, תשי"ח - 1958 ותקנותיו ומתוקף החלטות ממשלת ישראל - עיקר ההכנסה השנתית של המוסדות המתוקצבים מתקבלת </a:t>
            </a:r>
            <a:r>
              <a:rPr lang="he-IL" sz="1200" kern="1200" dirty="0" err="1" smtClean="0">
                <a:solidFill>
                  <a:schemeClr val="tx1"/>
                </a:solidFill>
                <a:latin typeface="+mn-lt"/>
                <a:ea typeface="+mn-ea"/>
                <a:cs typeface="+mn-cs"/>
              </a:rPr>
              <a:t>מהות"ת</a:t>
            </a:r>
            <a:r>
              <a:rPr lang="he-IL" sz="1200" kern="1200" dirty="0" smtClean="0">
                <a:solidFill>
                  <a:schemeClr val="tx1"/>
                </a:solidFill>
                <a:latin typeface="+mn-lt"/>
                <a:ea typeface="+mn-ea"/>
                <a:cs typeface="+mn-cs"/>
              </a:rPr>
              <a:t>, בנוסף מתקבלות הכנסות משכר לימוד, מענקי מחקר, תרומות והכנסות מפעילות אחרת של מכירת שרותי יעוץ ופעילות אחרת, כולל באמצעות תאגידים מוחזקים.</a:t>
            </a:r>
          </a:p>
          <a:p>
            <a:pPr marL="0" indent="0" eaLnBrk="1" hangingPunct="1">
              <a:lnSpc>
                <a:spcPct val="90000"/>
              </a:lnSpc>
            </a:pPr>
            <a:endParaRPr lang="he-IL" sz="1200" dirty="0" smtClean="0"/>
          </a:p>
        </p:txBody>
      </p:sp>
    </p:spTree>
    <p:extLst>
      <p:ext uri="{BB962C8B-B14F-4D97-AF65-F5344CB8AC3E}">
        <p14:creationId xmlns:p14="http://schemas.microsoft.com/office/powerpoint/2010/main" val="32506674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61</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endParaRPr lang="he-IL" sz="1200" dirty="0" smtClean="0"/>
          </a:p>
        </p:txBody>
      </p:sp>
    </p:spTree>
    <p:extLst>
      <p:ext uri="{BB962C8B-B14F-4D97-AF65-F5344CB8AC3E}">
        <p14:creationId xmlns:p14="http://schemas.microsoft.com/office/powerpoint/2010/main" val="1215962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62</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dirty="0" smtClean="0"/>
              <a:t>מתוך עלון מידע של </a:t>
            </a:r>
            <a:r>
              <a:rPr lang="en-US" dirty="0" smtClean="0"/>
              <a:t>BDO</a:t>
            </a:r>
            <a:endParaRPr lang="he-IL" dirty="0" smtClean="0"/>
          </a:p>
          <a:p>
            <a:pPr marL="0" indent="0" eaLnBrk="1" hangingPunct="1">
              <a:lnSpc>
                <a:spcPct val="90000"/>
              </a:lnSpc>
            </a:pPr>
            <a:endParaRPr lang="he-IL" dirty="0" smtClean="0"/>
          </a:p>
          <a:p>
            <a:pPr marL="342900" marR="0" lvl="0" indent="285750" algn="r" defTabSz="914400" rtl="1" eaLnBrk="1" fontAlgn="auto" latinLnBrk="0" hangingPunct="1">
              <a:lnSpc>
                <a:spcPct val="150000"/>
              </a:lnSpc>
              <a:spcBef>
                <a:spcPct val="20000"/>
              </a:spcBef>
              <a:spcAft>
                <a:spcPts val="0"/>
              </a:spcAft>
              <a:buClrTx/>
              <a:buSzTx/>
              <a:tabLst/>
              <a:defRPr/>
            </a:pPr>
            <a:r>
              <a:rPr lang="he-IL" dirty="0" smtClean="0"/>
              <a:t>עד לפרסום תקן זה, קבע משרד הבריאות לבתי החולים הכלליים הממשלתיים (שאינם מאוגדים בנפרד והמהווים חלק </a:t>
            </a:r>
            <a:r>
              <a:rPr lang="he-IL" dirty="0" err="1" smtClean="0"/>
              <a:t>אינטגרלי</a:t>
            </a:r>
            <a:r>
              <a:rPr lang="he-IL" dirty="0" smtClean="0"/>
              <a:t> משפטי של הממשלה) כללי דיווח המבוססים, בין השאר, על גילוי דעת מס' 69 ועל תקן חשבונאות מס' 5, אולם שונים מהם בסוגיות מהותיות.</a:t>
            </a:r>
            <a:br>
              <a:rPr lang="he-IL" dirty="0" smtClean="0"/>
            </a:br>
            <a:r>
              <a:rPr lang="he-IL" dirty="0" smtClean="0"/>
              <a:t>כללי החשבונאות בהם נקטו בתי החולים לא סיפקו מענה הולם ליחסי הגומלין שבין המדינה, כבעלת השליטה בבתי החולים, לבין בתי החולים שבבעלותה.</a:t>
            </a:r>
            <a:br>
              <a:rPr lang="he-IL" dirty="0" smtClean="0"/>
            </a:br>
            <a:r>
              <a:rPr lang="he-IL" dirty="0" smtClean="0"/>
              <a:t>מטרת תקן זה היא להחיל על בתי החולים </a:t>
            </a:r>
            <a:r>
              <a:rPr lang="he-IL" b="1" dirty="0" smtClean="0"/>
              <a:t>הציבוריים</a:t>
            </a:r>
            <a:r>
              <a:rPr lang="he-IL" dirty="0" smtClean="0"/>
              <a:t> וקופות החולים כללי חשבונאות ודיווח אחידים  המבוססים על כללי החשבונאות והדיווח המקובלים בישראל, בשינויים מסוימים.</a:t>
            </a:r>
            <a:br>
              <a:rPr lang="he-IL" dirty="0" smtClean="0"/>
            </a:br>
            <a:r>
              <a:rPr lang="he-IL" dirty="0" smtClean="0"/>
              <a:t>כללים אלה יאפשרו השגת השוואתיות בין קופות החולים השונות ובין בתי החולים הציבוריים השונים, וכן יאפשרו הקצאה נכונה ויעילה של המשאבים המשותפים בין קופות החולים השונות ובין בתי החולים השונים.</a:t>
            </a:r>
            <a:br>
              <a:rPr lang="he-IL" dirty="0" smtClean="0"/>
            </a:br>
            <a:r>
              <a:rPr lang="he-IL" dirty="0" smtClean="0"/>
              <a:t>יש לציין, כי התקן החדש לא חל על בתי חולים פרטיים, המהווים גוף עסקי ולא מלכ"ר.</a:t>
            </a:r>
            <a:br>
              <a:rPr lang="he-IL" dirty="0" smtClean="0"/>
            </a:br>
            <a:r>
              <a:rPr lang="he-IL" dirty="0" smtClean="0"/>
              <a:t> </a:t>
            </a:r>
            <a:br>
              <a:rPr lang="he-IL" dirty="0" smtClean="0"/>
            </a:br>
            <a:r>
              <a:rPr lang="he-IL" b="1" dirty="0" smtClean="0"/>
              <a:t>בכתבה זו מובאים עיקרי הנושאים  אליהם מתייחס התקן החדש:</a:t>
            </a:r>
            <a:r>
              <a:rPr lang="he-IL" dirty="0" smtClean="0"/>
              <a:t/>
            </a:r>
            <a:br>
              <a:rPr lang="he-IL" dirty="0" smtClean="0"/>
            </a:br>
            <a:r>
              <a:rPr lang="he-IL" dirty="0" smtClean="0"/>
              <a:t> </a:t>
            </a:r>
            <a:br>
              <a:rPr lang="he-IL" dirty="0" smtClean="0"/>
            </a:br>
            <a:r>
              <a:rPr lang="he-IL" dirty="0" smtClean="0"/>
              <a:t>- תחולה</a:t>
            </a:r>
            <a:br>
              <a:rPr lang="he-IL" dirty="0" smtClean="0"/>
            </a:br>
            <a:r>
              <a:rPr lang="he-IL" dirty="0" smtClean="0"/>
              <a:t>- הגדרות</a:t>
            </a:r>
            <a:br>
              <a:rPr lang="he-IL" dirty="0" smtClean="0"/>
            </a:br>
            <a:r>
              <a:rPr lang="he-IL" dirty="0" smtClean="0"/>
              <a:t>- ירידת ערך נכסים</a:t>
            </a:r>
            <a:br>
              <a:rPr lang="he-IL" dirty="0" smtClean="0"/>
            </a:br>
            <a:r>
              <a:rPr lang="he-IL" dirty="0" smtClean="0"/>
              <a:t>- התחייבות לסיום יחסי עובד - מעביד</a:t>
            </a:r>
            <a:br>
              <a:rPr lang="he-IL" dirty="0" smtClean="0"/>
            </a:br>
            <a:r>
              <a:rPr lang="he-IL" dirty="0" smtClean="0"/>
              <a:t>- עסקאות עם בעלי שליטה </a:t>
            </a:r>
            <a:br>
              <a:rPr lang="he-IL" dirty="0" smtClean="0"/>
            </a:br>
            <a:r>
              <a:rPr lang="he-IL" dirty="0" smtClean="0"/>
              <a:t>- צדדים קשורים</a:t>
            </a:r>
            <a:br>
              <a:rPr lang="he-IL" dirty="0" smtClean="0"/>
            </a:br>
            <a:r>
              <a:rPr lang="he-IL" dirty="0" smtClean="0"/>
              <a:t>- דוחות כספיים מאוחדים</a:t>
            </a:r>
            <a:br>
              <a:rPr lang="he-IL" dirty="0" smtClean="0"/>
            </a:br>
            <a:r>
              <a:rPr lang="he-IL" dirty="0" smtClean="0"/>
              <a:t>- תיקונים עיקריים המתייחסים לעריכת הדוחות הכספיים </a:t>
            </a:r>
            <a:br>
              <a:rPr lang="he-IL" dirty="0" smtClean="0"/>
            </a:br>
            <a:r>
              <a:rPr lang="he-IL" dirty="0" smtClean="0"/>
              <a:t> </a:t>
            </a:r>
            <a:br>
              <a:rPr lang="he-IL" dirty="0" smtClean="0"/>
            </a:br>
            <a:r>
              <a:rPr lang="he-IL" b="1" u="sng" dirty="0" smtClean="0"/>
              <a:t>תחולה</a:t>
            </a:r>
            <a:r>
              <a:rPr lang="he-IL" u="sng" dirty="0" smtClean="0"/>
              <a:t> </a:t>
            </a:r>
            <a:r>
              <a:rPr lang="he-IL" dirty="0" smtClean="0"/>
              <a:t/>
            </a:r>
            <a:br>
              <a:rPr lang="he-IL" dirty="0" smtClean="0"/>
            </a:br>
            <a:r>
              <a:rPr lang="he-IL" dirty="0" smtClean="0"/>
              <a:t>התקן החדש קובע כי הדוחות הכספיים של בתי החולים הציבוריים, תאגידי בריאות הנמצאים בשליטתם של בתי החולים הציבוריים, קופות החולים, ישויות המעניקות שירותים בתחום הבריאות בשליטתן של קופות החולים ותאגידי אחות של קופות החולים יערכו בהתאם להנחיות התקן.</a:t>
            </a:r>
            <a:br>
              <a:rPr lang="he-IL" dirty="0" smtClean="0"/>
            </a:br>
            <a:r>
              <a:rPr lang="he-IL" dirty="0" smtClean="0"/>
              <a:t>כמו כן, נקבע כי גילויי הדעת של לשכת רואי חשבון בישראל ותקני חשבונאות, הבהרות ופרסומים מקצועיים של המוסד הישראלי  לתקינה בחשבונאות, אשר לא נקבע בהם במפורש כי אינם חלים, במלואם או בחלקם, על מלכ"רים, בתי חולים ציבוריים ו/או קופות חולים, יחולו עליהם בכפוף לאמור בתקן.</a:t>
            </a:r>
            <a:br>
              <a:rPr lang="he-IL" dirty="0" smtClean="0"/>
            </a:br>
            <a:r>
              <a:rPr lang="he-IL" dirty="0" smtClean="0"/>
              <a:t>יחד עם זאת, נקבע מפורשות כי בתי החולים הציבוריים וקופות החולים לא יוכלו ליישם את תקן חשבונאות מס' 29 - אימוץ תקני דיווח כספי בינלאומיים (</a:t>
            </a:r>
            <a:r>
              <a:rPr lang="en-US" dirty="0" smtClean="0"/>
              <a:t>IFRS) </a:t>
            </a:r>
            <a:r>
              <a:rPr lang="he-IL" dirty="0" smtClean="0"/>
              <a:t>בעת עריכת דוחותיהם הכספיים.</a:t>
            </a:r>
            <a:br>
              <a:rPr lang="he-IL" dirty="0" smtClean="0"/>
            </a:br>
            <a:r>
              <a:rPr lang="he-IL" dirty="0" smtClean="0"/>
              <a:t> </a:t>
            </a:r>
            <a:br>
              <a:rPr lang="he-IL" dirty="0" smtClean="0"/>
            </a:br>
            <a:r>
              <a:rPr lang="he-IL" b="1" u="sng" dirty="0" smtClean="0"/>
              <a:t>הגדרות</a:t>
            </a:r>
            <a:r>
              <a:rPr lang="he-IL" dirty="0" smtClean="0"/>
              <a:t/>
            </a:r>
            <a:br>
              <a:rPr lang="he-IL" dirty="0" smtClean="0"/>
            </a:br>
            <a:r>
              <a:rPr lang="he-IL" dirty="0" smtClean="0"/>
              <a:t>התקן החדש קבע  הגדרות אשר לא הייתה להן התייחסות בתקן הישן, כגון:</a:t>
            </a:r>
            <a:br>
              <a:rPr lang="he-IL" dirty="0" smtClean="0"/>
            </a:br>
            <a:r>
              <a:rPr lang="he-IL" u="sng" dirty="0" smtClean="0"/>
              <a:t>תאגיד בריאות</a:t>
            </a:r>
            <a:r>
              <a:rPr lang="he-IL" dirty="0" smtClean="0"/>
              <a:t> - תאגיד נפרד הפועל ליד בית החולים, תלוי בו ונסמך עליו, ופועל בכפוף לתקנות יסודות התקציב (כללים לפעולת תאגיד בריאות), </a:t>
            </a:r>
            <a:r>
              <a:rPr lang="he-IL" dirty="0" err="1" smtClean="0"/>
              <a:t>התשס"ב</a:t>
            </a:r>
            <a:r>
              <a:rPr lang="he-IL" dirty="0" smtClean="0"/>
              <a:t> - 2002. </a:t>
            </a:r>
            <a:br>
              <a:rPr lang="he-IL" dirty="0" smtClean="0"/>
            </a:br>
            <a:r>
              <a:rPr lang="he-IL" u="sng" dirty="0" smtClean="0"/>
              <a:t>בעל שליטה</a:t>
            </a:r>
            <a:r>
              <a:rPr lang="he-IL" dirty="0" smtClean="0"/>
              <a:t> - לעניין בתי חולים ממשלתיים - הממשלה; לעניין בתי חולים של קופות החולים - קופת החולים אליה משתייך בית החולים; לעניין בית חולים של רשות מקומית - הרשות המקומית אליה משתייך בית החולים.</a:t>
            </a:r>
            <a:br>
              <a:rPr lang="he-IL" dirty="0" smtClean="0"/>
            </a:br>
            <a:r>
              <a:rPr lang="he-IL" u="sng" dirty="0" smtClean="0"/>
              <a:t>בית חולים</a:t>
            </a:r>
            <a:r>
              <a:rPr lang="he-IL" dirty="0" smtClean="0"/>
              <a:t> - בית חולים ציבורי (כללי, גריאטרי ופסיכיאטרי) מאוגד או שאינו מאוגד, העורך דוחות כספיים כישות נפרדת.</a:t>
            </a:r>
            <a:br>
              <a:rPr lang="he-IL" dirty="0" smtClean="0"/>
            </a:br>
            <a:r>
              <a:rPr lang="he-IL" u="sng" dirty="0" smtClean="0"/>
              <a:t>בית חולים ציבורי </a:t>
            </a:r>
            <a:r>
              <a:rPr lang="he-IL" dirty="0" smtClean="0"/>
              <a:t>-  כל בית חולים שאינו פועל לצורך השגת רווח, כולל בית חולים ממשלתי, בית חולים שבבעלות קופת חולים, בית חולים שבבעלות רשות מקומית וכן כל בית חולים שהוא תאגיד שהוא מוסד ציבורי כמשמעותו בסעיף 9 (2) לפקודת מס הכנסה.</a:t>
            </a:r>
            <a:br>
              <a:rPr lang="he-IL" dirty="0" smtClean="0"/>
            </a:br>
            <a:r>
              <a:rPr lang="he-IL" u="sng" dirty="0" smtClean="0"/>
              <a:t>בית חולים ממשלתי</a:t>
            </a:r>
            <a:r>
              <a:rPr lang="he-IL" dirty="0" smtClean="0"/>
              <a:t> - בית חולים בבעלות הממשלה, לרבות פעילות המתבצעת בו על ידי תאגיד בריאות.</a:t>
            </a:r>
            <a:br>
              <a:rPr lang="he-IL" dirty="0" smtClean="0"/>
            </a:br>
            <a:r>
              <a:rPr lang="he-IL" u="sng" dirty="0" smtClean="0"/>
              <a:t>תאגיד אחות של קופת חולים</a:t>
            </a:r>
            <a:r>
              <a:rPr lang="he-IL" dirty="0" smtClean="0"/>
              <a:t> - תאגיד המעניק שירותים בתחום הבריאות, שמרבית חבריו הם חברי קופת החולים האמורה, ואשר לקופת החולים קשרים עימו.</a:t>
            </a:r>
            <a:br>
              <a:rPr lang="he-IL" dirty="0" smtClean="0"/>
            </a:br>
            <a:r>
              <a:rPr lang="he-IL" dirty="0" smtClean="0"/>
              <a:t> </a:t>
            </a:r>
            <a:br>
              <a:rPr lang="he-IL" dirty="0" smtClean="0"/>
            </a:br>
            <a:r>
              <a:rPr lang="he-IL" b="1" u="sng" dirty="0" smtClean="0"/>
              <a:t>ירידת ערך נכסים</a:t>
            </a:r>
            <a:r>
              <a:rPr lang="he-IL" dirty="0" smtClean="0"/>
              <a:t/>
            </a:r>
            <a:br>
              <a:rPr lang="he-IL" dirty="0" smtClean="0"/>
            </a:br>
            <a:r>
              <a:rPr lang="he-IL" dirty="0" smtClean="0"/>
              <a:t>ההתייחסות לקיומה האפשרי של ירידת ערך מהווה כלל חשבונאי מקובל, התקף גם למלכ"רים, ולפיכך נקבע בתקן החדש כי תקן חשבונאות מספר 15 - ירידת ערך נכסים, יחול על הדוחות הכספיים של בתי החולים וקופות החולים. </a:t>
            </a:r>
            <a:br>
              <a:rPr lang="he-IL" dirty="0" smtClean="0"/>
            </a:br>
            <a:r>
              <a:rPr lang="he-IL" u="sng" dirty="0" smtClean="0"/>
              <a:t>אולם, לצורך בחינת ירידת ערך הנכסים  קובע התקן סימנים חדשים כדלקמן:</a:t>
            </a:r>
            <a:br>
              <a:rPr lang="he-IL" u="sng" dirty="0" smtClean="0"/>
            </a:br>
            <a:r>
              <a:rPr lang="he-IL" dirty="0" smtClean="0"/>
              <a:t>א. בית החולים  ו/או קופת החולים אינם מתכוונים לעשות שימוש בנכס, כיוון שזה ניזוק או אינו בר - שימוש, או שהנכס אינו תורם ליכולת בית החולים ו/או קופת החולים לספק שירותים.</a:t>
            </a:r>
            <a:br>
              <a:rPr lang="he-IL" dirty="0" smtClean="0"/>
            </a:br>
            <a:r>
              <a:rPr lang="he-IL" dirty="0" smtClean="0"/>
              <a:t>ב. בית החולים ו/או קופת החולים אינם מתכוונים לעשות שימוש בנכס מאחר שבכוונתם לרכוש נכס חליפי.</a:t>
            </a:r>
            <a:br>
              <a:rPr lang="he-IL" dirty="0" smtClean="0"/>
            </a:br>
            <a:r>
              <a:rPr lang="he-IL" dirty="0" smtClean="0"/>
              <a:t>ג. ניצולת נמוכה מהמקובל של מכשור רפואי או פגיעה מהותית ביכולת השימוש העתידית הצפויה לבית החולים ו/או לקופת החולים ממכשור זה.</a:t>
            </a:r>
            <a:br>
              <a:rPr lang="he-IL" dirty="0" smtClean="0"/>
            </a:br>
            <a:r>
              <a:rPr lang="he-IL" dirty="0" smtClean="0"/>
              <a:t/>
            </a:r>
            <a:br>
              <a:rPr lang="he-IL" dirty="0" smtClean="0"/>
            </a:br>
            <a:r>
              <a:rPr lang="he-IL" b="1" u="sng" dirty="0" smtClean="0"/>
              <a:t>התחייבות לסיום יחסי עובד מעביד</a:t>
            </a:r>
            <a:r>
              <a:rPr lang="he-IL" dirty="0" smtClean="0"/>
              <a:t/>
            </a:r>
            <a:br>
              <a:rPr lang="he-IL" dirty="0" smtClean="0"/>
            </a:br>
            <a:r>
              <a:rPr lang="he-IL" dirty="0" smtClean="0"/>
              <a:t>במסגרת ההנחיות ליישום התקן החדש שנקבעו בנספח א' נקבע כי בתי החולים וקופות החולים נדרשים להכיר בהתחייבות בגין יחסי עובד מעביד בהתאם למפורט בגילוי דעת 20, הטיפול החשבונאי וכללי הדיווח לגבי פיצויי פיטורים, פיצויי פרישה ופנסיה.</a:t>
            </a:r>
            <a:br>
              <a:rPr lang="he-IL" dirty="0" smtClean="0"/>
            </a:br>
            <a:r>
              <a:rPr lang="he-IL" dirty="0" smtClean="0"/>
              <a:t>כמו כן, קובע  התקן כי  התחייבות לתשלום מענק יובל והתחייבות לתשלום פנסיה תקציבית לעובדים ולעובדים שפרשו, שאינה  מכוסה במלואה על ידי הפקדות לקופות לפרישה, יוכרו על בסיס הערכה אקטוארית.</a:t>
            </a:r>
            <a:br>
              <a:rPr lang="he-IL" dirty="0" smtClean="0"/>
            </a:br>
            <a:r>
              <a:rPr lang="he-IL" dirty="0" smtClean="0"/>
              <a:t>סוגיה נוספת באותו נושא אליה מתייחס התקן הינה מצב שבו תשלומים בגין פנסיה ופיצויים לעובדים ולעובדים שפרשו של בית החולים, משולמים על ידי בעל השליטה. למשל בבית חולים ממשלתי, התשלום מתבצע על ידי משרד האוצר. במקרה כזה, קובע התקן כי בית החולים יכיר בהוצאות בגין הפנסיה והפיצויים לעובד בכל שנה כנגד קרן הון, שכן בעל השליטה נטל על עצמו את ההתחייבות לשלמם.</a:t>
            </a:r>
            <a:br>
              <a:rPr lang="he-IL" dirty="0" smtClean="0"/>
            </a:br>
            <a:r>
              <a:rPr lang="he-IL" dirty="0" smtClean="0"/>
              <a:t> </a:t>
            </a:r>
            <a:br>
              <a:rPr lang="he-IL" dirty="0" smtClean="0"/>
            </a:br>
            <a:r>
              <a:rPr lang="he-IL" b="1" u="sng" dirty="0" smtClean="0"/>
              <a:t>עסקאות עם בעלי שליטה</a:t>
            </a:r>
            <a:r>
              <a:rPr lang="he-IL" dirty="0" smtClean="0"/>
              <a:t/>
            </a:r>
            <a:br>
              <a:rPr lang="he-IL" dirty="0" smtClean="0"/>
            </a:br>
            <a:r>
              <a:rPr lang="he-IL" dirty="0" smtClean="0"/>
              <a:t>אחד השינויים הבולטים בתקן החדש לעומת קודמו הינו אופן הטיפול החשבונאי בעסקאות הקשורות עם בעל שליטה. בהתאם לתקן החדש, חלק ניכר מבתי החולים בישראל אינו מאוגד בנפרד כישות משפטית נפרדת, אלא כחלק </a:t>
            </a:r>
            <a:r>
              <a:rPr lang="he-IL" dirty="0" err="1" smtClean="0"/>
              <a:t>אינטגרלי</a:t>
            </a:r>
            <a:r>
              <a:rPr lang="he-IL" dirty="0" smtClean="0"/>
              <a:t> של הממשלה או של קופות החולים (להלן - "בעל השליטה"). מצב זה מעורר מספר סוגיות כדלקמן:</a:t>
            </a:r>
            <a:br>
              <a:rPr lang="he-IL" dirty="0" smtClean="0"/>
            </a:br>
            <a:r>
              <a:rPr lang="he-IL" dirty="0" smtClean="0"/>
              <a:t>א. אופן הטיפול בהוצאות או בהתחייבויות הנובעות מפעילות בית החולים ואשר בעלי השליטה  בו נושאים בהן, כגון: התחייבויות בגין סיום יחסי עובד מעביד, התחייבויות לתשלום פנסיה, התחייבות בגין תביעות בשל רשלנות רפואית </a:t>
            </a:r>
            <a:r>
              <a:rPr lang="he-IL" dirty="0" err="1" smtClean="0"/>
              <a:t>וכו'.</a:t>
            </a:r>
            <a:r>
              <a:rPr lang="he-IL" dirty="0" smtClean="0"/>
              <a:t> </a:t>
            </a:r>
            <a:br>
              <a:rPr lang="he-IL" dirty="0" smtClean="0"/>
            </a:br>
            <a:r>
              <a:rPr lang="he-IL" dirty="0" smtClean="0"/>
              <a:t>ב. אופן הטיפול בסובסידיות שוטפות והשתתפויות בכיסוי גירעון שמקבלים בתי החולים מבעל השליטה. </a:t>
            </a:r>
            <a:br>
              <a:rPr lang="he-IL" dirty="0" smtClean="0"/>
            </a:br>
            <a:r>
              <a:rPr lang="he-IL" dirty="0" smtClean="0"/>
              <a:t>ג. אופן חישוב ההכנסות משירותים רפואיים הניתנים לחברים בקופת החולים שהיא בעל השליטה המשמשת כגוף מבטח. </a:t>
            </a:r>
            <a:br>
              <a:rPr lang="he-IL" dirty="0" smtClean="0"/>
            </a:br>
            <a:r>
              <a:rPr lang="he-IL" dirty="0" smtClean="0"/>
              <a:t>ד. הטיפול החשבונאי בפטור ו/או הנחה ממיסים - החלים על בתי החולים הממשלתיים בלבד וזאת לא עקב אופיים הציבורי אלא מפאת פטורים ו/או הנחות שבחוק הניתנים לבעל השליטה.</a:t>
            </a:r>
            <a:br>
              <a:rPr lang="he-IL" dirty="0" smtClean="0"/>
            </a:br>
            <a:r>
              <a:rPr lang="he-IL" dirty="0" smtClean="0"/>
              <a:t>ה. שיפוי בית החולים על ידי בעל השליטה בו.</a:t>
            </a:r>
            <a:br>
              <a:rPr lang="he-IL" dirty="0" smtClean="0"/>
            </a:br>
            <a:r>
              <a:rPr lang="he-IL" dirty="0" smtClean="0"/>
              <a:t>ו. ויתור בעל השליטה לבתי החולים על חוב  שמגיע לו מבית החולים.</a:t>
            </a:r>
            <a:br>
              <a:rPr lang="he-IL" dirty="0" smtClean="0"/>
            </a:br>
            <a:r>
              <a:rPr lang="he-IL" dirty="0" smtClean="0"/>
              <a:t>בהתאם לתקן החדש נקבע כי יש לזקוף את הסכומים בגין עסקאות עם בעל השליטה  כאמור ישירות לקרן הון שתוצג בנפרד במסגרת הנכסים נטו שלא קיימת לגביהם הגבלה. לגבי מענקים שנותנת הממשלה לכלל בתי החולים הציבוריים על פי אמות מידה אחידות, יש להציגם כהכנסות שוטפות.</a:t>
            </a:r>
            <a:br>
              <a:rPr lang="he-IL" dirty="0" smtClean="0"/>
            </a:br>
            <a:r>
              <a:rPr lang="he-IL" dirty="0" smtClean="0"/>
              <a:t>כמו כן, נקבע כי בביאורים לדוחות הכספיים יינתן גילוי לבסיס התמחור וקביעת מחירי העברה בין בעלי השליטה לבין בית החולים, וכן חישוב ההכנסות משירותים רפואיים מבעלי השליטה וההנחות הניתנות להם יעשו על בסיס השווי ההוגן ועל בסיס סביר וגלוי.</a:t>
            </a:r>
            <a:br>
              <a:rPr lang="he-IL" dirty="0" smtClean="0"/>
            </a:br>
            <a:r>
              <a:rPr lang="he-IL" dirty="0" smtClean="0"/>
              <a:t> </a:t>
            </a:r>
            <a:br>
              <a:rPr lang="he-IL" dirty="0" smtClean="0"/>
            </a:br>
            <a:r>
              <a:rPr lang="he-IL" b="1" u="sng" dirty="0" smtClean="0"/>
              <a:t>צדדים קשורים</a:t>
            </a:r>
            <a:r>
              <a:rPr lang="he-IL" b="1" dirty="0" smtClean="0"/>
              <a:t/>
            </a:r>
            <a:br>
              <a:rPr lang="he-IL" b="1" dirty="0" smtClean="0"/>
            </a:br>
            <a:r>
              <a:rPr lang="he-IL" dirty="0" smtClean="0"/>
              <a:t>בהתאם לתקן החדש הורחבה ההגדרה של צד קשור וכוללת בעל שליטה ותאגיד בריאות של בית החולים.</a:t>
            </a:r>
            <a:br>
              <a:rPr lang="he-IL" dirty="0" smtClean="0"/>
            </a:br>
            <a:r>
              <a:rPr lang="he-IL" dirty="0" smtClean="0"/>
              <a:t>על פי התקן החדש, אם הצד הקשור הוא משרד ממשלתי או יחידה שלטונית יוצגו בנפרד היתרות עם כל אחד מהם וההכנסות שצמחו מכל אחד מהם.</a:t>
            </a:r>
            <a:br>
              <a:rPr lang="he-IL" dirty="0" smtClean="0"/>
            </a:br>
            <a:r>
              <a:rPr lang="he-IL" dirty="0" smtClean="0"/>
              <a:t>התקן אף מפרט בנספחים המצורפים אליו את החשיבות לציין בנפרד סכומים מהותיים שנבעו מתאגידי הבריאות (קרנות מחקר), הן במישור ההכנסות והן במישור ההוצאות.</a:t>
            </a:r>
            <a:br>
              <a:rPr lang="he-IL" dirty="0" smtClean="0"/>
            </a:br>
            <a:r>
              <a:rPr lang="he-IL" dirty="0" smtClean="0"/>
              <a:t>כמו כן, בביאורים לדוחות הכספיים של בתי החולים יצוינו סכומי ההכנסות ברוטו מכל אחת מקופות החולים, וכן ההנחות לסוגיהן שנוכו מהכנסות אלו.</a:t>
            </a:r>
            <a:br>
              <a:rPr lang="he-IL" dirty="0" smtClean="0"/>
            </a:br>
            <a:r>
              <a:rPr lang="he-IL" dirty="0" smtClean="0"/>
              <a:t> </a:t>
            </a:r>
            <a:br>
              <a:rPr lang="he-IL" dirty="0" smtClean="0"/>
            </a:br>
            <a:r>
              <a:rPr lang="he-IL" b="1" u="sng" dirty="0" smtClean="0"/>
              <a:t>דוחות כספיים מאוחדים</a:t>
            </a:r>
            <a:r>
              <a:rPr lang="he-IL" dirty="0" smtClean="0"/>
              <a:t/>
            </a:r>
            <a:br>
              <a:rPr lang="he-IL" dirty="0" smtClean="0"/>
            </a:br>
            <a:r>
              <a:rPr lang="he-IL" dirty="0" smtClean="0"/>
              <a:t>התקן החדש קובע כי גילוי דעת מספר 57 של לשכת רואי חשבון בישראל - דינים וחשבונות כספיים מאוחדים, חל על בתי חולים ו/או קופות חולים  וכי יש ליישם את הוראת גילוי הדעת לגבי חברה בת שאינה מלכ"ר, וגם כאשר הישות המוחזקת הינה מלכ"ר אשר לבית החולים ו/או לקופת החולים שליטה מעשית בו והיא הנהנית מרב הזכויות בנכסים נטו או לפירות מנכסיו נטו (להלן: "מלכ"ר מוחזר").</a:t>
            </a:r>
            <a:br>
              <a:rPr lang="he-IL" dirty="0" smtClean="0"/>
            </a:br>
            <a:r>
              <a:rPr lang="he-IL" dirty="0" smtClean="0"/>
              <a:t>כפועל יוצא מכך, בית חולים יאחד בדוחותיו הכספיים המאוחדים תאגיד בריאות הנשלט על ידו, מאחר והתנאים לקיומה של שליטה מעשית מתקיימים במערכת היחסים הקיימת בין בית החולים הממשלתי לבין תאגיד הבריאות.</a:t>
            </a:r>
            <a:br>
              <a:rPr lang="he-IL" dirty="0" smtClean="0"/>
            </a:br>
            <a:r>
              <a:rPr lang="he-IL" dirty="0" smtClean="0"/>
              <a:t> </a:t>
            </a:r>
            <a:br>
              <a:rPr lang="he-IL" dirty="0" smtClean="0"/>
            </a:br>
            <a:r>
              <a:rPr lang="he-IL" b="1" u="sng" dirty="0" smtClean="0"/>
              <a:t>תיקונים עיקריים המתייחסים לעריכת הדוחות הכספיים</a:t>
            </a:r>
            <a:br>
              <a:rPr lang="he-IL" b="1" u="sng" dirty="0" smtClean="0"/>
            </a:br>
            <a:r>
              <a:rPr lang="he-IL" dirty="0" smtClean="0"/>
              <a:t>התקן החדש מפרט בנספחיו את מבנה וסעיפי הדוחות הכספיים של קופות החולים  ובתי חולים. </a:t>
            </a:r>
            <a:br>
              <a:rPr lang="he-IL" dirty="0" smtClean="0"/>
            </a:br>
            <a:r>
              <a:rPr lang="he-IL" dirty="0" smtClean="0"/>
              <a:t>בהמשך לסוגיות החשבונאיות בהן דנו והטיפול החשבונאי המוצע, להלן מספר שינויים עיקריים המתייחסים לעריכת הדוחות הכספיים:</a:t>
            </a:r>
            <a:br>
              <a:rPr lang="he-IL" dirty="0" smtClean="0"/>
            </a:br>
            <a:r>
              <a:rPr lang="he-IL" dirty="0" smtClean="0"/>
              <a:t>- ביטוח אחריות מקצועית יוצג במסגרת עלות השירותים והמכירות, ולא בהוצאות הנהלה וכלליות.</a:t>
            </a:r>
            <a:br>
              <a:rPr lang="he-IL" dirty="0" smtClean="0"/>
            </a:br>
            <a:r>
              <a:rPr lang="he-IL" dirty="0" smtClean="0"/>
              <a:t>- הוצאות מחשוב יפוצלו למחשוב מנהלי שיוצג בסעיף הנהלה וכלליות ומחשוב רפואי שיוצג בסעיף עלות השירותים הרפואיים.</a:t>
            </a:r>
            <a:br>
              <a:rPr lang="he-IL" dirty="0" smtClean="0"/>
            </a:br>
            <a:r>
              <a:rPr lang="he-IL" dirty="0" smtClean="0"/>
              <a:t>- במאזן יוצגו בנפרד יתרות עם בעלי שליטה.</a:t>
            </a:r>
            <a:br>
              <a:rPr lang="he-IL" dirty="0" smtClean="0"/>
            </a:br>
            <a:r>
              <a:rPr lang="he-IL" dirty="0" smtClean="0"/>
              <a:t>- בדוח על השינויים בנכסים נטו יפורטו קרנות ההון מעסקאות עם בעלי שליטה.</a:t>
            </a:r>
            <a:br>
              <a:rPr lang="he-IL" dirty="0" smtClean="0"/>
            </a:br>
            <a:r>
              <a:rPr lang="he-IL" dirty="0" smtClean="0"/>
              <a:t>- הוצאות והכנסות מימון יוצגו בברוטו.</a:t>
            </a:r>
            <a:br>
              <a:rPr lang="he-IL" dirty="0" smtClean="0"/>
            </a:br>
            <a:r>
              <a:rPr lang="he-IL" dirty="0" smtClean="0"/>
              <a:t> </a:t>
            </a:r>
            <a:br>
              <a:rPr lang="he-IL" dirty="0" smtClean="0"/>
            </a:br>
            <a:r>
              <a:rPr lang="he-IL" dirty="0" smtClean="0"/>
              <a:t>רו"ח </a:t>
            </a:r>
            <a:r>
              <a:rPr lang="he-IL" b="1" dirty="0" smtClean="0"/>
              <a:t>ארז סופר ורו"ח רובי </a:t>
            </a:r>
            <a:r>
              <a:rPr lang="he-IL" b="1" dirty="0" err="1" smtClean="0"/>
              <a:t>לזרוב</a:t>
            </a:r>
            <a:r>
              <a:rPr lang="he-IL" b="1" dirty="0" smtClean="0"/>
              <a:t>, שימשו כיועצים מקצועיים והיו חברים בצוות מקצועי אד - הוק, אשר מונה על ידי הוועדה  המקצועית של המוסד  הישראלי לתקינה  לצורך כתיבת התקן.</a:t>
            </a:r>
            <a:r>
              <a:rPr lang="he-IL" dirty="0" smtClean="0"/>
              <a:t/>
            </a:r>
            <a:br>
              <a:rPr lang="he-IL" dirty="0" smtClean="0"/>
            </a:br>
            <a:endParaRPr lang="he-IL" dirty="0" smtClean="0"/>
          </a:p>
          <a:p>
            <a:pPr marL="342900" marR="0" lvl="0" indent="285750" algn="r" defTabSz="914400" rtl="1" eaLnBrk="1" fontAlgn="auto" latinLnBrk="0" hangingPunct="1">
              <a:lnSpc>
                <a:spcPct val="150000"/>
              </a:lnSpc>
              <a:spcBef>
                <a:spcPct val="20000"/>
              </a:spcBef>
              <a:spcAft>
                <a:spcPts val="0"/>
              </a:spcAft>
              <a:buClrTx/>
              <a:buSzTx/>
              <a:tabLst/>
              <a:defRPr/>
            </a:pPr>
            <a:r>
              <a:rPr lang="he-IL" sz="1600" b="1" dirty="0" smtClean="0">
                <a:solidFill>
                  <a:schemeClr val="accent1">
                    <a:lumMod val="75000"/>
                  </a:schemeClr>
                </a:solidFill>
                <a:latin typeface="Tahoma" pitchFamily="34" charset="0"/>
                <a:cs typeface="Tahoma" pitchFamily="34" charset="0"/>
              </a:rPr>
              <a:t>תקן 36 – ביאר</a:t>
            </a:r>
            <a:r>
              <a:rPr lang="he-IL" sz="1600" b="1" baseline="0" dirty="0" smtClean="0">
                <a:solidFill>
                  <a:schemeClr val="accent1">
                    <a:lumMod val="75000"/>
                  </a:schemeClr>
                </a:solidFill>
                <a:latin typeface="Tahoma" pitchFamily="34" charset="0"/>
                <a:cs typeface="Tahoma" pitchFamily="34" charset="0"/>
              </a:rPr>
              <a:t> בתיקון לאן יש לזקוף את הסכומים.</a:t>
            </a:r>
          </a:p>
          <a:p>
            <a:pPr marL="342900" marR="0" lvl="0" indent="285750" algn="r" defTabSz="914400" rtl="1" eaLnBrk="1" fontAlgn="auto" latinLnBrk="0" hangingPunct="1">
              <a:lnSpc>
                <a:spcPct val="150000"/>
              </a:lnSpc>
              <a:spcBef>
                <a:spcPct val="20000"/>
              </a:spcBef>
              <a:spcAft>
                <a:spcPts val="0"/>
              </a:spcAft>
              <a:buClrTx/>
              <a:buSzTx/>
              <a:tabLst/>
              <a:defRPr/>
            </a:pPr>
            <a:endParaRPr lang="he-IL" sz="1600" b="1" baseline="0" dirty="0" smtClean="0">
              <a:solidFill>
                <a:schemeClr val="accent1">
                  <a:lumMod val="75000"/>
                </a:schemeClr>
              </a:solidFill>
              <a:latin typeface="Tahoma" pitchFamily="34" charset="0"/>
              <a:cs typeface="Tahoma" pitchFamily="34" charset="0"/>
            </a:endParaRPr>
          </a:p>
          <a:p>
            <a:pPr marL="342900" marR="0" lvl="0" indent="285750" algn="r" defTabSz="914400" rtl="1" eaLnBrk="1" fontAlgn="auto" latinLnBrk="0" hangingPunct="1">
              <a:lnSpc>
                <a:spcPct val="150000"/>
              </a:lnSpc>
              <a:spcBef>
                <a:spcPct val="20000"/>
              </a:spcBef>
              <a:spcAft>
                <a:spcPts val="0"/>
              </a:spcAft>
              <a:buClrTx/>
              <a:buSzTx/>
              <a:tabLst/>
              <a:defRPr/>
            </a:pPr>
            <a:r>
              <a:rPr lang="he-IL" b="1" dirty="0" smtClean="0">
                <a:solidFill>
                  <a:schemeClr val="accent1">
                    <a:lumMod val="75000"/>
                  </a:schemeClr>
                </a:solidFill>
                <a:latin typeface="Tahoma" pitchFamily="34" charset="0"/>
                <a:cs typeface="Tahoma" pitchFamily="34" charset="0"/>
              </a:rPr>
              <a:t>כל הפרש בסכום ההתחייבות הנובע משינוי בהנחות האקטואריות  </a:t>
            </a:r>
          </a:p>
          <a:p>
            <a:pPr marL="342900" marR="0" lvl="0" indent="285750" algn="r" defTabSz="914400" rtl="1" eaLnBrk="1" fontAlgn="auto" latinLnBrk="0" hangingPunct="1">
              <a:lnSpc>
                <a:spcPct val="150000"/>
              </a:lnSpc>
              <a:spcAft>
                <a:spcPts val="0"/>
              </a:spcAft>
              <a:buClrTx/>
              <a:buSzTx/>
              <a:tabLst/>
              <a:defRPr/>
            </a:pPr>
            <a:r>
              <a:rPr lang="he-IL" b="1" dirty="0" smtClean="0">
                <a:solidFill>
                  <a:schemeClr val="accent1">
                    <a:lumMod val="75000"/>
                  </a:schemeClr>
                </a:solidFill>
                <a:latin typeface="Tahoma" pitchFamily="34" charset="0"/>
                <a:cs typeface="Tahoma" pitchFamily="34" charset="0"/>
              </a:rPr>
              <a:t>(כולל שינוי בשיעור הניכיון) ייזקף :</a:t>
            </a:r>
          </a:p>
          <a:p>
            <a:pPr marL="342900" marR="0" lvl="0" indent="285750" algn="r" defTabSz="914400" rtl="1" eaLnBrk="1" fontAlgn="auto" latinLnBrk="0" hangingPunct="1">
              <a:lnSpc>
                <a:spcPct val="150000"/>
              </a:lnSpc>
              <a:spcAft>
                <a:spcPts val="0"/>
              </a:spcAft>
              <a:buClrTx/>
              <a:buSzTx/>
              <a:tabLst/>
              <a:defRPr/>
            </a:pPr>
            <a:r>
              <a:rPr lang="he-IL" b="1" dirty="0" smtClean="0">
                <a:solidFill>
                  <a:schemeClr val="accent1">
                    <a:lumMod val="75000"/>
                  </a:schemeClr>
                </a:solidFill>
                <a:latin typeface="Tahoma" pitchFamily="34" charset="0"/>
                <a:cs typeface="Tahoma" pitchFamily="34" charset="0"/>
              </a:rPr>
              <a:t>א. במקרה בו יתרת התרומה הוצגה הכנסה- לדוח על הפעילויות.</a:t>
            </a:r>
          </a:p>
          <a:p>
            <a:pPr marL="342900" marR="0" lvl="0" indent="285750" algn="r" defTabSz="914400" rtl="1" eaLnBrk="1" fontAlgn="auto" latinLnBrk="0" hangingPunct="1">
              <a:lnSpc>
                <a:spcPct val="150000"/>
              </a:lnSpc>
              <a:spcAft>
                <a:spcPts val="0"/>
              </a:spcAft>
              <a:buClrTx/>
              <a:buSzTx/>
              <a:tabLst/>
              <a:defRPr/>
            </a:pPr>
            <a:r>
              <a:rPr lang="he-IL" b="1" dirty="0" smtClean="0">
                <a:solidFill>
                  <a:schemeClr val="accent1">
                    <a:lumMod val="75000"/>
                  </a:schemeClr>
                </a:solidFill>
                <a:latin typeface="Tahoma" pitchFamily="34" charset="0"/>
                <a:cs typeface="Tahoma" pitchFamily="34" charset="0"/>
              </a:rPr>
              <a:t>ב. במקרה בו יתרת התרומה הוצגה במסגרת </a:t>
            </a:r>
            <a:r>
              <a:rPr lang="he-IL" b="1" dirty="0" err="1" smtClean="0">
                <a:solidFill>
                  <a:schemeClr val="accent1">
                    <a:lumMod val="75000"/>
                  </a:schemeClr>
                </a:solidFill>
                <a:latin typeface="Tahoma" pitchFamily="34" charset="0"/>
                <a:cs typeface="Tahoma" pitchFamily="34" charset="0"/>
              </a:rPr>
              <a:t>הנ"נ</a:t>
            </a:r>
            <a:r>
              <a:rPr lang="he-IL" b="1" dirty="0" smtClean="0">
                <a:solidFill>
                  <a:schemeClr val="accent1">
                    <a:lumMod val="75000"/>
                  </a:schemeClr>
                </a:solidFill>
                <a:latin typeface="Tahoma" pitchFamily="34" charset="0"/>
                <a:cs typeface="Tahoma" pitchFamily="34" charset="0"/>
              </a:rPr>
              <a:t> שקיימת הגבלה </a:t>
            </a:r>
          </a:p>
          <a:p>
            <a:pPr marL="342900" marR="0" lvl="0" indent="285750" algn="r" defTabSz="914400" rtl="1" eaLnBrk="1" fontAlgn="auto" latinLnBrk="0" hangingPunct="1">
              <a:lnSpc>
                <a:spcPct val="150000"/>
              </a:lnSpc>
              <a:spcAft>
                <a:spcPts val="0"/>
              </a:spcAft>
              <a:buClrTx/>
              <a:buSzTx/>
              <a:tabLst/>
              <a:defRPr/>
            </a:pPr>
            <a:r>
              <a:rPr lang="he-IL" b="1" dirty="0" smtClean="0">
                <a:solidFill>
                  <a:schemeClr val="accent1">
                    <a:lumMod val="75000"/>
                  </a:schemeClr>
                </a:solidFill>
                <a:latin typeface="Tahoma" pitchFamily="34" charset="0"/>
                <a:cs typeface="Tahoma" pitchFamily="34" charset="0"/>
              </a:rPr>
              <a:t>    על השימוש בהם – </a:t>
            </a:r>
            <a:r>
              <a:rPr lang="he-IL" b="1" dirty="0" err="1" smtClean="0">
                <a:solidFill>
                  <a:schemeClr val="accent1">
                    <a:lumMod val="75000"/>
                  </a:schemeClr>
                </a:solidFill>
                <a:latin typeface="Tahoma" pitchFamily="34" charset="0"/>
                <a:cs typeface="Tahoma" pitchFamily="34" charset="0"/>
              </a:rPr>
              <a:t>לנ"נ</a:t>
            </a:r>
            <a:r>
              <a:rPr lang="he-IL" b="1" dirty="0" smtClean="0">
                <a:solidFill>
                  <a:schemeClr val="accent1">
                    <a:lumMod val="75000"/>
                  </a:schemeClr>
                </a:solidFill>
                <a:latin typeface="Tahoma" pitchFamily="34" charset="0"/>
                <a:cs typeface="Tahoma" pitchFamily="34" charset="0"/>
              </a:rPr>
              <a:t> שקיימת הגבלה על השימוש בהם.</a:t>
            </a:r>
          </a:p>
          <a:p>
            <a:pPr marL="342900" marR="0" lvl="0" indent="285750" algn="r" defTabSz="914400" rtl="1" eaLnBrk="1" fontAlgn="auto" latinLnBrk="0" hangingPunct="1">
              <a:lnSpc>
                <a:spcPct val="150000"/>
              </a:lnSpc>
              <a:spcAft>
                <a:spcPts val="0"/>
              </a:spcAft>
              <a:buClrTx/>
              <a:buSzTx/>
              <a:buFont typeface="Wingdings" pitchFamily="2" charset="2"/>
              <a:buChar char="q"/>
              <a:tabLst/>
              <a:defRPr/>
            </a:pPr>
            <a:r>
              <a:rPr lang="he-IL" b="1" dirty="0" smtClean="0">
                <a:solidFill>
                  <a:schemeClr val="accent1">
                    <a:lumMod val="75000"/>
                  </a:schemeClr>
                </a:solidFill>
                <a:latin typeface="Tahoma" pitchFamily="34" charset="0"/>
                <a:cs typeface="Tahoma" pitchFamily="34" charset="0"/>
              </a:rPr>
              <a:t> כל הפרש בסכום ההתחייבות הנובע מחלוף הזמן, ייזקף לדוח על  </a:t>
            </a:r>
          </a:p>
          <a:p>
            <a:pPr marL="342900" marR="0" lvl="0" indent="285750" algn="r" defTabSz="914400" rtl="1" eaLnBrk="1" fontAlgn="auto" latinLnBrk="0" hangingPunct="1">
              <a:lnSpc>
                <a:spcPct val="150000"/>
              </a:lnSpc>
              <a:spcAft>
                <a:spcPts val="0"/>
              </a:spcAft>
              <a:buClrTx/>
              <a:buSzTx/>
              <a:tabLst/>
              <a:defRPr/>
            </a:pPr>
            <a:r>
              <a:rPr lang="he-IL" b="1" dirty="0" smtClean="0">
                <a:solidFill>
                  <a:schemeClr val="accent1">
                    <a:lumMod val="75000"/>
                  </a:schemeClr>
                </a:solidFill>
                <a:latin typeface="Tahoma" pitchFamily="34" charset="0"/>
                <a:cs typeface="Tahoma" pitchFamily="34" charset="0"/>
              </a:rPr>
              <a:t>הפעילויות בסעיף הוצאות מימון</a:t>
            </a:r>
          </a:p>
        </p:txBody>
      </p:sp>
    </p:spTree>
    <p:extLst>
      <p:ext uri="{BB962C8B-B14F-4D97-AF65-F5344CB8AC3E}">
        <p14:creationId xmlns:p14="http://schemas.microsoft.com/office/powerpoint/2010/main" val="305523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r>
              <a:rPr lang="he-IL" dirty="0" smtClean="0"/>
              <a:t>לגבי</a:t>
            </a:r>
            <a:r>
              <a:rPr lang="he-IL" baseline="0" dirty="0" smtClean="0"/>
              <a:t> דוח כספי אופן העריכה שלו והכללים שלו - בהמשך</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8</a:t>
            </a:fld>
            <a:endParaRPr lang="he-IL"/>
          </a:p>
        </p:txBody>
      </p:sp>
    </p:spTree>
    <p:extLst>
      <p:ext uri="{BB962C8B-B14F-4D97-AF65-F5344CB8AC3E}">
        <p14:creationId xmlns:p14="http://schemas.microsoft.com/office/powerpoint/2010/main" val="17698686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63</a:t>
            </a:fld>
            <a:endParaRPr lang="he-IL"/>
          </a:p>
        </p:txBody>
      </p:sp>
    </p:spTree>
    <p:extLst>
      <p:ext uri="{BB962C8B-B14F-4D97-AF65-F5344CB8AC3E}">
        <p14:creationId xmlns:p14="http://schemas.microsoft.com/office/powerpoint/2010/main" val="171054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64</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endParaRPr lang="he-IL" sz="1200" dirty="0" smtClean="0"/>
          </a:p>
        </p:txBody>
      </p:sp>
    </p:spTree>
    <p:extLst>
      <p:ext uri="{BB962C8B-B14F-4D97-AF65-F5344CB8AC3E}">
        <p14:creationId xmlns:p14="http://schemas.microsoft.com/office/powerpoint/2010/main" val="3706846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65</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dirty="0" smtClean="0"/>
              <a:t>הדבר נכון לגבי כל חברה, </a:t>
            </a:r>
            <a:r>
              <a:rPr lang="he-IL" sz="1200" baseline="0" dirty="0" smtClean="0"/>
              <a:t> וגם בעמותה, רק תשומת לב כי שמות הדוחות בעמותה הינם שונים.</a:t>
            </a:r>
            <a:endParaRPr lang="he-IL" sz="1200" dirty="0" smtClean="0"/>
          </a:p>
        </p:txBody>
      </p:sp>
    </p:spTree>
    <p:extLst>
      <p:ext uri="{BB962C8B-B14F-4D97-AF65-F5344CB8AC3E}">
        <p14:creationId xmlns:p14="http://schemas.microsoft.com/office/powerpoint/2010/main" val="462608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66</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dirty="0" smtClean="0"/>
              <a:t>הדבר נכון לגבי כל חברה, </a:t>
            </a:r>
            <a:r>
              <a:rPr lang="he-IL" sz="1200" baseline="0" dirty="0" smtClean="0"/>
              <a:t> וגם בעמותה, רק תשומת לב כי שמות הדוחות בעמותה </a:t>
            </a:r>
            <a:r>
              <a:rPr lang="he-IL" sz="1200" baseline="0" smtClean="0"/>
              <a:t>הינם שונים.</a:t>
            </a:r>
            <a:endParaRPr lang="he-IL" sz="1200" dirty="0" smtClean="0"/>
          </a:p>
        </p:txBody>
      </p:sp>
    </p:spTree>
    <p:extLst>
      <p:ext uri="{BB962C8B-B14F-4D97-AF65-F5344CB8AC3E}">
        <p14:creationId xmlns:p14="http://schemas.microsoft.com/office/powerpoint/2010/main" val="3308130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67</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dirty="0" smtClean="0"/>
              <a:t>חשוב לציין כי במסגרת</a:t>
            </a:r>
            <a:r>
              <a:rPr lang="he-IL" sz="1200" baseline="0" dirty="0" smtClean="0"/>
              <a:t> התקינה </a:t>
            </a:r>
            <a:r>
              <a:rPr lang="he-IL" sz="1200" baseline="0" dirty="0" err="1" smtClean="0"/>
              <a:t>במלכרים</a:t>
            </a:r>
            <a:r>
              <a:rPr lang="he-IL" sz="1200" baseline="0" dirty="0" smtClean="0"/>
              <a:t> התקינה הינה היא בהתאם למה </a:t>
            </a:r>
            <a:r>
              <a:rPr lang="he-IL" sz="1200" baseline="0" dirty="0" err="1" smtClean="0"/>
              <a:t>שתארנו</a:t>
            </a:r>
            <a:r>
              <a:rPr lang="he-IL" sz="1200" baseline="0" dirty="0" smtClean="0"/>
              <a:t> במצגת זו וממילא יש השלכה למסגרת התקינה על הבנת הדוח הכספי ועל ניתוחו.</a:t>
            </a:r>
            <a:endParaRPr lang="he-IL" sz="1200" dirty="0" smtClean="0"/>
          </a:p>
        </p:txBody>
      </p:sp>
    </p:spTree>
    <p:extLst>
      <p:ext uri="{BB962C8B-B14F-4D97-AF65-F5344CB8AC3E}">
        <p14:creationId xmlns:p14="http://schemas.microsoft.com/office/powerpoint/2010/main" val="27562930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68</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endParaRPr lang="he-IL" sz="1200" dirty="0" smtClean="0"/>
          </a:p>
        </p:txBody>
      </p:sp>
    </p:spTree>
    <p:extLst>
      <p:ext uri="{BB962C8B-B14F-4D97-AF65-F5344CB8AC3E}">
        <p14:creationId xmlns:p14="http://schemas.microsoft.com/office/powerpoint/2010/main" val="569889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47500" lnSpcReduction="20000"/>
          </a:bodyPr>
          <a:lstStyle/>
          <a:p>
            <a:r>
              <a:rPr lang="he-IL" baseline="0" dirty="0" smtClean="0"/>
              <a:t>הון חוזר- נכסים שוטפים חלקי התחייבויות שוטפות.</a:t>
            </a:r>
          </a:p>
          <a:p>
            <a:r>
              <a:rPr lang="he-IL" baseline="0" dirty="0" smtClean="0"/>
              <a:t>אם הוא שלילי  יכול להעיד על קשיים במימון חובות. אם הוא גבוה מדי מעיד על  בעיות בגביה או עודפי מזומן שלא מושקעים ביעילות, טוב שיהיה חיובי</a:t>
            </a:r>
            <a:endParaRPr lang="he-IL" dirty="0" smtClean="0"/>
          </a:p>
          <a:p>
            <a:r>
              <a:rPr lang="he-IL" baseline="0" dirty="0" smtClean="0"/>
              <a:t> יחס מהיר- החישוב נכסים מהירים חלקי התחייבויות שוטפות (להוריד לקוחות )</a:t>
            </a:r>
          </a:p>
          <a:p>
            <a:r>
              <a:rPr lang="he-IL" baseline="0" dirty="0" smtClean="0"/>
              <a:t>רמת נזילות מיידית- רק מזומנים ושווי מזומן חלקי התחייבויות שוטפות, במקרה זה מעיד על בעיית של עסק חי. </a:t>
            </a:r>
          </a:p>
          <a:p>
            <a:r>
              <a:rPr lang="he-IL" baseline="0" dirty="0" smtClean="0"/>
              <a:t>דבר שרלבנטי מאוד גם ובעיקר אצל מלכ"ר.</a:t>
            </a:r>
          </a:p>
          <a:p>
            <a:endParaRPr lang="he-IL" baseline="0" dirty="0" smtClean="0"/>
          </a:p>
          <a:p>
            <a:pPr rtl="1"/>
            <a:r>
              <a:rPr lang="he-IL" sz="1200" b="1" u="sng" kern="1200" dirty="0" smtClean="0">
                <a:solidFill>
                  <a:schemeClr val="tx1"/>
                </a:solidFill>
                <a:latin typeface="+mn-lt"/>
                <a:ea typeface="+mn-ea"/>
                <a:cs typeface="+mn-cs"/>
              </a:rPr>
              <a:t>4 קבוצות עיקריות של יחסים פיננסיים:</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kern="1200" dirty="0" smtClean="0">
                <a:solidFill>
                  <a:schemeClr val="tx1"/>
                </a:solidFill>
                <a:latin typeface="+mn-lt"/>
                <a:ea typeface="+mn-ea"/>
                <a:cs typeface="+mn-cs"/>
              </a:rPr>
              <a:t>יחסי נזילות- מטרתם לסייע בהערכת יכולת החברה לפרוע את התחייבויותיה לזמן הקצר</a:t>
            </a:r>
            <a:endParaRPr lang="en-US" sz="1200" kern="1200" dirty="0" smtClean="0">
              <a:solidFill>
                <a:schemeClr val="tx1"/>
              </a:solidFill>
              <a:latin typeface="+mn-lt"/>
              <a:ea typeface="+mn-ea"/>
              <a:cs typeface="+mn-cs"/>
            </a:endParaRPr>
          </a:p>
          <a:p>
            <a:pPr lvl="0" rtl="1"/>
            <a:r>
              <a:rPr lang="he-IL" sz="1200" kern="1200" dirty="0" smtClean="0">
                <a:solidFill>
                  <a:schemeClr val="tx1"/>
                </a:solidFill>
                <a:latin typeface="+mn-lt"/>
                <a:ea typeface="+mn-ea"/>
                <a:cs typeface="+mn-cs"/>
              </a:rPr>
              <a:t>יחסי רווחיות- מטרתם לסייע בהערכת מידת  ההצלחה של החברה להגדיל ככל האפשר את התשואה על השקעת בעלי החברה </a:t>
            </a:r>
            <a:endParaRPr lang="en-US" sz="1200" kern="1200" dirty="0" smtClean="0">
              <a:solidFill>
                <a:schemeClr val="tx1"/>
              </a:solidFill>
              <a:latin typeface="+mn-lt"/>
              <a:ea typeface="+mn-ea"/>
              <a:cs typeface="+mn-cs"/>
            </a:endParaRPr>
          </a:p>
          <a:p>
            <a:pPr lvl="0" rtl="1"/>
            <a:r>
              <a:rPr lang="he-IL" sz="1200" kern="1200" dirty="0" smtClean="0">
                <a:solidFill>
                  <a:schemeClr val="tx1"/>
                </a:solidFill>
                <a:latin typeface="+mn-lt"/>
                <a:ea typeface="+mn-ea"/>
                <a:cs typeface="+mn-cs"/>
              </a:rPr>
              <a:t>יחסי מבנה ההון- מטרתם לבדוק את האיתנות הפיננסית של החברה ולסייע בערכת יכולת החברה לפרוע את התחייבויותיה לזמן הארוך</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4)יחסי היעלות התפעולית- -מטרתם לסייע בערכת מידת היעילות היחסית שבה החברה                 מנהלת את יחסיה השונים,הן בטווח הקצר והן בטווח הארוך.</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u="sng" kern="1200" dirty="0" smtClean="0">
                <a:solidFill>
                  <a:schemeClr val="tx1"/>
                </a:solidFill>
                <a:latin typeface="+mn-lt"/>
                <a:ea typeface="+mn-ea"/>
                <a:cs typeface="+mn-cs"/>
              </a:rPr>
              <a:t>יחסי נזילות-</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1) יחס שוטף-</a:t>
            </a:r>
            <a:r>
              <a:rPr lang="he-IL" sz="1200" kern="1200" dirty="0" smtClean="0">
                <a:solidFill>
                  <a:schemeClr val="tx1"/>
                </a:solidFill>
                <a:latin typeface="+mn-lt"/>
                <a:ea typeface="+mn-ea"/>
                <a:cs typeface="+mn-cs"/>
              </a:rPr>
              <a:t> סה"כ נכסים שוטפים חלקי סה"כ התחייבויות שוטפות. יחס זה עוזר לנו להביו את כושר יכולת החברה לפרוע התחייבויות לטווח הקצר, אם  לדוגמה היחס הוא 0.5 זה מראה לנו שבשנה הקרובה אנחנו צריכים לשלם לספקים פי 2 ממה שאנחנו צריכים לקבל מהלקוחות דוגמה זו היא קיצוניות ליחס נזילות לא טוב, אם יחס הנזילות היה מעל 1 זה היה מראה לנו על יחס נזילות סביר יותר.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2) יחס מהיר</a:t>
            </a:r>
            <a:r>
              <a:rPr lang="he-IL" sz="1200" kern="1200" dirty="0" smtClean="0">
                <a:solidFill>
                  <a:schemeClr val="tx1"/>
                </a:solidFill>
                <a:latin typeface="+mn-lt"/>
                <a:ea typeface="+mn-ea"/>
                <a:cs typeface="+mn-cs"/>
              </a:rPr>
              <a:t>- נכסים שוטפים ללא מלאי חלקי התחייבויות שוטפות.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3) רמת הנזילות המיידית</a:t>
            </a:r>
            <a:r>
              <a:rPr lang="he-IL" sz="1200" kern="1200" dirty="0" smtClean="0">
                <a:solidFill>
                  <a:schemeClr val="tx1"/>
                </a:solidFill>
                <a:latin typeface="+mn-lt"/>
                <a:ea typeface="+mn-ea"/>
                <a:cs typeface="+mn-cs"/>
              </a:rPr>
              <a:t>- מזומנים+ נ"ע חלקי התחייבויות שוטפות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יחסים אלו הם דומים ליחס הראשון (יחס שוטף) רק שהם מנטרלים את מרכיב המלאי שכן סביר שאם החברה תקלע לקושי בתזרים המזומנים היא גם לא תוכל לממש את המלאי בטווח הקצר.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4) הון חוזר</a:t>
            </a:r>
            <a:r>
              <a:rPr lang="he-IL" sz="1200" kern="1200" dirty="0" smtClean="0">
                <a:solidFill>
                  <a:schemeClr val="tx1"/>
                </a:solidFill>
                <a:latin typeface="+mn-lt"/>
                <a:ea typeface="+mn-ea"/>
                <a:cs typeface="+mn-cs"/>
              </a:rPr>
              <a:t>- נכסים שוטפים בניכוי התחייבויות שוטפות- יחס זה מראה לנו בעצם את עודף הנכסים השוטפים על פני ההתחייבויות השוטפות ככל שיחס זה הוא יותר גדול בעצם יש לנו "רזרבה" לזמנים קשים. (יכול להיות שההון החוזר יהיה שלילי כלומר "גרעון חוזר")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5) יחס תזרים מזומנים ביחס למכירות</a:t>
            </a:r>
            <a:r>
              <a:rPr lang="he-IL" sz="1200" kern="1200" dirty="0" smtClean="0">
                <a:solidFill>
                  <a:schemeClr val="tx1"/>
                </a:solidFill>
                <a:latin typeface="+mn-lt"/>
                <a:ea typeface="+mn-ea"/>
                <a:cs typeface="+mn-cs"/>
              </a:rPr>
              <a:t>- תזרים מזומנים מפעילות שוטפת חלקי סה"כ מכירות השנה.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הגידול בתזרים מזומנים מפעילות שוטפת זהו בעצם הרווח של החברה ע"פ בסיס מזומן ככל שהגידול גדול יותר זה מראה נקודת חוזק מבחינה </a:t>
            </a:r>
            <a:r>
              <a:rPr lang="he-IL" sz="1200" kern="1200" dirty="0" err="1" smtClean="0">
                <a:solidFill>
                  <a:schemeClr val="tx1"/>
                </a:solidFill>
                <a:latin typeface="+mn-lt"/>
                <a:ea typeface="+mn-ea"/>
                <a:cs typeface="+mn-cs"/>
              </a:rPr>
              <a:t>תזרימית</a:t>
            </a:r>
            <a:r>
              <a:rPr lang="he-IL" sz="1200" kern="1200" dirty="0" smtClean="0">
                <a:solidFill>
                  <a:schemeClr val="tx1"/>
                </a:solidFill>
                <a:latin typeface="+mn-lt"/>
                <a:ea typeface="+mn-ea"/>
                <a:cs typeface="+mn-cs"/>
              </a:rPr>
              <a:t> לטווח הקצר, כמו כן כשמחלקים את זה לסך המכירות זה נותן לנו תמונת מצב באחוזים.</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u="sng" kern="1200" dirty="0" smtClean="0">
                <a:solidFill>
                  <a:schemeClr val="tx1"/>
                </a:solidFill>
                <a:latin typeface="+mn-lt"/>
                <a:ea typeface="+mn-ea"/>
                <a:cs typeface="+mn-cs"/>
              </a:rPr>
              <a:t>יחסי רווחיות</a:t>
            </a:r>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הרווח הגולמי</a:t>
            </a:r>
            <a:r>
              <a:rPr lang="he-IL" sz="1200" kern="1200" dirty="0" smtClean="0">
                <a:solidFill>
                  <a:schemeClr val="tx1"/>
                </a:solidFill>
                <a:latin typeface="+mn-lt"/>
                <a:ea typeface="+mn-ea"/>
                <a:cs typeface="+mn-cs"/>
              </a:rPr>
              <a:t>- רווח גולמי חלקי מכירות.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נותן לנו את אחוז הרווח הגולמי מכל המכירות שמכרנו השנה לדוגמה אם שיעור הרווח הגולמי הוא 0.5 זה אומר לנו שעל כל 1 </a:t>
            </a:r>
            <a:r>
              <a:rPr lang="he-IL" sz="1200" kern="1200" dirty="0" err="1" smtClean="0">
                <a:solidFill>
                  <a:schemeClr val="tx1"/>
                </a:solidFill>
                <a:latin typeface="+mn-lt"/>
                <a:ea typeface="+mn-ea"/>
                <a:cs typeface="+mn-cs"/>
              </a:rPr>
              <a:t>₪ מ</a:t>
            </a:r>
            <a:r>
              <a:rPr lang="he-IL" sz="1200" kern="1200" dirty="0" smtClean="0">
                <a:solidFill>
                  <a:schemeClr val="tx1"/>
                </a:solidFill>
                <a:latin typeface="+mn-lt"/>
                <a:ea typeface="+mn-ea"/>
                <a:cs typeface="+mn-cs"/>
              </a:rPr>
              <a:t>כירות יש לנו 0.5 </a:t>
            </a:r>
            <a:r>
              <a:rPr lang="he-IL" sz="1200" kern="1200" dirty="0" err="1" smtClean="0">
                <a:solidFill>
                  <a:schemeClr val="tx1"/>
                </a:solidFill>
                <a:latin typeface="+mn-lt"/>
                <a:ea typeface="+mn-ea"/>
                <a:cs typeface="+mn-cs"/>
              </a:rPr>
              <a:t>₪ עלות</a:t>
            </a:r>
            <a:r>
              <a:rPr lang="he-IL" sz="1200" kern="1200" dirty="0" smtClean="0">
                <a:solidFill>
                  <a:schemeClr val="tx1"/>
                </a:solidFill>
                <a:latin typeface="+mn-lt"/>
                <a:ea typeface="+mn-ea"/>
                <a:cs typeface="+mn-cs"/>
              </a:rPr>
              <a:t> מכר ו0.5 </a:t>
            </a:r>
            <a:r>
              <a:rPr lang="he-IL" sz="1200" kern="1200" dirty="0" err="1" smtClean="0">
                <a:solidFill>
                  <a:schemeClr val="tx1"/>
                </a:solidFill>
                <a:latin typeface="+mn-lt"/>
                <a:ea typeface="+mn-ea"/>
                <a:cs typeface="+mn-cs"/>
              </a:rPr>
              <a:t>₪ רווח</a:t>
            </a:r>
            <a:r>
              <a:rPr lang="he-IL" sz="1200" kern="1200" dirty="0" smtClean="0">
                <a:solidFill>
                  <a:schemeClr val="tx1"/>
                </a:solidFill>
                <a:latin typeface="+mn-lt"/>
                <a:ea typeface="+mn-ea"/>
                <a:cs typeface="+mn-cs"/>
              </a:rPr>
              <a:t> גולמי.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הרווח התפעולי</a:t>
            </a:r>
            <a:r>
              <a:rPr lang="he-IL" sz="1200" kern="1200" dirty="0" smtClean="0">
                <a:solidFill>
                  <a:schemeClr val="tx1"/>
                </a:solidFill>
                <a:latin typeface="+mn-lt"/>
                <a:ea typeface="+mn-ea"/>
                <a:cs typeface="+mn-cs"/>
              </a:rPr>
              <a:t>- רווח תפעולי חלקי מכירות.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זהו מדד מרכזי ביותר מכיוון שיחס זה מהווה בעצם את אחוז הרווח של החברה מפעילותה העיקרית ולא כמו רווח נקי לדוגמה שמושפע לפעמים מאירועים חד פעמיים שלא משקפיים את הלך החברה בעתיד (רווחי הון </a:t>
            </a:r>
            <a:r>
              <a:rPr lang="he-IL" sz="1200" kern="1200" dirty="0" err="1" smtClean="0">
                <a:solidFill>
                  <a:schemeClr val="tx1"/>
                </a:solidFill>
                <a:latin typeface="+mn-lt"/>
                <a:ea typeface="+mn-ea"/>
                <a:cs typeface="+mn-cs"/>
              </a:rPr>
              <a:t>וכו</a:t>
            </a:r>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הרווח הנקי</a:t>
            </a:r>
            <a:r>
              <a:rPr lang="he-IL" sz="1200" kern="1200" dirty="0" smtClean="0">
                <a:solidFill>
                  <a:schemeClr val="tx1"/>
                </a:solidFill>
                <a:latin typeface="+mn-lt"/>
                <a:ea typeface="+mn-ea"/>
                <a:cs typeface="+mn-cs"/>
              </a:rPr>
              <a:t>- רווח נקי חלקי מכירות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 זה נותן לנו את אחוז הרווח הנקי מסך המכירות כלומר נותן לנו את השורה התחתונה.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התשואה על ההון העצמי</a:t>
            </a:r>
            <a:r>
              <a:rPr lang="he-IL" sz="1200" kern="1200" dirty="0" smtClean="0">
                <a:solidFill>
                  <a:schemeClr val="tx1"/>
                </a:solidFill>
                <a:latin typeface="+mn-lt"/>
                <a:ea typeface="+mn-ea"/>
                <a:cs typeface="+mn-cs"/>
              </a:rPr>
              <a:t>- רווח נקי חלקי ההון העצמי.</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 זה נותן לנו את הרווח על ההשקעה באחוזים. אם לדוגמה סה"כ ההון העצמי של החברה הוא 100 </a:t>
            </a:r>
            <a:r>
              <a:rPr lang="he-IL" sz="1200" kern="1200" dirty="0" err="1" smtClean="0">
                <a:solidFill>
                  <a:schemeClr val="tx1"/>
                </a:solidFill>
                <a:latin typeface="+mn-lt"/>
                <a:ea typeface="+mn-ea"/>
                <a:cs typeface="+mn-cs"/>
              </a:rPr>
              <a:t>₪ ו</a:t>
            </a:r>
            <a:r>
              <a:rPr lang="he-IL" sz="1200" kern="1200" dirty="0" smtClean="0">
                <a:solidFill>
                  <a:schemeClr val="tx1"/>
                </a:solidFill>
                <a:latin typeface="+mn-lt"/>
                <a:ea typeface="+mn-ea"/>
                <a:cs typeface="+mn-cs"/>
              </a:rPr>
              <a:t>החברה הרוויחה רווח נקי השנה של 10 </a:t>
            </a:r>
            <a:r>
              <a:rPr lang="he-IL" sz="1200" kern="1200" dirty="0" err="1" smtClean="0">
                <a:solidFill>
                  <a:schemeClr val="tx1"/>
                </a:solidFill>
                <a:latin typeface="+mn-lt"/>
                <a:ea typeface="+mn-ea"/>
                <a:cs typeface="+mn-cs"/>
              </a:rPr>
              <a:t>₪ א</a:t>
            </a:r>
            <a:r>
              <a:rPr lang="he-IL" sz="1200" kern="1200" dirty="0" smtClean="0">
                <a:solidFill>
                  <a:schemeClr val="tx1"/>
                </a:solidFill>
                <a:latin typeface="+mn-lt"/>
                <a:ea typeface="+mn-ea"/>
                <a:cs typeface="+mn-cs"/>
              </a:rPr>
              <a:t>ז שיעור התשואה על ההון העצמי יהיה 10%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הרווח ביחס לנכסים</a:t>
            </a:r>
            <a:r>
              <a:rPr lang="he-IL" sz="1200" kern="1200" dirty="0" smtClean="0">
                <a:solidFill>
                  <a:schemeClr val="tx1"/>
                </a:solidFill>
                <a:latin typeface="+mn-lt"/>
                <a:ea typeface="+mn-ea"/>
                <a:cs typeface="+mn-cs"/>
              </a:rPr>
              <a:t>- רווח נקי חלקי סה"כ נכסים.</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ככל שהשיעור יהיה גבוה יותר זה מראה על ניצול המשאבים העומדים לחברה, אם נגיד יש חברה שהרוויחה 100 ₪</a:t>
            </a:r>
            <a:r>
              <a:rPr lang="he-IL" sz="1200" kern="1200" dirty="0" err="1" smtClean="0">
                <a:solidFill>
                  <a:schemeClr val="tx1"/>
                </a:solidFill>
                <a:latin typeface="+mn-lt"/>
                <a:ea typeface="+mn-ea"/>
                <a:cs typeface="+mn-cs"/>
              </a:rPr>
              <a:t> השנה</a:t>
            </a:r>
            <a:r>
              <a:rPr lang="he-IL" sz="1200" kern="1200" dirty="0" smtClean="0">
                <a:solidFill>
                  <a:schemeClr val="tx1"/>
                </a:solidFill>
                <a:latin typeface="+mn-lt"/>
                <a:ea typeface="+mn-ea"/>
                <a:cs typeface="+mn-cs"/>
              </a:rPr>
              <a:t> וסה"כ הנכסים שלה הם 1000 אז שיעור הרווח ביחס לנכסים הוא 10% לעומת חברה אחרת שגם הרוויחה 100 </a:t>
            </a:r>
            <a:r>
              <a:rPr lang="he-IL" sz="1200" kern="1200" dirty="0" err="1" smtClean="0">
                <a:solidFill>
                  <a:schemeClr val="tx1"/>
                </a:solidFill>
                <a:latin typeface="+mn-lt"/>
                <a:ea typeface="+mn-ea"/>
                <a:cs typeface="+mn-cs"/>
              </a:rPr>
              <a:t>₪ ה</a:t>
            </a:r>
            <a:r>
              <a:rPr lang="he-IL" sz="1200" kern="1200" dirty="0" smtClean="0">
                <a:solidFill>
                  <a:schemeClr val="tx1"/>
                </a:solidFill>
                <a:latin typeface="+mn-lt"/>
                <a:ea typeface="+mn-ea"/>
                <a:cs typeface="+mn-cs"/>
              </a:rPr>
              <a:t>שנה אבל סה"כ הנכסים שלה הם 10000 ואז שיעור הרווח ביחס לנכסים הוא 1% בלבד, ברור שחברה א ניצלה את הנכסים שלה בצורה יעילה יותר.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u="sng" kern="1200" dirty="0" smtClean="0">
                <a:solidFill>
                  <a:schemeClr val="tx1"/>
                </a:solidFill>
                <a:latin typeface="+mn-lt"/>
                <a:ea typeface="+mn-ea"/>
                <a:cs typeface="+mn-cs"/>
              </a:rPr>
              <a:t>יחסי מבנה ההון</a:t>
            </a:r>
            <a:r>
              <a:rPr lang="he-IL"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מנוף פיננסי- </a:t>
            </a:r>
            <a:r>
              <a:rPr lang="he-IL" sz="1200" kern="1200" dirty="0" smtClean="0">
                <a:solidFill>
                  <a:schemeClr val="tx1"/>
                </a:solidFill>
                <a:latin typeface="+mn-lt"/>
                <a:ea typeface="+mn-ea"/>
                <a:cs typeface="+mn-cs"/>
              </a:rPr>
              <a:t>סה"כ התחייבויות חלקי סה"כ הון עצמי.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אם לדוגמה אתה קונה בית ב200 </a:t>
            </a:r>
            <a:r>
              <a:rPr lang="he-IL" sz="1200" kern="1200" dirty="0" err="1" smtClean="0">
                <a:solidFill>
                  <a:schemeClr val="tx1"/>
                </a:solidFill>
                <a:latin typeface="+mn-lt"/>
                <a:ea typeface="+mn-ea"/>
                <a:cs typeface="+mn-cs"/>
              </a:rPr>
              <a:t>₪ ש</a:t>
            </a:r>
            <a:r>
              <a:rPr lang="he-IL" sz="1200" kern="1200" dirty="0" smtClean="0">
                <a:solidFill>
                  <a:schemeClr val="tx1"/>
                </a:solidFill>
                <a:latin typeface="+mn-lt"/>
                <a:ea typeface="+mn-ea"/>
                <a:cs typeface="+mn-cs"/>
              </a:rPr>
              <a:t>מתוכו 100 </a:t>
            </a:r>
            <a:r>
              <a:rPr lang="he-IL" sz="1200" kern="1200" dirty="0" err="1" smtClean="0">
                <a:solidFill>
                  <a:schemeClr val="tx1"/>
                </a:solidFill>
                <a:latin typeface="+mn-lt"/>
                <a:ea typeface="+mn-ea"/>
                <a:cs typeface="+mn-cs"/>
              </a:rPr>
              <a:t>₪ הון</a:t>
            </a:r>
            <a:r>
              <a:rPr lang="he-IL" sz="1200" kern="1200" dirty="0" smtClean="0">
                <a:solidFill>
                  <a:schemeClr val="tx1"/>
                </a:solidFill>
                <a:latin typeface="+mn-lt"/>
                <a:ea typeface="+mn-ea"/>
                <a:cs typeface="+mn-cs"/>
              </a:rPr>
              <a:t> עצמי ו100 </a:t>
            </a:r>
            <a:r>
              <a:rPr lang="he-IL" sz="1200" kern="1200" dirty="0" err="1" smtClean="0">
                <a:solidFill>
                  <a:schemeClr val="tx1"/>
                </a:solidFill>
                <a:latin typeface="+mn-lt"/>
                <a:ea typeface="+mn-ea"/>
                <a:cs typeface="+mn-cs"/>
              </a:rPr>
              <a:t>₪ הלוואות</a:t>
            </a:r>
            <a:r>
              <a:rPr lang="he-IL" sz="1200" kern="1200" dirty="0" smtClean="0">
                <a:solidFill>
                  <a:schemeClr val="tx1"/>
                </a:solidFill>
                <a:latin typeface="+mn-lt"/>
                <a:ea typeface="+mn-ea"/>
                <a:cs typeface="+mn-cs"/>
              </a:rPr>
              <a:t>, המנוף הפיננסי שלך יהיה 1</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אם באותה הדוגמה ההון העצמי שהבאת מהבית הוא 50 וההלוואות שלקחת הם 150 אז המנוף הפיננסי שלך יהיה 3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כך שניתן להגיד שככל שהמנוף הפיננסי של החברה הוא גבוהה יותר אז מצד אחד החברה לוקחת הרבה הלוואות ויש סיכוי שהיא גם תפיק בגינם רווח גדול, אבל מצד שני האיתנות הפיננסית שלה יורדת כי אם יקרה אירוע חריג לא יהיה לחברה מאיפה לכסות עליו.</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ההון העצמי ביחס לסך המאזן</a:t>
            </a:r>
            <a:r>
              <a:rPr lang="he-IL" sz="1200" kern="1200" dirty="0" smtClean="0">
                <a:solidFill>
                  <a:schemeClr val="tx1"/>
                </a:solidFill>
                <a:latin typeface="+mn-lt"/>
                <a:ea typeface="+mn-ea"/>
                <a:cs typeface="+mn-cs"/>
              </a:rPr>
              <a:t>- הון עצמי חלקי נכסים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מזכיר קצת את המנוף הפיננסי רק שכאן זה באחוזים לדוגמה- קנית בית ב200 </a:t>
            </a:r>
            <a:r>
              <a:rPr lang="he-IL" sz="1200" kern="1200" dirty="0" err="1" smtClean="0">
                <a:solidFill>
                  <a:schemeClr val="tx1"/>
                </a:solidFill>
                <a:latin typeface="+mn-lt"/>
                <a:ea typeface="+mn-ea"/>
                <a:cs typeface="+mn-cs"/>
              </a:rPr>
              <a:t>₪ ש</a:t>
            </a:r>
            <a:r>
              <a:rPr lang="he-IL" sz="1200" kern="1200" dirty="0" smtClean="0">
                <a:solidFill>
                  <a:schemeClr val="tx1"/>
                </a:solidFill>
                <a:latin typeface="+mn-lt"/>
                <a:ea typeface="+mn-ea"/>
                <a:cs typeface="+mn-cs"/>
              </a:rPr>
              <a:t>מתוכו 100 </a:t>
            </a:r>
            <a:r>
              <a:rPr lang="he-IL" sz="1200" kern="1200" dirty="0" err="1" smtClean="0">
                <a:solidFill>
                  <a:schemeClr val="tx1"/>
                </a:solidFill>
                <a:latin typeface="+mn-lt"/>
                <a:ea typeface="+mn-ea"/>
                <a:cs typeface="+mn-cs"/>
              </a:rPr>
              <a:t>₪ ז</a:t>
            </a:r>
            <a:r>
              <a:rPr lang="he-IL" sz="1200" kern="1200" dirty="0" smtClean="0">
                <a:solidFill>
                  <a:schemeClr val="tx1"/>
                </a:solidFill>
                <a:latin typeface="+mn-lt"/>
                <a:ea typeface="+mn-ea"/>
                <a:cs typeface="+mn-cs"/>
              </a:rPr>
              <a:t>ה הון עצמי ו100 </a:t>
            </a:r>
            <a:r>
              <a:rPr lang="he-IL" sz="1200" kern="1200" dirty="0" err="1" smtClean="0">
                <a:solidFill>
                  <a:schemeClr val="tx1"/>
                </a:solidFill>
                <a:latin typeface="+mn-lt"/>
                <a:ea typeface="+mn-ea"/>
                <a:cs typeface="+mn-cs"/>
              </a:rPr>
              <a:t>₪ ז</a:t>
            </a:r>
            <a:r>
              <a:rPr lang="he-IL" sz="1200" kern="1200" dirty="0" smtClean="0">
                <a:solidFill>
                  <a:schemeClr val="tx1"/>
                </a:solidFill>
                <a:latin typeface="+mn-lt"/>
                <a:ea typeface="+mn-ea"/>
                <a:cs typeface="+mn-cs"/>
              </a:rPr>
              <a:t>ה הלוואות אז יחס ההון העצמי ביחס לסך המאזן הוא 0.5  (המנוף הפיננסי כאן הוא 1) בעזרת האחוזים יותר קל למדוד השוואה לשנים קודמות או עלייה/ ירידה ביחס זה.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היחס בן ההלוואות לזמן קצר להלוואות לזמן ארוך</a:t>
            </a:r>
            <a:r>
              <a:rPr lang="he-IL" sz="1200" kern="1200" dirty="0" smtClean="0">
                <a:solidFill>
                  <a:schemeClr val="tx1"/>
                </a:solidFill>
                <a:latin typeface="+mn-lt"/>
                <a:ea typeface="+mn-ea"/>
                <a:cs typeface="+mn-cs"/>
              </a:rPr>
              <a:t>- הלוואות לזמן קצר חלקי הלוואות לזמן ארוך.</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ככל אצבע החברה תעדיף שיהיו לה יותר הלוואות לזמן ארוך מאשר הלוואות לזמן קצר מהסיבות הבאות: בד"כ ריבית יותר נמוכה, יציבות, אמון ע"י הבנקים </a:t>
            </a:r>
            <a:r>
              <a:rPr lang="he-IL" sz="1200" kern="1200" dirty="0" err="1" smtClean="0">
                <a:solidFill>
                  <a:schemeClr val="tx1"/>
                </a:solidFill>
                <a:latin typeface="+mn-lt"/>
                <a:ea typeface="+mn-ea"/>
                <a:cs typeface="+mn-cs"/>
              </a:rPr>
              <a:t>וכו</a:t>
            </a:r>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ולכן ככל שהיחס יותר קרוב ל0 זה יותר טוב לחברה ומראה על אמון שהחברה מקבלת. ואילו ככל שיחס זה עולה מעלה זה מראה על הוצאות מימון גבוהות ועל אי אמון בחברה.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u="sng" kern="1200" dirty="0" smtClean="0">
                <a:solidFill>
                  <a:schemeClr val="tx1"/>
                </a:solidFill>
                <a:latin typeface="+mn-lt"/>
                <a:ea typeface="+mn-ea"/>
                <a:cs typeface="+mn-cs"/>
              </a:rPr>
              <a:t>יחסי היעילות התפעולית</a:t>
            </a:r>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1) ימי לקוחות- </a:t>
            </a:r>
            <a:r>
              <a:rPr lang="he-IL" sz="1200" kern="1200" dirty="0" smtClean="0">
                <a:solidFill>
                  <a:schemeClr val="tx1"/>
                </a:solidFill>
                <a:latin typeface="+mn-lt"/>
                <a:ea typeface="+mn-ea"/>
                <a:cs typeface="+mn-cs"/>
              </a:rPr>
              <a:t>(סה"כ חייבים חלקי סה"כ מכירות)* 365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לדוגמה- לחברה יש בסוף השנה לקוחות נטו בגובה 100 ₪</a:t>
            </a:r>
            <a:r>
              <a:rPr lang="he-IL" sz="1200" kern="1200" dirty="0" err="1" smtClean="0">
                <a:solidFill>
                  <a:schemeClr val="tx1"/>
                </a:solidFill>
                <a:latin typeface="+mn-lt"/>
                <a:ea typeface="+mn-ea"/>
                <a:cs typeface="+mn-cs"/>
              </a:rPr>
              <a:t>, ה</a:t>
            </a:r>
            <a:r>
              <a:rPr lang="he-IL" sz="1200" kern="1200" dirty="0" smtClean="0">
                <a:solidFill>
                  <a:schemeClr val="tx1"/>
                </a:solidFill>
                <a:latin typeface="+mn-lt"/>
                <a:ea typeface="+mn-ea"/>
                <a:cs typeface="+mn-cs"/>
              </a:rPr>
              <a:t>חברה מכרה השנה ב1000 </a:t>
            </a:r>
            <a:r>
              <a:rPr lang="he-IL" sz="1200" kern="1200" dirty="0" err="1" smtClean="0">
                <a:solidFill>
                  <a:schemeClr val="tx1"/>
                </a:solidFill>
                <a:latin typeface="+mn-lt"/>
                <a:ea typeface="+mn-ea"/>
                <a:cs typeface="+mn-cs"/>
              </a:rPr>
              <a:t>₪ ו</a:t>
            </a:r>
            <a:r>
              <a:rPr lang="he-IL" sz="1200" kern="1200" dirty="0" smtClean="0">
                <a:solidFill>
                  <a:schemeClr val="tx1"/>
                </a:solidFill>
                <a:latin typeface="+mn-lt"/>
                <a:ea typeface="+mn-ea"/>
                <a:cs typeface="+mn-cs"/>
              </a:rPr>
              <a:t>לכן 0.1 *365 = 36.5 ימי לקוחות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או בעברית פשוטה בממוצע החברה מוכרת ללקוחות שלה באשראי של 36.5 ימים.</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2) ימי ספקים-</a:t>
            </a:r>
            <a:r>
              <a:rPr lang="he-IL" sz="1200" kern="1200" dirty="0" smtClean="0">
                <a:solidFill>
                  <a:schemeClr val="tx1"/>
                </a:solidFill>
                <a:latin typeface="+mn-lt"/>
                <a:ea typeface="+mn-ea"/>
                <a:cs typeface="+mn-cs"/>
              </a:rPr>
              <a:t> (סה"כ ספקים חלקי סה"כ קניות השנה)*365</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 זה נותן לנו את הזמן הממוצע שבו אנחנו משלמים לספקים שלנו</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ככלל- ככל שאנחנו נקבל את הכסף מהלקוחות שלנו יותר מהר עלויות המימון שלנו ירדו וככל שאנחנו נשלם יותר מאוחר לספקים גם עלויות המימון שלנו ירדו ולכן צריך לבחון את 2 היחסים הללו (ימי לקוחות וימי ספקים) ולראות אם יש הפרש, (לרעתנו או לטובתנו) הפרש זה יהווה בעצם הפרש מימוני שיש לשים עליו את הדעת.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3) ימי מלאי</a:t>
            </a:r>
            <a:r>
              <a:rPr lang="he-IL" sz="1200" kern="1200" dirty="0" smtClean="0">
                <a:solidFill>
                  <a:schemeClr val="tx1"/>
                </a:solidFill>
                <a:latin typeface="+mn-lt"/>
                <a:ea typeface="+mn-ea"/>
                <a:cs typeface="+mn-cs"/>
              </a:rPr>
              <a:t>- (</a:t>
            </a:r>
            <a:r>
              <a:rPr lang="he-IL" sz="1200" kern="1200" dirty="0" err="1" smtClean="0">
                <a:solidFill>
                  <a:schemeClr val="tx1"/>
                </a:solidFill>
                <a:latin typeface="+mn-lt"/>
                <a:ea typeface="+mn-ea"/>
                <a:cs typeface="+mn-cs"/>
              </a:rPr>
              <a:t>מלאי</a:t>
            </a:r>
            <a:r>
              <a:rPr lang="he-IL" sz="1200" kern="1200" dirty="0" smtClean="0">
                <a:solidFill>
                  <a:schemeClr val="tx1"/>
                </a:solidFill>
                <a:latin typeface="+mn-lt"/>
                <a:ea typeface="+mn-ea"/>
                <a:cs typeface="+mn-cs"/>
              </a:rPr>
              <a:t> חלקי עלות מכר) * 365</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 זה נותן לנו את הזמן הממוצע מרגע שהמלאי מגיע אלינו ועד לרגע שהמלאי נמכר.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4) יחס כיסוי ריבית</a:t>
            </a:r>
            <a:r>
              <a:rPr lang="he-IL" sz="1200" kern="1200" dirty="0" smtClean="0">
                <a:solidFill>
                  <a:schemeClr val="tx1"/>
                </a:solidFill>
                <a:latin typeface="+mn-lt"/>
                <a:ea typeface="+mn-ea"/>
                <a:cs typeface="+mn-cs"/>
              </a:rPr>
              <a:t>- רווח תפעולי חלקי הוצאות מימון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ככל שהיחס גדול יותר זה מראה שהחברה עומדת בפירעון ההלוואות שלה, אם היחס הוא קטן מ-1 זה מראה שלחברה יש קשיים בפירעון חובותיה.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he-IL" dirty="0" smtClean="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70</a:t>
            </a:fld>
            <a:endParaRPr lang="he-IL"/>
          </a:p>
        </p:txBody>
      </p:sp>
    </p:spTree>
    <p:extLst>
      <p:ext uri="{BB962C8B-B14F-4D97-AF65-F5344CB8AC3E}">
        <p14:creationId xmlns:p14="http://schemas.microsoft.com/office/powerpoint/2010/main" val="2262782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smtClean="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71</a:t>
            </a:fld>
            <a:endParaRPr lang="he-IL"/>
          </a:p>
        </p:txBody>
      </p:sp>
    </p:spTree>
    <p:extLst>
      <p:ext uri="{BB962C8B-B14F-4D97-AF65-F5344CB8AC3E}">
        <p14:creationId xmlns:p14="http://schemas.microsoft.com/office/powerpoint/2010/main" val="3218903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72</a:t>
            </a:fld>
            <a:endParaRPr lang="he-IL"/>
          </a:p>
        </p:txBody>
      </p:sp>
    </p:spTree>
    <p:extLst>
      <p:ext uri="{BB962C8B-B14F-4D97-AF65-F5344CB8AC3E}">
        <p14:creationId xmlns:p14="http://schemas.microsoft.com/office/powerpoint/2010/main" val="32043653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73</a:t>
            </a:fld>
            <a:endParaRPr lang="he-IL"/>
          </a:p>
        </p:txBody>
      </p:sp>
    </p:spTree>
    <p:extLst>
      <p:ext uri="{BB962C8B-B14F-4D97-AF65-F5344CB8AC3E}">
        <p14:creationId xmlns:p14="http://schemas.microsoft.com/office/powerpoint/2010/main" val="3708049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9</a:t>
            </a:fld>
            <a:endParaRPr lang="he-IL"/>
          </a:p>
        </p:txBody>
      </p:sp>
    </p:spTree>
    <p:extLst>
      <p:ext uri="{BB962C8B-B14F-4D97-AF65-F5344CB8AC3E}">
        <p14:creationId xmlns:p14="http://schemas.microsoft.com/office/powerpoint/2010/main" val="2765678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הדיווח הכספי כולל </a:t>
            </a:r>
            <a:r>
              <a:rPr lang="he-IL" dirty="0" err="1" smtClean="0"/>
              <a:t>הכל</a:t>
            </a:r>
            <a:r>
              <a:rPr lang="he-IL" baseline="0" dirty="0" smtClean="0"/>
              <a:t> :</a:t>
            </a:r>
          </a:p>
          <a:p>
            <a:r>
              <a:rPr lang="he-IL" baseline="0" dirty="0" smtClean="0"/>
              <a:t>מידע בכל </a:t>
            </a:r>
            <a:r>
              <a:rPr lang="he-IL" baseline="0" dirty="0" err="1" smtClean="0"/>
              <a:t>הרגולוציה</a:t>
            </a:r>
            <a:r>
              <a:rPr lang="he-IL" baseline="0" dirty="0" smtClean="0"/>
              <a:t> , והחוקים השונים . </a:t>
            </a:r>
          </a:p>
          <a:p>
            <a:r>
              <a:rPr lang="he-IL" baseline="0" dirty="0" smtClean="0"/>
              <a:t>כבסיס לקבלת תמיכות ואישורים . ומהווה כלי לניתוח פעילות המלכ"ר בידי המנהלים.</a:t>
            </a:r>
          </a:p>
          <a:p>
            <a:r>
              <a:rPr lang="he-IL" baseline="0" dirty="0" smtClean="0"/>
              <a:t>חשיבות בעמידה בדרישות . וצרכי העמותה .</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74</a:t>
            </a:fld>
            <a:endParaRPr lang="he-IL"/>
          </a:p>
        </p:txBody>
      </p:sp>
    </p:spTree>
    <p:extLst>
      <p:ext uri="{BB962C8B-B14F-4D97-AF65-F5344CB8AC3E}">
        <p14:creationId xmlns:p14="http://schemas.microsoft.com/office/powerpoint/2010/main" val="120356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92500" lnSpcReduction="10000"/>
          </a:bodyPr>
          <a:lstStyle/>
          <a:p>
            <a:r>
              <a:rPr lang="he-IL" b="1" dirty="0" smtClean="0"/>
              <a:t>עמותה שמחזורה עולה על 057,777 שקלים </a:t>
            </a:r>
            <a:r>
              <a:rPr lang="he-IL" sz="1000" b="1" dirty="0" smtClean="0">
                <a:solidFill>
                  <a:schemeClr val="accent1">
                    <a:lumMod val="75000"/>
                  </a:schemeClr>
                </a:solidFill>
                <a:latin typeface="Tahoma" pitchFamily="34" charset="0"/>
                <a:cs typeface="Tahoma" pitchFamily="34" charset="0"/>
              </a:rPr>
              <a:t>חדשים, חייבת לנהל מערכת חשבונות על פי שיטת החשבונאות הכפולה.</a:t>
            </a:r>
          </a:p>
          <a:p>
            <a:r>
              <a:rPr lang="he-IL" sz="1000" b="1" dirty="0" smtClean="0">
                <a:solidFill>
                  <a:schemeClr val="accent1">
                    <a:lumMod val="75000"/>
                  </a:schemeClr>
                </a:solidFill>
                <a:latin typeface="Tahoma" pitchFamily="34" charset="0"/>
                <a:cs typeface="Tahoma" pitchFamily="34" charset="0"/>
              </a:rPr>
              <a:t>פנקסי העמותה יכללו:</a:t>
            </a:r>
          </a:p>
          <a:p>
            <a:r>
              <a:rPr lang="he-IL" sz="1000" b="1" dirty="0" smtClean="0">
                <a:solidFill>
                  <a:schemeClr val="accent1">
                    <a:lumMod val="75000"/>
                  </a:schemeClr>
                </a:solidFill>
                <a:latin typeface="Tahoma" pitchFamily="34" charset="0"/>
                <a:cs typeface="Tahoma" pitchFamily="34" charset="0"/>
              </a:rPr>
              <a:t>א. ספר קופה.</a:t>
            </a:r>
          </a:p>
          <a:p>
            <a:r>
              <a:rPr lang="he-IL" sz="1000" b="1" dirty="0" smtClean="0">
                <a:solidFill>
                  <a:schemeClr val="accent1">
                    <a:lumMod val="75000"/>
                  </a:schemeClr>
                </a:solidFill>
                <a:latin typeface="Tahoma" pitchFamily="34" charset="0"/>
                <a:cs typeface="Tahoma" pitchFamily="34" charset="0"/>
              </a:rPr>
              <a:t>ב. שוברי קבלה. יש לנהל שוברי קבלות נפרדות בשל: מכירת נכסים, מתן שירותים ותרומות.</a:t>
            </a:r>
          </a:p>
          <a:p>
            <a:r>
              <a:rPr lang="he-IL" sz="1000" b="1" dirty="0" smtClean="0">
                <a:solidFill>
                  <a:schemeClr val="accent1">
                    <a:lumMod val="75000"/>
                  </a:schemeClr>
                </a:solidFill>
                <a:latin typeface="Tahoma" pitchFamily="34" charset="0"/>
                <a:cs typeface="Tahoma" pitchFamily="34" charset="0"/>
              </a:rPr>
              <a:t>בנוסף, על כל קבלה בפנקס של שובר קבלות לתרומות תודפס בצורה בולטת לעין המילה "תרומה". במידה וניתן לעמותה</a:t>
            </a:r>
          </a:p>
          <a:p>
            <a:r>
              <a:rPr lang="he-IL" sz="1000" b="1" dirty="0" smtClean="0">
                <a:solidFill>
                  <a:schemeClr val="accent1">
                    <a:lumMod val="75000"/>
                  </a:schemeClr>
                </a:solidFill>
                <a:latin typeface="Tahoma" pitchFamily="34" charset="0"/>
                <a:cs typeface="Tahoma" pitchFamily="34" charset="0"/>
              </a:rPr>
              <a:t>אישור לפי סעיף 46 לפקודת מס הכנסה, יודפסו על הקבלה גם המלים "למוסד אישור </a:t>
            </a:r>
            <a:r>
              <a:rPr lang="he-IL" sz="1200" b="1" dirty="0" smtClean="0">
                <a:solidFill>
                  <a:schemeClr val="accent1">
                    <a:lumMod val="75000"/>
                  </a:schemeClr>
                </a:solidFill>
                <a:latin typeface="Tahoma" pitchFamily="34" charset="0"/>
                <a:cs typeface="Tahoma" pitchFamily="34" charset="0"/>
              </a:rPr>
              <a:t>מס הכנסה </a:t>
            </a:r>
            <a:r>
              <a:rPr lang="he-IL" sz="1200" b="1" dirty="0" err="1" smtClean="0">
                <a:solidFill>
                  <a:schemeClr val="accent1">
                    <a:lumMod val="75000"/>
                  </a:schemeClr>
                </a:solidFill>
                <a:latin typeface="Tahoma" pitchFamily="34" charset="0"/>
                <a:cs typeface="Tahoma" pitchFamily="34" charset="0"/>
              </a:rPr>
              <a:t>לענין</a:t>
            </a:r>
            <a:r>
              <a:rPr lang="he-IL" sz="1200" b="1" dirty="0" smtClean="0">
                <a:solidFill>
                  <a:schemeClr val="accent1">
                    <a:lumMod val="75000"/>
                  </a:schemeClr>
                </a:solidFill>
                <a:latin typeface="Tahoma" pitchFamily="34" charset="0"/>
                <a:cs typeface="Tahoma" pitchFamily="34" charset="0"/>
              </a:rPr>
              <a:t> תרומות לפי סעיף 46</a:t>
            </a:r>
          </a:p>
          <a:p>
            <a:r>
              <a:rPr lang="he-IL" sz="1200" b="1" dirty="0" smtClean="0">
                <a:solidFill>
                  <a:schemeClr val="accent1">
                    <a:lumMod val="75000"/>
                  </a:schemeClr>
                </a:solidFill>
                <a:latin typeface="Tahoma" pitchFamily="34" charset="0"/>
                <a:cs typeface="Tahoma" pitchFamily="34" charset="0"/>
              </a:rPr>
              <a:t>לפקודה".</a:t>
            </a:r>
          </a:p>
          <a:p>
            <a:r>
              <a:rPr lang="he-IL" sz="1200" b="1" dirty="0" smtClean="0">
                <a:solidFill>
                  <a:schemeClr val="accent1">
                    <a:lumMod val="75000"/>
                  </a:schemeClr>
                </a:solidFill>
                <a:latin typeface="Tahoma" pitchFamily="34" charset="0"/>
                <a:cs typeface="Tahoma" pitchFamily="34" charset="0"/>
              </a:rPr>
              <a:t>ג. חשבון הכנסות אשר בו יירשמו בנפרד, הכנסות בשל: הקצבות והשתתפויות שנתקבלו מאחרים )כולל גופים ממשלתיים או</a:t>
            </a:r>
          </a:p>
          <a:p>
            <a:r>
              <a:rPr lang="he-IL" sz="1200" b="1" dirty="0" smtClean="0">
                <a:solidFill>
                  <a:schemeClr val="accent1">
                    <a:lumMod val="75000"/>
                  </a:schemeClr>
                </a:solidFill>
                <a:latin typeface="Tahoma" pitchFamily="34" charset="0"/>
                <a:cs typeface="Tahoma" pitchFamily="34" charset="0"/>
              </a:rPr>
              <a:t>עירוניים(, תרומות אשר מקורן בארץ ותרומות שיתקבלו מחו"ל, למעט תרומות מישות מדינית זרה, תרומות מישות מדינית</a:t>
            </a:r>
          </a:p>
          <a:p>
            <a:r>
              <a:rPr lang="he-IL" sz="1200" b="1" dirty="0" smtClean="0">
                <a:solidFill>
                  <a:schemeClr val="accent1">
                    <a:lumMod val="75000"/>
                  </a:schemeClr>
                </a:solidFill>
                <a:latin typeface="Tahoma" pitchFamily="34" charset="0"/>
                <a:cs typeface="Tahoma" pitchFamily="34" charset="0"/>
              </a:rPr>
              <a:t>זרה, הכנסות מריבית והפרשי הצמדה, הכנסות מהשכרת נכסים, תקבולים מדמי חבר, הכנסות ממכירת שירותים ונכסים</a:t>
            </a:r>
          </a:p>
          <a:p>
            <a:r>
              <a:rPr lang="he-IL" sz="1200" b="1" dirty="0" smtClean="0">
                <a:solidFill>
                  <a:schemeClr val="accent1">
                    <a:lumMod val="75000"/>
                  </a:schemeClr>
                </a:solidFill>
                <a:latin typeface="Tahoma" pitchFamily="34" charset="0"/>
                <a:cs typeface="Tahoma" pitchFamily="34" charset="0"/>
              </a:rPr>
              <a:t>שאינם משמשים במישרין למטרות העמותה, תמורה ממכירת רכוש קבוע ונכסים הוניים והכנסות אחרות.</a:t>
            </a:r>
          </a:p>
          <a:p>
            <a:r>
              <a:rPr lang="he-IL" sz="1200" b="1" dirty="0" smtClean="0">
                <a:solidFill>
                  <a:schemeClr val="accent1">
                    <a:lumMod val="75000"/>
                  </a:schemeClr>
                </a:solidFill>
                <a:latin typeface="Tahoma" pitchFamily="34" charset="0"/>
                <a:cs typeface="Tahoma" pitchFamily="34" charset="0"/>
              </a:rPr>
              <a:t>ד. חשבון הוצאות אשר בו יירשמו בנפרד, הוצאות בשל: תרומות והשתתפויות שניתנו לאדם אחר, שכר עבודה והוצאות נלוות,</a:t>
            </a:r>
          </a:p>
          <a:p>
            <a:r>
              <a:rPr lang="he-IL" sz="1200" b="1" dirty="0" smtClean="0">
                <a:solidFill>
                  <a:schemeClr val="accent1">
                    <a:lumMod val="75000"/>
                  </a:schemeClr>
                </a:solidFill>
                <a:latin typeface="Tahoma" pitchFamily="34" charset="0"/>
                <a:cs typeface="Tahoma" pitchFamily="34" charset="0"/>
              </a:rPr>
              <a:t>הוצאות הנהלה והוצאות כלליות, הוצאות ריבית והפרשי הצמדה, סכומים לרכישת שירותים ונכסים שאינם משמשים במישרין</a:t>
            </a:r>
          </a:p>
          <a:p>
            <a:r>
              <a:rPr lang="he-IL" sz="1200" b="1" dirty="0" smtClean="0">
                <a:solidFill>
                  <a:schemeClr val="accent1">
                    <a:lumMod val="75000"/>
                  </a:schemeClr>
                </a:solidFill>
                <a:latin typeface="Tahoma" pitchFamily="34" charset="0"/>
                <a:cs typeface="Tahoma" pitchFamily="34" charset="0"/>
              </a:rPr>
              <a:t>למטרות העמותה, רכישות הוניות, עסקות והלוואות שבוצעו בין העמותה לבין חבר ועד או קרוב של חבר ועד, והוצאות</a:t>
            </a:r>
          </a:p>
          <a:p>
            <a:r>
              <a:rPr lang="he-IL" sz="1200" b="1" dirty="0" smtClean="0">
                <a:solidFill>
                  <a:schemeClr val="accent1">
                    <a:lumMod val="75000"/>
                  </a:schemeClr>
                </a:solidFill>
                <a:latin typeface="Tahoma" pitchFamily="34" charset="0"/>
                <a:cs typeface="Tahoma" pitchFamily="34" charset="0"/>
              </a:rPr>
              <a:t>אחרות.</a:t>
            </a:r>
          </a:p>
          <a:p>
            <a:r>
              <a:rPr lang="he-IL" sz="1200" b="1" dirty="0" smtClean="0">
                <a:solidFill>
                  <a:schemeClr val="accent1">
                    <a:lumMod val="75000"/>
                  </a:schemeClr>
                </a:solidFill>
                <a:latin typeface="Tahoma" pitchFamily="34" charset="0"/>
                <a:cs typeface="Tahoma" pitchFamily="34" charset="0"/>
              </a:rPr>
              <a:t>ה. ספר כרוך ובו יירשמו נכסים שנתקבלו כתרומות או כמתנות. הרישום יכלול את שם הנותן או התורם, תיאור הנכס שנתקבל</a:t>
            </a:r>
          </a:p>
          <a:p>
            <a:r>
              <a:rPr lang="he-IL" sz="1200" b="1" dirty="0" smtClean="0">
                <a:solidFill>
                  <a:schemeClr val="accent1">
                    <a:lumMod val="75000"/>
                  </a:schemeClr>
                </a:solidFill>
                <a:latin typeface="Tahoma" pitchFamily="34" charset="0"/>
                <a:cs typeface="Tahoma" pitchFamily="34" charset="0"/>
              </a:rPr>
              <a:t>ומועד קבלת</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10</a:t>
            </a:fld>
            <a:endParaRPr lang="he-IL"/>
          </a:p>
        </p:txBody>
      </p:sp>
    </p:spTree>
    <p:extLst>
      <p:ext uri="{BB962C8B-B14F-4D97-AF65-F5344CB8AC3E}">
        <p14:creationId xmlns:p14="http://schemas.microsoft.com/office/powerpoint/2010/main" val="57214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במרץ 2013 פורסם נוהל שר אוצר חדש. בנוהל חלו שינויים ועדכונים בנוגע </a:t>
            </a:r>
            <a:r>
              <a:rPr lang="he-IL" sz="1200" kern="1200" dirty="0" err="1" smtClean="0">
                <a:solidFill>
                  <a:schemeClr val="tx1"/>
                </a:solidFill>
                <a:effectLst/>
                <a:latin typeface="+mn-lt"/>
                <a:ea typeface="+mn-ea"/>
                <a:cs typeface="+mn-cs"/>
              </a:rPr>
              <a:t>להנה"כ</a:t>
            </a:r>
            <a:r>
              <a:rPr lang="he-IL" sz="1200" kern="1200" dirty="0" smtClean="0">
                <a:solidFill>
                  <a:schemeClr val="tx1"/>
                </a:solidFill>
                <a:effectLst/>
                <a:latin typeface="+mn-lt"/>
                <a:ea typeface="+mn-ea"/>
                <a:cs typeface="+mn-cs"/>
              </a:rPr>
              <a:t> (חישוב אחוז תקרה שולי, התייחסות ספציפית לגופים שמחזור הפעילות עד 400 </a:t>
            </a:r>
            <a:r>
              <a:rPr lang="he-IL" sz="1200" kern="1200" dirty="0" err="1" smtClean="0">
                <a:solidFill>
                  <a:schemeClr val="tx1"/>
                </a:solidFill>
                <a:effectLst/>
                <a:latin typeface="+mn-lt"/>
                <a:ea typeface="+mn-ea"/>
                <a:cs typeface="+mn-cs"/>
              </a:rPr>
              <a:t>אש"ח</a:t>
            </a:r>
            <a:r>
              <a:rPr lang="he-IL" sz="1200" kern="1200" dirty="0" smtClean="0">
                <a:solidFill>
                  <a:schemeClr val="tx1"/>
                </a:solidFill>
                <a:effectLst/>
                <a:latin typeface="+mn-lt"/>
                <a:ea typeface="+mn-ea"/>
                <a:cs typeface="+mn-cs"/>
              </a:rPr>
              <a:t>, שווי מתנדבים ועוד) ,מגבלות על  תקרת עלות שכר משרות ניהוליות, חוסן כלכלי, בדיקת עודף תמיכה, דרישה להיקף מימון מינימלי במזומן, העברות כספיות בין צדדים קשורים ובעיקר בנוגע להעברות לחברות עסקיות קשורות ועוד. מומלץ לכל גוף נתמך לבדוק את השלכות הנוהל על פעילותו ועל אופן הדיווח על הפעילות הנתמכת.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15</a:t>
            </a:fld>
            <a:endParaRPr lang="he-IL"/>
          </a:p>
        </p:txBody>
      </p:sp>
    </p:spTree>
    <p:extLst>
      <p:ext uri="{BB962C8B-B14F-4D97-AF65-F5344CB8AC3E}">
        <p14:creationId xmlns:p14="http://schemas.microsoft.com/office/powerpoint/2010/main" val="106425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lvl="0"/>
            <a:r>
              <a:rPr lang="he-IL" b="1" dirty="0" smtClean="0">
                <a:solidFill>
                  <a:schemeClr val="tx2"/>
                </a:solidFill>
              </a:rPr>
              <a:t>דוח הוצאות הנהלה וכלליות לשנתיים:</a:t>
            </a:r>
            <a:endParaRPr lang="en-US" dirty="0" smtClean="0">
              <a:solidFill>
                <a:schemeClr val="tx2"/>
              </a:solidFill>
            </a:endParaRPr>
          </a:p>
          <a:p>
            <a:pPr lvl="1" algn="just"/>
            <a:r>
              <a:rPr lang="he-IL" b="1" i="1" dirty="0" smtClean="0">
                <a:solidFill>
                  <a:schemeClr val="tx2"/>
                </a:solidFill>
              </a:rPr>
              <a:t>014, דוח </a:t>
            </a:r>
            <a:r>
              <a:rPr lang="he-IL" b="1" i="1" dirty="0" err="1" smtClean="0">
                <a:solidFill>
                  <a:schemeClr val="tx2"/>
                </a:solidFill>
              </a:rPr>
              <a:t>הנה"כ</a:t>
            </a:r>
            <a:r>
              <a:rPr lang="he-IL" b="1" i="1" dirty="0" smtClean="0">
                <a:solidFill>
                  <a:schemeClr val="tx2"/>
                </a:solidFill>
              </a:rPr>
              <a:t> ידווח לתקופה של 3 שנים: </a:t>
            </a:r>
          </a:p>
          <a:p>
            <a:pPr lvl="1" algn="just">
              <a:lnSpc>
                <a:spcPct val="150000"/>
              </a:lnSpc>
            </a:pPr>
            <a:r>
              <a:rPr lang="he-IL" b="1" i="1" dirty="0" smtClean="0">
                <a:solidFill>
                  <a:schemeClr val="tx2"/>
                </a:solidFill>
              </a:rPr>
              <a:t>שנת 2012 בהתאם לנתונים מבוקרים, שנת 2013 בהתאם לנתוני ביצוע בפועל וצפי לסוף שנה, 2014 בהתאם לתקציב העמותה.</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16</a:t>
            </a:fld>
            <a:endParaRPr lang="he-IL"/>
          </a:p>
        </p:txBody>
      </p:sp>
    </p:spTree>
    <p:extLst>
      <p:ext uri="{BB962C8B-B14F-4D97-AF65-F5344CB8AC3E}">
        <p14:creationId xmlns:p14="http://schemas.microsoft.com/office/powerpoint/2010/main" val="106425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7829576" cy="4525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75BFBB7-E0AA-4B19-BF0F-B09D1EC82116}" type="slidenum">
              <a:rPr lang="he-IL" smtClean="0"/>
              <a:pPr/>
              <a:t>‹#›</a:t>
            </a:fld>
            <a:endParaRPr lang="he-IL"/>
          </a:p>
        </p:txBody>
      </p:sp>
      <p:sp>
        <p:nvSpPr>
          <p:cNvPr id="7" name="כותרת משנה 2"/>
          <p:cNvSpPr>
            <a:spLocks noGrp="1"/>
          </p:cNvSpPr>
          <p:nvPr>
            <p:ph type="subTitle" idx="13"/>
          </p:nvPr>
        </p:nvSpPr>
        <p:spPr>
          <a:xfrm>
            <a:off x="2000232" y="285728"/>
            <a:ext cx="6400800" cy="857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9" name="מציין מיקום של מספר שקופית 5"/>
          <p:cNvSpPr txBox="1">
            <a:spLocks/>
          </p:cNvSpPr>
          <p:nvPr userDrawn="1"/>
        </p:nvSpPr>
        <p:spPr>
          <a:xfrm>
            <a:off x="457200" y="6356350"/>
            <a:ext cx="2133600"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175BFBB7-E0AA-4B19-BF0F-B09D1EC82116}"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reeform 25"/>
          <p:cNvSpPr>
            <a:spLocks noChangeAspect="1"/>
          </p:cNvSpPr>
          <p:nvPr userDrawn="1"/>
        </p:nvSpPr>
        <p:spPr bwMode="gray">
          <a:xfrm>
            <a:off x="842965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1" name="Freeform 30"/>
          <p:cNvSpPr>
            <a:spLocks noChangeAspect="1"/>
          </p:cNvSpPr>
          <p:nvPr userDrawn="1"/>
        </p:nvSpPr>
        <p:spPr bwMode="gray">
          <a:xfrm>
            <a:off x="8429652" y="0"/>
            <a:ext cx="189389"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13" name="Picture 2" descr="P:\לוגו\לוגו חדש מיתוג 2010\יעוץ\אופציה1.jpg"/>
          <p:cNvPicPr>
            <a:picLocks noChangeAspect="1" noChangeArrowheads="1"/>
          </p:cNvPicPr>
          <p:nvPr userDrawn="1"/>
        </p:nvPicPr>
        <p:blipFill>
          <a:blip r:embed="rId2" cstate="print"/>
          <a:srcRect/>
          <a:stretch>
            <a:fillRect/>
          </a:stretch>
        </p:blipFill>
        <p:spPr bwMode="auto">
          <a:xfrm>
            <a:off x="0" y="6000768"/>
            <a:ext cx="1372694" cy="857232"/>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75BFBB7-E0AA-4B19-BF0F-B09D1EC82116}" type="slidenum">
              <a:rPr lang="he-IL" smtClean="0"/>
              <a:pPr/>
              <a:t>‹#›</a:t>
            </a:fld>
            <a:endParaRPr lang="he-IL"/>
          </a:p>
        </p:txBody>
      </p:sp>
      <p:sp>
        <p:nvSpPr>
          <p:cNvPr id="9" name="מציין מיקום של מספר שקופית 5"/>
          <p:cNvSpPr txBox="1">
            <a:spLocks/>
          </p:cNvSpPr>
          <p:nvPr userDrawn="1"/>
        </p:nvSpPr>
        <p:spPr>
          <a:xfrm>
            <a:off x="457200" y="6356350"/>
            <a:ext cx="2133600"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175BFBB7-E0AA-4B19-BF0F-B09D1EC82116}"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reeform 25"/>
          <p:cNvSpPr>
            <a:spLocks noChangeAspect="1"/>
          </p:cNvSpPr>
          <p:nvPr userDrawn="1"/>
        </p:nvSpPr>
        <p:spPr bwMode="gray">
          <a:xfrm>
            <a:off x="8367738" y="51831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1" name="Freeform 30"/>
          <p:cNvSpPr>
            <a:spLocks noChangeAspect="1"/>
          </p:cNvSpPr>
          <p:nvPr userDrawn="1"/>
        </p:nvSpPr>
        <p:spPr bwMode="gray">
          <a:xfrm>
            <a:off x="8340274" y="0"/>
            <a:ext cx="189389"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12" name="Picture 7" descr="BDO_Logo_RGB 100%"/>
          <p:cNvPicPr>
            <a:picLocks noChangeAspect="1" noChangeArrowheads="1"/>
          </p:cNvPicPr>
          <p:nvPr userDrawn="1"/>
        </p:nvPicPr>
        <p:blipFill>
          <a:blip r:embed="rId2" cstate="print"/>
          <a:srcRect/>
          <a:stretch>
            <a:fillRect/>
          </a:stretch>
        </p:blipFill>
        <p:spPr bwMode="auto">
          <a:xfrm>
            <a:off x="357158" y="357166"/>
            <a:ext cx="1454168" cy="558930"/>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6" name="מציין מיקום של מספר שקופית 5"/>
          <p:cNvSpPr>
            <a:spLocks noGrp="1"/>
          </p:cNvSpPr>
          <p:nvPr>
            <p:ph type="sldNum" sz="quarter" idx="12"/>
          </p:nvPr>
        </p:nvSpPr>
        <p:spPr/>
        <p:txBody>
          <a:bodyPr/>
          <a:lstStyle/>
          <a:p>
            <a:fld id="{175BFBB7-E0AA-4B19-BF0F-B09D1EC82116}" type="slidenum">
              <a:rPr lang="he-IL" smtClean="0"/>
              <a:pPr/>
              <a:t>‹#›</a:t>
            </a:fld>
            <a:endParaRPr lang="he-IL"/>
          </a:p>
        </p:txBody>
      </p:sp>
      <p:sp>
        <p:nvSpPr>
          <p:cNvPr id="7" name="כותרת משנה 2"/>
          <p:cNvSpPr>
            <a:spLocks noGrp="1"/>
          </p:cNvSpPr>
          <p:nvPr>
            <p:ph type="subTitle" idx="13"/>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9" name="מציין מיקום של מספר שקופית 5"/>
          <p:cNvSpPr txBox="1">
            <a:spLocks/>
          </p:cNvSpPr>
          <p:nvPr userDrawn="1"/>
        </p:nvSpPr>
        <p:spPr>
          <a:xfrm>
            <a:off x="457200" y="6356353"/>
            <a:ext cx="2133600"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175BFBB7-E0AA-4B19-BF0F-B09D1EC82116}"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reeform 25"/>
          <p:cNvSpPr>
            <a:spLocks noChangeAspect="1"/>
          </p:cNvSpPr>
          <p:nvPr userDrawn="1"/>
        </p:nvSpPr>
        <p:spPr bwMode="gray">
          <a:xfrm>
            <a:off x="842965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1" name="Freeform 30"/>
          <p:cNvSpPr>
            <a:spLocks noChangeAspect="1"/>
          </p:cNvSpPr>
          <p:nvPr userDrawn="1"/>
        </p:nvSpPr>
        <p:spPr bwMode="gray">
          <a:xfrm>
            <a:off x="8429652" y="3"/>
            <a:ext cx="189389"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3" name="מציין מיקום של תאריך 3"/>
          <p:cNvSpPr>
            <a:spLocks noGrp="1"/>
          </p:cNvSpPr>
          <p:nvPr>
            <p:ph type="dt" sz="half" idx="2"/>
          </p:nvPr>
        </p:nvSpPr>
        <p:spPr>
          <a:xfrm>
            <a:off x="6553200" y="6356353"/>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266726-0BD9-4BFA-B493-C7EEC181BE5D}" type="datetimeFigureOut">
              <a:rPr lang="he-IL" smtClean="0"/>
              <a:pPr/>
              <a:t>י"ז/טבת/תשע"ו</a:t>
            </a:fld>
            <a:endParaRPr lang="he-IL"/>
          </a:p>
        </p:txBody>
      </p:sp>
      <p:sp>
        <p:nvSpPr>
          <p:cNvPr id="14" name="מציין מיקום של כותרת תחתונה 4"/>
          <p:cNvSpPr>
            <a:spLocks noGrp="1"/>
          </p:cNvSpPr>
          <p:nvPr>
            <p:ph type="ftr" sz="quarter" idx="3"/>
          </p:nvPr>
        </p:nvSpPr>
        <p:spPr>
          <a:xfrm>
            <a:off x="3124200" y="6356353"/>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pic>
        <p:nvPicPr>
          <p:cNvPr id="16" name="תמונה 15" descr="logo_ziv_haft.gif"/>
          <p:cNvPicPr>
            <a:picLocks noChangeAspect="1"/>
          </p:cNvPicPr>
          <p:nvPr userDrawn="1"/>
        </p:nvPicPr>
        <p:blipFill>
          <a:blip r:embed="rId2" cstate="print"/>
          <a:stretch>
            <a:fillRect/>
          </a:stretch>
        </p:blipFill>
        <p:spPr>
          <a:xfrm>
            <a:off x="3" y="0"/>
            <a:ext cx="2114524" cy="7412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מציין מיקום של תאריך 6"/>
          <p:cNvSpPr>
            <a:spLocks noGrp="1"/>
          </p:cNvSpPr>
          <p:nvPr>
            <p:ph type="dt" sz="half" idx="10"/>
          </p:nvPr>
        </p:nvSpPr>
        <p:spPr/>
        <p:txBody>
          <a:bodyPr/>
          <a:lstStyle/>
          <a:p>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598E349-E77C-4A0F-9C4A-2421D91DD919}" type="slidenum">
              <a:rPr lang="he-IL" smtClean="0"/>
              <a:pPr/>
              <a:t>‹#›</a:t>
            </a:fld>
            <a:endParaRPr lang="he-IL"/>
          </a:p>
        </p:txBody>
      </p:sp>
      <p:sp>
        <p:nvSpPr>
          <p:cNvPr id="7"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9" name="תמונה 8" descr="logo_ziv_haft_hebrew.jpg"/>
          <p:cNvPicPr/>
          <p:nvPr userDrawn="1"/>
        </p:nvPicPr>
        <p:blipFill>
          <a:blip r:embed="rId21" cstate="print"/>
          <a:stretch>
            <a:fillRect/>
          </a:stretch>
        </p:blipFill>
        <p:spPr>
          <a:xfrm>
            <a:off x="214282" y="6263322"/>
            <a:ext cx="1357322" cy="44076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36" r:id="rId12"/>
    <p:sldLayoutId id="2147483737" r:id="rId13"/>
    <p:sldLayoutId id="2147483739" r:id="rId14"/>
    <p:sldLayoutId id="2147483751" r:id="rId15"/>
    <p:sldLayoutId id="2147483650" r:id="rId16"/>
    <p:sldLayoutId id="2147483651" r:id="rId17"/>
    <p:sldLayoutId id="2147483758" r:id="rId18"/>
    <p:sldLayoutId id="2147483762" r:id="rId19"/>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1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slide" Target="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slide" Target="slide2.xml"/><Relationship Id="rId4" Type="http://schemas.openxmlformats.org/officeDocument/2006/relationships/diagramLayout" Target="../diagrams/layout3.xml"/><Relationship Id="rId9"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6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 Target="slide2.xml"/><Relationship Id="rId7" Type="http://schemas.openxmlformats.org/officeDocument/2006/relationships/diagramColors" Target="../diagrams/colors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5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5.jpeg"/><Relationship Id="rId5" Type="http://schemas.openxmlformats.org/officeDocument/2006/relationships/slide" Target="slide2.xml"/><Relationship Id="rId4" Type="http://schemas.openxmlformats.org/officeDocument/2006/relationships/image" Target="../media/image44.png"/><Relationship Id="rId9" Type="http://schemas.openxmlformats.org/officeDocument/2006/relationships/image" Target="../media/image43.wmf"/></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7.xml"/><Relationship Id="rId7" Type="http://schemas.openxmlformats.org/officeDocument/2006/relationships/image" Target="../media/image48.jpe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slide" Target="slide2.xml"/><Relationship Id="rId4" Type="http://schemas.openxmlformats.org/officeDocument/2006/relationships/diagramQuickStyle" Target="../diagrams/quickStyle7.xml"/><Relationship Id="rId9" Type="http://schemas.openxmlformats.org/officeDocument/2006/relationships/image" Target="../media/image5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64224"/>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9"/>
            <a:ext cx="8001056" cy="4124206"/>
          </a:xfrm>
          <a:prstGeom prst="rect">
            <a:avLst/>
          </a:prstGeom>
          <a:noFill/>
        </p:spPr>
        <p:txBody>
          <a:bodyPr wrap="square" rtlCol="1">
            <a:spAutoFit/>
          </a:bodyPr>
          <a:lstStyle/>
          <a:p>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דיווח כספי </a:t>
            </a:r>
            <a:r>
              <a:rPr lang="he-IL"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באלכ"ר</a:t>
            </a: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 </a:t>
            </a:r>
          </a:p>
          <a:p>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וניתוח והבנת הדוחות הכספיים</a:t>
            </a:r>
          </a:p>
          <a:p>
            <a:r>
              <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רו"ח אורנה </a:t>
            </a:r>
            <a:r>
              <a:rPr lang="he-IL"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גרדמן</a:t>
            </a:r>
            <a:r>
              <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 </a:t>
            </a:r>
          </a:p>
          <a:p>
            <a:r>
              <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שותפה ב-</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BDO</a:t>
            </a:r>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a:p>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תכנית העשרה למלכ"רים 10 באוגוסט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683568" y="0"/>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אופן ניהול פנקסני חשבונות</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מלבן 3"/>
          <p:cNvSpPr/>
          <p:nvPr/>
        </p:nvSpPr>
        <p:spPr>
          <a:xfrm>
            <a:off x="1404085" y="758314"/>
            <a:ext cx="6665607" cy="369332"/>
          </a:xfrm>
          <a:prstGeom prst="rect">
            <a:avLst/>
          </a:prstGeom>
        </p:spPr>
        <p:txBody>
          <a:bodyPr wrap="none">
            <a:spAutoFit/>
          </a:bodyPr>
          <a:lstStyle/>
          <a:p>
            <a:r>
              <a:rPr lang="he-IL" b="1" dirty="0">
                <a:solidFill>
                  <a:schemeClr val="accent1">
                    <a:lumMod val="75000"/>
                  </a:schemeClr>
                </a:solidFill>
                <a:latin typeface="Tahoma" pitchFamily="34" charset="0"/>
                <a:cs typeface="Tahoma" pitchFamily="34" charset="0"/>
              </a:rPr>
              <a:t>שיטת החשבונאות </a:t>
            </a:r>
            <a:r>
              <a:rPr lang="he-IL" b="1" dirty="0" smtClean="0">
                <a:solidFill>
                  <a:schemeClr val="accent1">
                    <a:lumMod val="75000"/>
                  </a:schemeClr>
                </a:solidFill>
                <a:latin typeface="Tahoma" pitchFamily="34" charset="0"/>
                <a:cs typeface="Tahoma" pitchFamily="34" charset="0"/>
              </a:rPr>
              <a:t>הכפולה (בעמותה מעל מחזור מסוים) </a:t>
            </a:r>
            <a:endParaRPr lang="he-IL" dirty="0"/>
          </a:p>
        </p:txBody>
      </p:sp>
      <p:sp>
        <p:nvSpPr>
          <p:cNvPr id="5" name="מלבן 4"/>
          <p:cNvSpPr/>
          <p:nvPr/>
        </p:nvSpPr>
        <p:spPr>
          <a:xfrm>
            <a:off x="323528" y="1268760"/>
            <a:ext cx="7907340" cy="5032147"/>
          </a:xfrm>
          <a:prstGeom prst="rect">
            <a:avLst/>
          </a:prstGeom>
        </p:spPr>
        <p:txBody>
          <a:bodyPr wrap="square">
            <a:spAutoFit/>
          </a:bodyPr>
          <a:lstStyle/>
          <a:p>
            <a:pPr>
              <a:lnSpc>
                <a:spcPct val="150000"/>
              </a:lnSpc>
            </a:pPr>
            <a:r>
              <a:rPr lang="he-IL" sz="1200" b="1" dirty="0">
                <a:solidFill>
                  <a:schemeClr val="accent1">
                    <a:lumMod val="75000"/>
                  </a:schemeClr>
                </a:solidFill>
                <a:latin typeface="Tahoma" pitchFamily="34" charset="0"/>
                <a:cs typeface="Tahoma" pitchFamily="34" charset="0"/>
              </a:rPr>
              <a:t>פנקסי העמותה יכללו:</a:t>
            </a:r>
          </a:p>
          <a:p>
            <a:pPr>
              <a:lnSpc>
                <a:spcPct val="150000"/>
              </a:lnSpc>
              <a:spcBef>
                <a:spcPts val="300"/>
              </a:spcBef>
            </a:pPr>
            <a:r>
              <a:rPr lang="he-IL" sz="1200" b="1" dirty="0" smtClean="0">
                <a:solidFill>
                  <a:schemeClr val="accent1">
                    <a:lumMod val="75000"/>
                  </a:schemeClr>
                </a:solidFill>
                <a:latin typeface="Tahoma" pitchFamily="34" charset="0"/>
                <a:cs typeface="Tahoma" pitchFamily="34" charset="0"/>
              </a:rPr>
              <a:t>א. ספר </a:t>
            </a:r>
            <a:r>
              <a:rPr lang="he-IL" sz="1200" b="1" dirty="0">
                <a:solidFill>
                  <a:schemeClr val="accent1">
                    <a:lumMod val="75000"/>
                  </a:schemeClr>
                </a:solidFill>
                <a:latin typeface="Tahoma" pitchFamily="34" charset="0"/>
                <a:cs typeface="Tahoma" pitchFamily="34" charset="0"/>
              </a:rPr>
              <a:t>קופה.</a:t>
            </a:r>
          </a:p>
          <a:p>
            <a:pPr algn="just">
              <a:lnSpc>
                <a:spcPct val="150000"/>
              </a:lnSpc>
              <a:spcBef>
                <a:spcPts val="300"/>
              </a:spcBef>
            </a:pPr>
            <a:r>
              <a:rPr lang="he-IL" sz="1200" b="1" dirty="0" smtClean="0">
                <a:solidFill>
                  <a:schemeClr val="accent1">
                    <a:lumMod val="75000"/>
                  </a:schemeClr>
                </a:solidFill>
                <a:latin typeface="Tahoma" pitchFamily="34" charset="0"/>
                <a:cs typeface="Tahoma" pitchFamily="34" charset="0"/>
              </a:rPr>
              <a:t>ב. שוברי </a:t>
            </a:r>
            <a:r>
              <a:rPr lang="he-IL" sz="1200" b="1" dirty="0">
                <a:solidFill>
                  <a:schemeClr val="accent1">
                    <a:lumMod val="75000"/>
                  </a:schemeClr>
                </a:solidFill>
                <a:latin typeface="Tahoma" pitchFamily="34" charset="0"/>
                <a:cs typeface="Tahoma" pitchFamily="34" charset="0"/>
              </a:rPr>
              <a:t>קבלה. יש לנהל שוברי קבלות נפרדות בשל: מכירת נכסים, מתן שירותים ותרומות.</a:t>
            </a:r>
          </a:p>
          <a:p>
            <a:pPr algn="just">
              <a:lnSpc>
                <a:spcPct val="150000"/>
              </a:lnSpc>
              <a:spcBef>
                <a:spcPts val="300"/>
              </a:spcBef>
            </a:pPr>
            <a:r>
              <a:rPr lang="he-IL" sz="1200" b="1" dirty="0">
                <a:solidFill>
                  <a:schemeClr val="accent1">
                    <a:lumMod val="75000"/>
                  </a:schemeClr>
                </a:solidFill>
                <a:latin typeface="Tahoma" pitchFamily="34" charset="0"/>
                <a:cs typeface="Tahoma" pitchFamily="34" charset="0"/>
              </a:rPr>
              <a:t>בנוסף, על כל קבלה בפנקס של שובר קבלות לתרומות תודפס בצורה בולטת לעין המילה "תרומה". במידה וניתן </a:t>
            </a:r>
            <a:r>
              <a:rPr lang="he-IL" sz="1200" b="1" dirty="0" smtClean="0">
                <a:solidFill>
                  <a:schemeClr val="accent1">
                    <a:lumMod val="75000"/>
                  </a:schemeClr>
                </a:solidFill>
                <a:latin typeface="Tahoma" pitchFamily="34" charset="0"/>
                <a:cs typeface="Tahoma" pitchFamily="34" charset="0"/>
              </a:rPr>
              <a:t>לעמותה אישור </a:t>
            </a:r>
            <a:r>
              <a:rPr lang="he-IL" sz="1200" b="1" dirty="0">
                <a:solidFill>
                  <a:schemeClr val="accent1">
                    <a:lumMod val="75000"/>
                  </a:schemeClr>
                </a:solidFill>
                <a:latin typeface="Tahoma" pitchFamily="34" charset="0"/>
                <a:cs typeface="Tahoma" pitchFamily="34" charset="0"/>
              </a:rPr>
              <a:t>לפי סעיף 46 לפקודת מס הכנסה, יודפסו על הקבלה גם המלים "למוסד אישור מס הכנסה </a:t>
            </a:r>
            <a:r>
              <a:rPr lang="he-IL" sz="1200" b="1" dirty="0" err="1">
                <a:solidFill>
                  <a:schemeClr val="accent1">
                    <a:lumMod val="75000"/>
                  </a:schemeClr>
                </a:solidFill>
                <a:latin typeface="Tahoma" pitchFamily="34" charset="0"/>
                <a:cs typeface="Tahoma" pitchFamily="34" charset="0"/>
              </a:rPr>
              <a:t>לענין</a:t>
            </a:r>
            <a:r>
              <a:rPr lang="he-IL" sz="1200" b="1" dirty="0">
                <a:solidFill>
                  <a:schemeClr val="accent1">
                    <a:lumMod val="75000"/>
                  </a:schemeClr>
                </a:solidFill>
                <a:latin typeface="Tahoma" pitchFamily="34" charset="0"/>
                <a:cs typeface="Tahoma" pitchFamily="34" charset="0"/>
              </a:rPr>
              <a:t> תרומות לפי סעיף </a:t>
            </a:r>
            <a:r>
              <a:rPr lang="he-IL" sz="1200" b="1" dirty="0" smtClean="0">
                <a:solidFill>
                  <a:schemeClr val="accent1">
                    <a:lumMod val="75000"/>
                  </a:schemeClr>
                </a:solidFill>
                <a:latin typeface="Tahoma" pitchFamily="34" charset="0"/>
                <a:cs typeface="Tahoma" pitchFamily="34" charset="0"/>
              </a:rPr>
              <a:t>46 לפקודה</a:t>
            </a:r>
            <a:r>
              <a:rPr lang="he-IL" sz="1200" b="1" dirty="0">
                <a:solidFill>
                  <a:schemeClr val="accent1">
                    <a:lumMod val="75000"/>
                  </a:schemeClr>
                </a:solidFill>
                <a:latin typeface="Tahoma" pitchFamily="34" charset="0"/>
                <a:cs typeface="Tahoma" pitchFamily="34" charset="0"/>
              </a:rPr>
              <a:t>".</a:t>
            </a:r>
          </a:p>
          <a:p>
            <a:pPr algn="just">
              <a:lnSpc>
                <a:spcPct val="150000"/>
              </a:lnSpc>
              <a:spcBef>
                <a:spcPts val="300"/>
              </a:spcBef>
            </a:pPr>
            <a:r>
              <a:rPr lang="he-IL" sz="1200" b="1" dirty="0">
                <a:solidFill>
                  <a:schemeClr val="accent1">
                    <a:lumMod val="75000"/>
                  </a:schemeClr>
                </a:solidFill>
                <a:latin typeface="Tahoma" pitchFamily="34" charset="0"/>
                <a:cs typeface="Tahoma" pitchFamily="34" charset="0"/>
              </a:rPr>
              <a:t>ג. חשבון הכנסות אשר בו יירשמו בנפרד, הכנסות בשל: הקצבות והשתתפויות שנתקבלו מאחרים </a:t>
            </a:r>
            <a:r>
              <a:rPr lang="he-IL" sz="1200" b="1" dirty="0" smtClean="0">
                <a:solidFill>
                  <a:schemeClr val="accent1">
                    <a:lumMod val="75000"/>
                  </a:schemeClr>
                </a:solidFill>
                <a:latin typeface="Tahoma" pitchFamily="34" charset="0"/>
                <a:cs typeface="Tahoma" pitchFamily="34" charset="0"/>
              </a:rPr>
              <a:t>(כולל </a:t>
            </a:r>
            <a:r>
              <a:rPr lang="he-IL" sz="1200" b="1" dirty="0">
                <a:solidFill>
                  <a:schemeClr val="accent1">
                    <a:lumMod val="75000"/>
                  </a:schemeClr>
                </a:solidFill>
                <a:latin typeface="Tahoma" pitchFamily="34" charset="0"/>
                <a:cs typeface="Tahoma" pitchFamily="34" charset="0"/>
              </a:rPr>
              <a:t>גופים ממשלתיים </a:t>
            </a:r>
            <a:r>
              <a:rPr lang="he-IL" sz="1200" b="1" dirty="0" smtClean="0">
                <a:solidFill>
                  <a:schemeClr val="accent1">
                    <a:lumMod val="75000"/>
                  </a:schemeClr>
                </a:solidFill>
                <a:latin typeface="Tahoma" pitchFamily="34" charset="0"/>
                <a:cs typeface="Tahoma" pitchFamily="34" charset="0"/>
              </a:rPr>
              <a:t>או עירוניים)  </a:t>
            </a:r>
            <a:r>
              <a:rPr lang="he-IL" sz="1200" b="1" dirty="0">
                <a:solidFill>
                  <a:schemeClr val="accent1">
                    <a:lumMod val="75000"/>
                  </a:schemeClr>
                </a:solidFill>
                <a:latin typeface="Tahoma" pitchFamily="34" charset="0"/>
                <a:cs typeface="Tahoma" pitchFamily="34" charset="0"/>
              </a:rPr>
              <a:t>תרומות אשר מקורן בארץ ותרומות שיתקבלו מחו"ל, למעט תרומות מישות מדינית זרה, תרומות מישות </a:t>
            </a:r>
            <a:r>
              <a:rPr lang="he-IL" sz="1200" b="1" dirty="0" smtClean="0">
                <a:solidFill>
                  <a:schemeClr val="accent1">
                    <a:lumMod val="75000"/>
                  </a:schemeClr>
                </a:solidFill>
                <a:latin typeface="Tahoma" pitchFamily="34" charset="0"/>
                <a:cs typeface="Tahoma" pitchFamily="34" charset="0"/>
              </a:rPr>
              <a:t>מדינית  זרה</a:t>
            </a:r>
            <a:r>
              <a:rPr lang="he-IL" sz="1200" b="1" dirty="0">
                <a:solidFill>
                  <a:schemeClr val="accent1">
                    <a:lumMod val="75000"/>
                  </a:schemeClr>
                </a:solidFill>
                <a:latin typeface="Tahoma" pitchFamily="34" charset="0"/>
                <a:cs typeface="Tahoma" pitchFamily="34" charset="0"/>
              </a:rPr>
              <a:t>, הכנסות מריבית והפרשי הצמדה, הכנסות מהשכרת נכסים, תקבולים מדמי חבר, הכנסות ממכירת שירותים </a:t>
            </a:r>
            <a:r>
              <a:rPr lang="he-IL" sz="1200" b="1" dirty="0" smtClean="0">
                <a:solidFill>
                  <a:schemeClr val="accent1">
                    <a:lumMod val="75000"/>
                  </a:schemeClr>
                </a:solidFill>
                <a:latin typeface="Tahoma" pitchFamily="34" charset="0"/>
                <a:cs typeface="Tahoma" pitchFamily="34" charset="0"/>
              </a:rPr>
              <a:t>ונכסים שאינם </a:t>
            </a:r>
            <a:r>
              <a:rPr lang="he-IL" sz="1200" b="1" dirty="0">
                <a:solidFill>
                  <a:schemeClr val="accent1">
                    <a:lumMod val="75000"/>
                  </a:schemeClr>
                </a:solidFill>
                <a:latin typeface="Tahoma" pitchFamily="34" charset="0"/>
                <a:cs typeface="Tahoma" pitchFamily="34" charset="0"/>
              </a:rPr>
              <a:t>משמשים במישרין למטרות העמותה, תמורה ממכירת רכוש קבוע ונכסים הוניים והכנסות אחרות.</a:t>
            </a:r>
          </a:p>
          <a:p>
            <a:pPr algn="just">
              <a:lnSpc>
                <a:spcPct val="150000"/>
              </a:lnSpc>
              <a:spcBef>
                <a:spcPts val="300"/>
              </a:spcBef>
            </a:pPr>
            <a:r>
              <a:rPr lang="he-IL" sz="1200" b="1" dirty="0">
                <a:solidFill>
                  <a:schemeClr val="accent1">
                    <a:lumMod val="75000"/>
                  </a:schemeClr>
                </a:solidFill>
                <a:latin typeface="Tahoma" pitchFamily="34" charset="0"/>
                <a:cs typeface="Tahoma" pitchFamily="34" charset="0"/>
              </a:rPr>
              <a:t>ד. חשבון הוצאות אשר בו יירשמו בנפרד, הוצאות בשל: תרומות והשתתפויות שניתנו לאדם אחר, שכר עבודה והוצאות </a:t>
            </a:r>
            <a:r>
              <a:rPr lang="he-IL" sz="1200" b="1" dirty="0" err="1" smtClean="0">
                <a:solidFill>
                  <a:schemeClr val="accent1">
                    <a:lumMod val="75000"/>
                  </a:schemeClr>
                </a:solidFill>
                <a:latin typeface="Tahoma" pitchFamily="34" charset="0"/>
                <a:cs typeface="Tahoma" pitchFamily="34" charset="0"/>
              </a:rPr>
              <a:t>נלוות,הוצאות</a:t>
            </a:r>
            <a:r>
              <a:rPr lang="he-IL" sz="1200" b="1" dirty="0" smtClean="0">
                <a:solidFill>
                  <a:schemeClr val="accent1">
                    <a:lumMod val="75000"/>
                  </a:schemeClr>
                </a:solidFill>
                <a:latin typeface="Tahoma" pitchFamily="34" charset="0"/>
                <a:cs typeface="Tahoma" pitchFamily="34" charset="0"/>
              </a:rPr>
              <a:t> </a:t>
            </a:r>
            <a:r>
              <a:rPr lang="he-IL" sz="1200" b="1" dirty="0">
                <a:solidFill>
                  <a:schemeClr val="accent1">
                    <a:lumMod val="75000"/>
                  </a:schemeClr>
                </a:solidFill>
                <a:latin typeface="Tahoma" pitchFamily="34" charset="0"/>
                <a:cs typeface="Tahoma" pitchFamily="34" charset="0"/>
              </a:rPr>
              <a:t>הנהלה והוצאות כלליות, הוצאות ריבית והפרשי הצמדה, סכומים לרכישת שירותים ונכסים שאינם משמשים </a:t>
            </a:r>
            <a:r>
              <a:rPr lang="he-IL" sz="1200" b="1" dirty="0" err="1" smtClean="0">
                <a:solidFill>
                  <a:schemeClr val="accent1">
                    <a:lumMod val="75000"/>
                  </a:schemeClr>
                </a:solidFill>
                <a:latin typeface="Tahoma" pitchFamily="34" charset="0"/>
                <a:cs typeface="Tahoma" pitchFamily="34" charset="0"/>
              </a:rPr>
              <a:t>במישריןלמטרות</a:t>
            </a:r>
            <a:r>
              <a:rPr lang="he-IL" sz="1200" b="1" dirty="0" smtClean="0">
                <a:solidFill>
                  <a:schemeClr val="accent1">
                    <a:lumMod val="75000"/>
                  </a:schemeClr>
                </a:solidFill>
                <a:latin typeface="Tahoma" pitchFamily="34" charset="0"/>
                <a:cs typeface="Tahoma" pitchFamily="34" charset="0"/>
              </a:rPr>
              <a:t> </a:t>
            </a:r>
            <a:r>
              <a:rPr lang="he-IL" sz="1200" b="1" dirty="0">
                <a:solidFill>
                  <a:schemeClr val="accent1">
                    <a:lumMod val="75000"/>
                  </a:schemeClr>
                </a:solidFill>
                <a:latin typeface="Tahoma" pitchFamily="34" charset="0"/>
                <a:cs typeface="Tahoma" pitchFamily="34" charset="0"/>
              </a:rPr>
              <a:t>העמותה, רכישות הוניות, עסקות והלוואות שבוצעו בין העמותה לבין חבר ועד או קרוב של חבר ועד, </a:t>
            </a:r>
            <a:r>
              <a:rPr lang="he-IL" sz="1200" b="1" dirty="0" err="1" smtClean="0">
                <a:solidFill>
                  <a:schemeClr val="accent1">
                    <a:lumMod val="75000"/>
                  </a:schemeClr>
                </a:solidFill>
                <a:latin typeface="Tahoma" pitchFamily="34" charset="0"/>
                <a:cs typeface="Tahoma" pitchFamily="34" charset="0"/>
              </a:rPr>
              <a:t>והוצאותאחרות</a:t>
            </a:r>
            <a:r>
              <a:rPr lang="he-IL" sz="1200" b="1" dirty="0">
                <a:solidFill>
                  <a:schemeClr val="accent1">
                    <a:lumMod val="75000"/>
                  </a:schemeClr>
                </a:solidFill>
                <a:latin typeface="Tahoma" pitchFamily="34" charset="0"/>
                <a:cs typeface="Tahoma" pitchFamily="34" charset="0"/>
              </a:rPr>
              <a:t>.</a:t>
            </a:r>
          </a:p>
          <a:p>
            <a:pPr algn="just">
              <a:lnSpc>
                <a:spcPct val="150000"/>
              </a:lnSpc>
              <a:spcBef>
                <a:spcPts val="300"/>
              </a:spcBef>
            </a:pPr>
            <a:r>
              <a:rPr lang="he-IL" sz="1200" b="1" dirty="0">
                <a:solidFill>
                  <a:schemeClr val="accent1">
                    <a:lumMod val="75000"/>
                  </a:schemeClr>
                </a:solidFill>
                <a:latin typeface="Tahoma" pitchFamily="34" charset="0"/>
                <a:cs typeface="Tahoma" pitchFamily="34" charset="0"/>
              </a:rPr>
              <a:t>ה. ספר כרוך ובו יירשמו נכסים שנתקבלו כתרומות או כמתנות. הרישום יכלול את שם הנותן או התורם, תיאור הנכס </a:t>
            </a:r>
            <a:r>
              <a:rPr lang="he-IL" sz="1200" b="1" dirty="0" smtClean="0">
                <a:solidFill>
                  <a:schemeClr val="accent1">
                    <a:lumMod val="75000"/>
                  </a:schemeClr>
                </a:solidFill>
                <a:latin typeface="Tahoma" pitchFamily="34" charset="0"/>
                <a:cs typeface="Tahoma" pitchFamily="34" charset="0"/>
              </a:rPr>
              <a:t>שנתקבלו מועד קבלת הנכס</a:t>
            </a:r>
            <a:endParaRPr lang="he-IL" sz="1200" b="1" dirty="0">
              <a:solidFill>
                <a:schemeClr val="accent1">
                  <a:lumMod val="75000"/>
                </a:schemeClr>
              </a:solidFill>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188640"/>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מילולי</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5" name="מלבן 4"/>
          <p:cNvSpPr/>
          <p:nvPr/>
        </p:nvSpPr>
        <p:spPr>
          <a:xfrm>
            <a:off x="323528" y="1052736"/>
            <a:ext cx="7929619" cy="4219617"/>
          </a:xfrm>
          <a:prstGeom prst="rect">
            <a:avLst/>
          </a:prstGeom>
        </p:spPr>
        <p:txBody>
          <a:bodyPr wrap="square">
            <a:spAutoFit/>
          </a:bodyPr>
          <a:lstStyle/>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sym typeface="Wingdings"/>
              </a:rPr>
              <a:t>י</a:t>
            </a:r>
            <a:r>
              <a:rPr lang="he-IL" b="1" dirty="0" smtClean="0">
                <a:solidFill>
                  <a:schemeClr val="tx2"/>
                </a:solidFill>
                <a:latin typeface="Trebuchet MS" pitchFamily="34" charset="0"/>
                <a:ea typeface="+mj-ea"/>
              </a:rPr>
              <a:t>ש להגיש את הדוח חתום על ידי שני  חברי ועד בציון שמותיהם</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 יש להגיש דו"ח זה גם אם לא הייתה לעמותה פעילות כספית בשנת הדו"ח</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 את הדו"ח יש להגיש על גבי הטפסים המצויים באתר רשם העמותות</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 האחריות להכנת הדוח המילולי ולתוכנו חלה על הועד המנהל</a:t>
            </a:r>
          </a:p>
          <a:p>
            <a:pPr marL="273050" lvl="0" indent="-27305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על ועדת הביקורת לבחון את הדו"ח המילולי ולהביא המלצותיה בפני האסיפה הכללית  אשר תאשר את הדו"ח האמור (בדומה לדוחות הכספיים).</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הדו"ח אינו מחויב בעריכה על ידי גורם מקצועי חיצוני לעמותה</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הדו"ח המילולי יהיה פתוח לעיון הציבור</a:t>
            </a:r>
          </a:p>
          <a:p>
            <a:pPr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יש להקפיד שהנתונים הכספיים יהיו זהים למופיע בדוחות הכספיים</a:t>
            </a:r>
            <a:endParaRPr lang="he-IL" dirty="0" smtClean="0">
              <a:latin typeface="Arial" pitchFamily="34" charset="0"/>
              <a:cs typeface="Arial" pitchFamily="34" charset="0"/>
            </a:endParaRPr>
          </a:p>
        </p:txBody>
      </p:sp>
      <p:sp>
        <p:nvSpPr>
          <p:cNvPr id="6" name="Title 1"/>
          <p:cNvSpPr txBox="1">
            <a:spLocks/>
          </p:cNvSpPr>
          <p:nvPr/>
        </p:nvSpPr>
        <p:spPr>
          <a:xfrm>
            <a:off x="611560" y="5301208"/>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כספי מבוקר-בהמשך פרק נרחב </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a:xfrm>
            <a:off x="467544" y="1340768"/>
            <a:ext cx="7848872" cy="4071966"/>
          </a:xfrm>
          <a:prstGeom prst="rect">
            <a:avLst/>
          </a:prstGeom>
          <a:noFill/>
        </p:spPr>
        <p:txBody>
          <a:bodyPr>
            <a:normAutofit fontScale="32500" lnSpcReduction="20000"/>
          </a:bodyPr>
          <a:lstStyle/>
          <a:p>
            <a:pPr marL="342900" marR="0" lvl="0" indent="-342900" algn="r" defTabSz="914400" rtl="1" eaLnBrk="1" fontAlgn="auto" latinLnBrk="0" hangingPunct="1">
              <a:lnSpc>
                <a:spcPct val="170000"/>
              </a:lnSpc>
              <a:spcBef>
                <a:spcPct val="0"/>
              </a:spcBef>
              <a:spcAft>
                <a:spcPts val="0"/>
              </a:spcAft>
              <a:buClrTx/>
              <a:buSzPct val="120000"/>
              <a:tabLst/>
              <a:defRPr/>
            </a:pPr>
            <a:r>
              <a:rPr kumimoji="0" lang="he-IL" sz="4500" b="1" u="none" strike="noStrike" kern="1200" cap="none" spc="0" normalizeH="0" baseline="0" noProof="0" dirty="0" smtClean="0">
                <a:ln>
                  <a:noFill/>
                </a:ln>
                <a:solidFill>
                  <a:schemeClr val="tx2"/>
                </a:solidFill>
                <a:effectLst/>
                <a:uLnTx/>
                <a:uFillTx/>
                <a:latin typeface="Trebuchet MS" pitchFamily="34" charset="0"/>
                <a:ea typeface="+mj-ea"/>
                <a:cs typeface="+mn-cs"/>
              </a:rPr>
              <a:t>     עמותות המבקשות אישור ניהול תקין-  נדרשות להגיש את חבילת הדיווח כמפורט להלן:</a:t>
            </a:r>
          </a:p>
          <a:p>
            <a:pPr marL="342900" marR="0" lvl="0" indent="-342900" algn="r" defTabSz="914400" rtl="1" eaLnBrk="1" fontAlgn="auto" latinLnBrk="0" hangingPunct="1">
              <a:lnSpc>
                <a:spcPct val="170000"/>
              </a:lnSpc>
              <a:spcBef>
                <a:spcPct val="0"/>
              </a:spcBef>
              <a:spcAft>
                <a:spcPts val="0"/>
              </a:spcAft>
              <a:buClrTx/>
              <a:buSzPct val="120000"/>
              <a:buFont typeface="Arial" pitchFamily="34" charset="0"/>
              <a:buChar char="•"/>
              <a:tabLst/>
              <a:defRPr/>
            </a:pPr>
            <a:endParaRPr kumimoji="0" lang="he-IL" sz="4000" b="1" i="1" u="none" strike="noStrike" kern="1200" cap="none" spc="0" normalizeH="0" baseline="0" noProof="0" dirty="0" smtClean="0">
              <a:ln>
                <a:noFill/>
              </a:ln>
              <a:solidFill>
                <a:schemeClr val="tx2"/>
              </a:solidFill>
              <a:effectLst/>
              <a:uLnTx/>
              <a:uFillTx/>
              <a:latin typeface="Trebuchet MS" pitchFamily="34" charset="0"/>
              <a:ea typeface="+mj-ea"/>
              <a:cs typeface="+mn-cs"/>
            </a:endParaRPr>
          </a:p>
          <a:p>
            <a:pPr marL="342900" marR="0" lvl="0" indent="-342900" algn="r" defTabSz="914400" rtl="1" eaLnBrk="1" fontAlgn="auto" latinLnBrk="0" hangingPunct="1">
              <a:lnSpc>
                <a:spcPct val="170000"/>
              </a:lnSpc>
              <a:spcBef>
                <a:spcPct val="0"/>
              </a:spcBef>
              <a:spcAft>
                <a:spcPts val="0"/>
              </a:spcAft>
              <a:buClrTx/>
              <a:buSzPct val="120000"/>
              <a:buFont typeface="Wingdings" pitchFamily="2" charset="2"/>
              <a:buChar char="@"/>
              <a:tabLst/>
              <a:defRPr/>
            </a:pPr>
            <a:r>
              <a:rPr lang="he-IL" sz="4000" b="1" dirty="0" smtClean="0">
                <a:solidFill>
                  <a:schemeClr val="tx2"/>
                </a:solidFill>
                <a:latin typeface="Trebuchet MS" pitchFamily="34" charset="0"/>
                <a:ea typeface="+mj-ea"/>
              </a:rPr>
              <a:t>דו"ח כספי  (כולל מאזן)</a:t>
            </a:r>
          </a:p>
          <a:p>
            <a:pPr marL="342900" marR="0" lvl="0" indent="-342900" algn="r" defTabSz="914400" rtl="1" eaLnBrk="1" fontAlgn="auto" latinLnBrk="0" hangingPunct="1">
              <a:lnSpc>
                <a:spcPct val="170000"/>
              </a:lnSpc>
              <a:spcBef>
                <a:spcPct val="0"/>
              </a:spcBef>
              <a:spcAft>
                <a:spcPts val="0"/>
              </a:spcAft>
              <a:buClrTx/>
              <a:buSzPct val="120000"/>
              <a:buFont typeface="Wingdings" pitchFamily="2" charset="2"/>
              <a:buChar char="@"/>
              <a:tabLst/>
              <a:defRPr/>
            </a:pPr>
            <a:r>
              <a:rPr kumimoji="0" lang="he-IL" sz="4000" b="1" i="0" u="none" strike="noStrike" kern="1200" cap="none" spc="0" normalizeH="0" baseline="0" noProof="0" dirty="0" smtClean="0">
                <a:ln>
                  <a:noFill/>
                </a:ln>
                <a:solidFill>
                  <a:schemeClr val="tx2"/>
                </a:solidFill>
                <a:effectLst/>
                <a:uLnTx/>
                <a:uFillTx/>
                <a:latin typeface="Trebuchet MS" pitchFamily="34" charset="0"/>
                <a:ea typeface="+mj-ea"/>
                <a:cs typeface="+mn-cs"/>
              </a:rPr>
              <a:t>דו"ח מילולי באשר לפעילות העמותה</a:t>
            </a:r>
          </a:p>
          <a:p>
            <a:pPr marL="342900" marR="0" lvl="0" indent="-342900" algn="r" defTabSz="914400" rtl="1" eaLnBrk="1" fontAlgn="auto" latinLnBrk="0" hangingPunct="1">
              <a:lnSpc>
                <a:spcPct val="170000"/>
              </a:lnSpc>
              <a:spcBef>
                <a:spcPct val="0"/>
              </a:spcBef>
              <a:spcAft>
                <a:spcPts val="0"/>
              </a:spcAft>
              <a:buClrTx/>
              <a:buSzPct val="120000"/>
              <a:buFont typeface="Wingdings" pitchFamily="2" charset="2"/>
              <a:buChar char="@"/>
              <a:tabLst/>
              <a:defRPr/>
            </a:pPr>
            <a:r>
              <a:rPr kumimoji="0" lang="he-IL" sz="4000" b="1" i="0" u="none" strike="noStrike" kern="1200" cap="none" spc="0" normalizeH="0" baseline="0" noProof="0" dirty="0" smtClean="0">
                <a:ln>
                  <a:noFill/>
                </a:ln>
                <a:solidFill>
                  <a:schemeClr val="tx2"/>
                </a:solidFill>
                <a:effectLst/>
                <a:uLnTx/>
                <a:uFillTx/>
                <a:latin typeface="Trebuchet MS" pitchFamily="34" charset="0"/>
                <a:ea typeface="+mj-ea"/>
                <a:cs typeface="+mn-cs"/>
              </a:rPr>
              <a:t>פרוטוקול אסיפה כללית לאישור הדו"ח הכספי והמילולי</a:t>
            </a:r>
          </a:p>
          <a:p>
            <a:pPr marL="342900" marR="0" lvl="0" indent="-342900" algn="r" defTabSz="914400" rtl="1" eaLnBrk="1" fontAlgn="auto" latinLnBrk="0" hangingPunct="1">
              <a:lnSpc>
                <a:spcPct val="170000"/>
              </a:lnSpc>
              <a:spcBef>
                <a:spcPct val="0"/>
              </a:spcBef>
              <a:spcAft>
                <a:spcPts val="0"/>
              </a:spcAft>
              <a:buClrTx/>
              <a:buSzPct val="120000"/>
              <a:buFont typeface="Wingdings" pitchFamily="2" charset="2"/>
              <a:buChar char="@"/>
              <a:tabLst/>
              <a:defRPr/>
            </a:pPr>
            <a:r>
              <a:rPr kumimoji="0" lang="he-IL" sz="4000" b="1" i="0" u="none" strike="noStrike" kern="1200" cap="none" spc="0" normalizeH="0" baseline="0" noProof="0" dirty="0" smtClean="0">
                <a:ln>
                  <a:noFill/>
                </a:ln>
                <a:solidFill>
                  <a:schemeClr val="tx2"/>
                </a:solidFill>
                <a:effectLst/>
                <a:uLnTx/>
                <a:uFillTx/>
                <a:latin typeface="Trebuchet MS" pitchFamily="34" charset="0"/>
                <a:ea typeface="+mj-ea"/>
                <a:cs typeface="+mn-cs"/>
              </a:rPr>
              <a:t>המלצות ועדת ביקורת</a:t>
            </a:r>
            <a:r>
              <a:rPr kumimoji="0" lang="en-US" sz="4000" b="1" i="0" u="none" strike="noStrike" kern="1200" cap="none" spc="0" normalizeH="0" baseline="0" noProof="0" dirty="0" smtClean="0">
                <a:ln>
                  <a:noFill/>
                </a:ln>
                <a:solidFill>
                  <a:schemeClr val="tx2"/>
                </a:solidFill>
                <a:effectLst/>
                <a:uLnTx/>
                <a:uFillTx/>
                <a:latin typeface="Trebuchet MS" pitchFamily="34" charset="0"/>
                <a:ea typeface="+mj-ea"/>
                <a:cs typeface="+mn-cs"/>
              </a:rPr>
              <a:t> </a:t>
            </a:r>
            <a:r>
              <a:rPr kumimoji="0" lang="he-IL" sz="4000" b="1" i="0" u="none" strike="noStrike" kern="1200" cap="none" spc="0" normalizeH="0" baseline="0" noProof="0" dirty="0" smtClean="0">
                <a:ln>
                  <a:noFill/>
                </a:ln>
                <a:solidFill>
                  <a:schemeClr val="tx2"/>
                </a:solidFill>
                <a:effectLst/>
                <a:uLnTx/>
                <a:uFillTx/>
                <a:latin typeface="Trebuchet MS" pitchFamily="34" charset="0"/>
                <a:ea typeface="+mj-ea"/>
                <a:cs typeface="+mn-cs"/>
              </a:rPr>
              <a:t>בנוגע לדו"ח הכספי והמילולי</a:t>
            </a:r>
          </a:p>
          <a:p>
            <a:pPr marL="342900" marR="0" lvl="0" indent="-342900" algn="r" defTabSz="914400" rtl="1" eaLnBrk="1" fontAlgn="auto" latinLnBrk="0" hangingPunct="1">
              <a:lnSpc>
                <a:spcPct val="170000"/>
              </a:lnSpc>
              <a:spcBef>
                <a:spcPct val="0"/>
              </a:spcBef>
              <a:spcAft>
                <a:spcPts val="0"/>
              </a:spcAft>
              <a:buClrTx/>
              <a:buSzPct val="120000"/>
              <a:buFont typeface="Wingdings" pitchFamily="2" charset="2"/>
              <a:buChar char="@"/>
              <a:tabLst/>
              <a:defRPr/>
            </a:pPr>
            <a:r>
              <a:rPr kumimoji="0" lang="he-IL" sz="4000" b="1" i="0" u="none" strike="noStrike" kern="1200" cap="none" spc="0" normalizeH="0" baseline="0" noProof="0" dirty="0" smtClean="0">
                <a:ln>
                  <a:noFill/>
                </a:ln>
                <a:solidFill>
                  <a:schemeClr val="tx2"/>
                </a:solidFill>
                <a:effectLst/>
                <a:uLnTx/>
                <a:uFillTx/>
                <a:latin typeface="Trebuchet MS" pitchFamily="34" charset="0"/>
                <a:ea typeface="+mj-ea"/>
                <a:cs typeface="+mn-cs"/>
              </a:rPr>
              <a:t>רשימת חמשת מקבלי השכר הגבוה השנתית </a:t>
            </a:r>
          </a:p>
          <a:p>
            <a:pPr marL="342900" marR="0" lvl="0" indent="-342900" algn="r" defTabSz="914400" rtl="1" eaLnBrk="1" fontAlgn="auto" latinLnBrk="0" hangingPunct="1">
              <a:lnSpc>
                <a:spcPct val="170000"/>
              </a:lnSpc>
              <a:spcBef>
                <a:spcPct val="0"/>
              </a:spcBef>
              <a:spcAft>
                <a:spcPts val="0"/>
              </a:spcAft>
              <a:buClrTx/>
              <a:buSzPct val="120000"/>
              <a:buFont typeface="Wingdings" pitchFamily="2" charset="2"/>
              <a:buChar char="@"/>
              <a:tabLst/>
              <a:defRPr/>
            </a:pPr>
            <a:r>
              <a:rPr kumimoji="0" lang="he-IL" sz="4000" b="1" i="0" u="none" strike="noStrike" kern="1200" cap="none" spc="0" normalizeH="0" baseline="0" noProof="0" dirty="0" smtClean="0">
                <a:ln>
                  <a:noFill/>
                </a:ln>
                <a:solidFill>
                  <a:schemeClr val="tx2"/>
                </a:solidFill>
                <a:effectLst/>
                <a:uLnTx/>
                <a:uFillTx/>
                <a:latin typeface="Trebuchet MS" pitchFamily="34" charset="0"/>
                <a:ea typeface="+mj-ea"/>
                <a:cs typeface="+mn-cs"/>
              </a:rPr>
              <a:t>צילום שובר אגרה שנתית חתום בידי בנק הדואר.</a:t>
            </a:r>
          </a:p>
          <a:p>
            <a:pPr marL="342900" marR="0" lvl="0" indent="-342900" algn="r" defTabSz="914400" rtl="1" eaLnBrk="1" fontAlgn="auto" latinLnBrk="0" hangingPunct="1">
              <a:lnSpc>
                <a:spcPct val="170000"/>
              </a:lnSpc>
              <a:spcBef>
                <a:spcPct val="0"/>
              </a:spcBef>
              <a:spcAft>
                <a:spcPts val="0"/>
              </a:spcAft>
              <a:buClrTx/>
              <a:buSzPct val="120000"/>
              <a:buFont typeface="Wingdings" pitchFamily="2" charset="2"/>
              <a:buChar char="@"/>
              <a:tabLst/>
              <a:defRPr/>
            </a:pPr>
            <a:r>
              <a:rPr kumimoji="0" lang="he-IL" sz="4000" b="1" i="0" u="none" strike="noStrike" kern="1200" cap="none" spc="0" normalizeH="0" baseline="0" noProof="0" dirty="0" smtClean="0">
                <a:ln>
                  <a:noFill/>
                </a:ln>
                <a:solidFill>
                  <a:schemeClr val="tx2"/>
                </a:solidFill>
                <a:effectLst/>
                <a:uLnTx/>
                <a:uFillTx/>
                <a:latin typeface="Trebuchet MS" pitchFamily="34" charset="0"/>
                <a:ea typeface="+mj-ea"/>
                <a:cs typeface="+mn-cs"/>
              </a:rPr>
              <a:t>הודעה בדבר קבלה / אי קבלה תרומות מישות מדינית זרה</a:t>
            </a:r>
          </a:p>
          <a:p>
            <a:pPr marL="342900" marR="0" lvl="0" indent="-342900" algn="r" defTabSz="914400" rtl="1" eaLnBrk="1" fontAlgn="auto" latinLnBrk="0" hangingPunct="1">
              <a:lnSpc>
                <a:spcPct val="170000"/>
              </a:lnSpc>
              <a:spcBef>
                <a:spcPct val="0"/>
              </a:spcBef>
              <a:spcAft>
                <a:spcPts val="0"/>
              </a:spcAft>
              <a:buClrTx/>
              <a:buSzPct val="120000"/>
              <a:buFont typeface="Wingdings" pitchFamily="2" charset="2"/>
              <a:buChar char="@"/>
              <a:tabLst/>
              <a:defRPr/>
            </a:pPr>
            <a:r>
              <a:rPr lang="he-IL" sz="4000" b="1" noProof="0" dirty="0" smtClean="0">
                <a:solidFill>
                  <a:srgbClr val="FF0000"/>
                </a:solidFill>
                <a:latin typeface="Trebuchet MS" pitchFamily="34" charset="0"/>
                <a:ea typeface="+mj-ea"/>
              </a:rPr>
              <a:t>החל מבקשה ל 2016 תצרף העמותה פרוטוקול למינוי מבקר פנימי (בעמותה מעל 10 מיליון)</a:t>
            </a:r>
            <a:endParaRPr kumimoji="0" lang="he-IL" sz="4000" b="1" i="0" u="none" strike="noStrike" kern="1200" cap="none" spc="0" normalizeH="0" baseline="0" noProof="0" dirty="0" smtClean="0">
              <a:ln>
                <a:noFill/>
              </a:ln>
              <a:solidFill>
                <a:srgbClr val="FF0000"/>
              </a:solidFill>
              <a:effectLst/>
              <a:uLnTx/>
              <a:uFillTx/>
              <a:latin typeface="Trebuchet MS" pitchFamily="34" charset="0"/>
              <a:ea typeface="+mj-ea"/>
            </a:endParaRPr>
          </a:p>
          <a:p>
            <a:pPr marL="342900" marR="0" lvl="0" indent="-342900" algn="r" defTabSz="914400" rtl="1" eaLnBrk="1" fontAlgn="auto" latinLnBrk="0" hangingPunct="1">
              <a:lnSpc>
                <a:spcPct val="60000"/>
              </a:lnSpc>
              <a:spcBef>
                <a:spcPct val="0"/>
              </a:spcBef>
              <a:spcAft>
                <a:spcPts val="0"/>
              </a:spcAft>
              <a:buClrTx/>
              <a:buSzTx/>
              <a:tabLst/>
              <a:defRPr/>
            </a:pPr>
            <a:r>
              <a:rPr kumimoji="0" lang="he-IL" sz="4000" b="0" i="0" u="none" strike="noStrike" kern="1200" cap="none" spc="0" normalizeH="0" baseline="0" noProof="0" dirty="0" smtClean="0">
                <a:ln>
                  <a:noFill/>
                </a:ln>
                <a:solidFill>
                  <a:schemeClr val="tx2"/>
                </a:solidFill>
                <a:effectLst/>
                <a:uLnTx/>
                <a:uFillTx/>
                <a:latin typeface="Trebuchet MS" pitchFamily="34" charset="0"/>
                <a:ea typeface="+mj-ea"/>
                <a:cs typeface="+mn-cs"/>
              </a:rPr>
              <a:t/>
            </a:r>
            <a:br>
              <a:rPr kumimoji="0" lang="he-IL" sz="4000" b="0" i="0" u="none" strike="noStrike" kern="1200" cap="none" spc="0" normalizeH="0" baseline="0" noProof="0" dirty="0" smtClean="0">
                <a:ln>
                  <a:noFill/>
                </a:ln>
                <a:solidFill>
                  <a:schemeClr val="tx2"/>
                </a:solidFill>
                <a:effectLst/>
                <a:uLnTx/>
                <a:uFillTx/>
                <a:latin typeface="Trebuchet MS" pitchFamily="34" charset="0"/>
                <a:ea typeface="+mj-ea"/>
                <a:cs typeface="+mn-cs"/>
              </a:rPr>
            </a:br>
            <a:endParaRPr kumimoji="0" lang="en-US" sz="4000" b="0" i="0" u="none" strike="noStrike" kern="1200" cap="none" spc="0" normalizeH="0" baseline="0" noProof="0" dirty="0" smtClean="0">
              <a:ln>
                <a:noFill/>
              </a:ln>
              <a:solidFill>
                <a:schemeClr val="tx2"/>
              </a:solidFill>
              <a:effectLst/>
              <a:uLnTx/>
              <a:uFillTx/>
              <a:latin typeface="Trebuchet MS" pitchFamily="34" charset="0"/>
              <a:ea typeface="+mj-ea"/>
              <a:cs typeface="+mn-cs"/>
            </a:endParaRPr>
          </a:p>
        </p:txBody>
      </p:sp>
      <p:sp>
        <p:nvSpPr>
          <p:cNvPr id="3" name="כותרת 1"/>
          <p:cNvSpPr txBox="1">
            <a:spLocks/>
          </p:cNvSpPr>
          <p:nvPr/>
        </p:nvSpPr>
        <p:spPr>
          <a:xfrm>
            <a:off x="1259632" y="188640"/>
            <a:ext cx="7488832" cy="9144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סט מסמכים לקבלת אישור ניהול תקין</a:t>
            </a:r>
            <a:endPar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3887" y="836557"/>
            <a:ext cx="3283674" cy="3878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כותרת 1"/>
          <p:cNvSpPr txBox="1">
            <a:spLocks/>
          </p:cNvSpPr>
          <p:nvPr/>
        </p:nvSpPr>
        <p:spPr>
          <a:xfrm>
            <a:off x="1331640" y="260648"/>
            <a:ext cx="7500990" cy="71438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טופס בקשת אישור ניהול תקין</a:t>
            </a:r>
            <a:endPar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pic>
        <p:nvPicPr>
          <p:cNvPr id="481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028896"/>
            <a:ext cx="3240360" cy="336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4"/>
          <p:cNvSpPr>
            <a:spLocks noChangeArrowheads="1"/>
          </p:cNvSpPr>
          <p:nvPr/>
        </p:nvSpPr>
        <p:spPr bwMode="auto">
          <a:xfrm>
            <a:off x="899592" y="794183"/>
            <a:ext cx="4000528" cy="5448098"/>
          </a:xfrm>
          <a:prstGeom prst="rect">
            <a:avLst/>
          </a:prstGeom>
          <a:noFill/>
          <a:ln w="9525">
            <a:noFill/>
            <a:miter lim="800000"/>
            <a:headEnd/>
            <a:tailEnd/>
          </a:ln>
        </p:spPr>
        <p:txBody>
          <a:bodyPr/>
          <a:lstStyle/>
          <a:p>
            <a:pPr marL="342900" indent="-342900" algn="ctr">
              <a:spcBef>
                <a:spcPct val="20000"/>
              </a:spcBef>
            </a:pPr>
            <a:r>
              <a:rPr lang="he-IL" sz="1600" b="1" u="sng" dirty="0" smtClean="0">
                <a:solidFill>
                  <a:srgbClr val="0000CC"/>
                </a:solidFill>
              </a:rPr>
              <a:t>דגשים</a:t>
            </a:r>
            <a:r>
              <a:rPr lang="he-IL" sz="1200" b="1" dirty="0" smtClean="0">
                <a:solidFill>
                  <a:srgbClr val="0000CC"/>
                </a:solidFill>
              </a:rPr>
              <a:t>:</a:t>
            </a:r>
          </a:p>
          <a:p>
            <a:pPr marL="720000" indent="-342900" algn="just">
              <a:spcBef>
                <a:spcPct val="20000"/>
              </a:spcBef>
              <a:buFont typeface="Wingdings" pitchFamily="2" charset="2"/>
              <a:buChar char=""/>
            </a:pPr>
            <a:r>
              <a:rPr lang="he-IL" sz="1200" b="1" dirty="0" smtClean="0">
                <a:solidFill>
                  <a:srgbClr val="0000CC"/>
                </a:solidFill>
              </a:rPr>
              <a:t>אישור ניהול תקין </a:t>
            </a:r>
            <a:r>
              <a:rPr lang="he-IL" sz="1200" b="1" dirty="0" err="1" smtClean="0">
                <a:solidFill>
                  <a:srgbClr val="0000CC"/>
                </a:solidFill>
              </a:rPr>
              <a:t>ינתן</a:t>
            </a:r>
            <a:r>
              <a:rPr lang="he-IL" sz="1200" b="1" dirty="0" smtClean="0">
                <a:solidFill>
                  <a:srgbClr val="0000CC"/>
                </a:solidFill>
              </a:rPr>
              <a:t> לעמותה רק בתום שנתיים של פעילות.</a:t>
            </a:r>
          </a:p>
          <a:p>
            <a:pPr marL="720000" indent="-342900" algn="just">
              <a:spcBef>
                <a:spcPct val="20000"/>
              </a:spcBef>
              <a:buFont typeface="Wingdings" pitchFamily="2" charset="2"/>
              <a:buChar char=""/>
            </a:pPr>
            <a:r>
              <a:rPr lang="he-IL" sz="1200" b="1" dirty="0" smtClean="0">
                <a:solidFill>
                  <a:srgbClr val="0000CC"/>
                </a:solidFill>
              </a:rPr>
              <a:t>רצוי לצרף למסמכים את רשימת המסמכים.</a:t>
            </a:r>
          </a:p>
          <a:p>
            <a:pPr marL="720000" indent="-342900" algn="just">
              <a:spcBef>
                <a:spcPct val="20000"/>
              </a:spcBef>
              <a:buFont typeface="Wingdings" pitchFamily="2" charset="2"/>
              <a:buChar char=""/>
            </a:pPr>
            <a:r>
              <a:rPr lang="he-IL" sz="1200" b="1" dirty="0" smtClean="0">
                <a:solidFill>
                  <a:srgbClr val="0000CC"/>
                </a:solidFill>
              </a:rPr>
              <a:t>על המסמכים להיות חתומים כנדרש . אין לשלוח צילומים של מסמכים אלא א"כ הן אומתו בחותמת "נאמן למקור"</a:t>
            </a:r>
            <a:r>
              <a:rPr lang="en-US" sz="1200" b="1" dirty="0" smtClean="0">
                <a:solidFill>
                  <a:srgbClr val="0000CC"/>
                </a:solidFill>
              </a:rPr>
              <a:t> </a:t>
            </a:r>
            <a:r>
              <a:rPr lang="he-IL" sz="1200" b="1" dirty="0" smtClean="0">
                <a:solidFill>
                  <a:srgbClr val="0000CC"/>
                </a:solidFill>
              </a:rPr>
              <a:t> על ידי עורך דין או רואה חשבון בתוספת חתימה מקורית.</a:t>
            </a:r>
          </a:p>
          <a:p>
            <a:pPr marL="720000" indent="-342900" algn="just">
              <a:spcBef>
                <a:spcPct val="20000"/>
              </a:spcBef>
              <a:buFont typeface="Wingdings" pitchFamily="2" charset="2"/>
              <a:buChar char=""/>
            </a:pPr>
            <a:r>
              <a:rPr lang="he-IL" sz="1200" b="1" dirty="0" smtClean="0">
                <a:solidFill>
                  <a:srgbClr val="0000CC"/>
                </a:solidFill>
              </a:rPr>
              <a:t>העדר משלוח המסמכים , או שליחתם שלא בהתאם להנחיות, או העדר חתימות מקוריות המאומתות כדין, ציון שמות החותמים לצד החתימה וכיוצא באלו, לא יהוו מילוי דרישות החוק לצורך קבלת אישור ניהול תקין.</a:t>
            </a:r>
          </a:p>
          <a:p>
            <a:pPr marL="720000" indent="-342900" algn="just">
              <a:spcBef>
                <a:spcPct val="20000"/>
              </a:spcBef>
              <a:buFont typeface="Wingdings" pitchFamily="2" charset="2"/>
              <a:buChar char=""/>
            </a:pPr>
            <a:r>
              <a:rPr lang="he-IL" sz="1200" b="1" dirty="0" smtClean="0">
                <a:solidFill>
                  <a:srgbClr val="0000CC"/>
                </a:solidFill>
              </a:rPr>
              <a:t>עצם המצאת המסמכים אינה מקנה זכות אוטומטית לאישור אם מתקיימים בעמותה ליקויים אחרים.</a:t>
            </a:r>
          </a:p>
          <a:p>
            <a:pPr marL="720000" indent="-342900" algn="just">
              <a:spcBef>
                <a:spcPct val="20000"/>
              </a:spcBef>
              <a:buFont typeface="Wingdings" pitchFamily="2" charset="2"/>
              <a:buChar char=""/>
            </a:pPr>
            <a:r>
              <a:rPr lang="he-IL" sz="1200" b="1" dirty="0" smtClean="0">
                <a:solidFill>
                  <a:srgbClr val="0000CC"/>
                </a:solidFill>
              </a:rPr>
              <a:t>חומר שישלח בפקס- לא יטופל</a:t>
            </a:r>
            <a:r>
              <a:rPr lang="he-IL" sz="1200" b="1" dirty="0" smtClean="0">
                <a:solidFill>
                  <a:srgbClr val="0000CC"/>
                </a:solidFill>
                <a:cs typeface="David" pitchFamily="2" charset="-79"/>
              </a:rPr>
              <a:t>.</a:t>
            </a:r>
          </a:p>
          <a:p>
            <a:pPr marL="720000" indent="-342900" algn="just">
              <a:spcBef>
                <a:spcPct val="20000"/>
              </a:spcBef>
              <a:buFont typeface="Wingdings" pitchFamily="2" charset="2"/>
              <a:buChar char=""/>
            </a:pPr>
            <a:r>
              <a:rPr lang="he-IL" sz="1200" b="1" dirty="0" smtClean="0">
                <a:solidFill>
                  <a:srgbClr val="0000CC"/>
                </a:solidFill>
              </a:rPr>
              <a:t>במידה וחל שינוי בכתובת העמותה יש להגיש בקשה לשינוי כתובת חתומה על ידי שני חברי ועד .</a:t>
            </a:r>
          </a:p>
          <a:p>
            <a:pPr marL="720000" indent="-342900" algn="just">
              <a:spcBef>
                <a:spcPct val="20000"/>
              </a:spcBef>
              <a:buFont typeface="Wingdings" pitchFamily="2" charset="2"/>
              <a:buChar char=""/>
            </a:pPr>
            <a:r>
              <a:rPr lang="he-IL" sz="1200" b="1" dirty="0" smtClean="0">
                <a:solidFill>
                  <a:srgbClr val="0000CC"/>
                </a:solidFill>
              </a:rPr>
              <a:t>עמותה המהווה חלק מתוכנית הבראה צריכה לשלוח את המסמכים לידי מנהל מחלקת תוכניות הבראה ברשם העמותות.</a:t>
            </a:r>
          </a:p>
          <a:p>
            <a:pPr marL="720000" indent="-342900" algn="just">
              <a:spcBef>
                <a:spcPct val="20000"/>
              </a:spcBef>
            </a:pPr>
            <a:r>
              <a:rPr lang="he-IL" sz="1200" b="1" u="sng" dirty="0" smtClean="0">
                <a:solidFill>
                  <a:srgbClr val="0000CC"/>
                </a:solidFill>
              </a:rPr>
              <a:t>בטופס המקוון-</a:t>
            </a:r>
          </a:p>
          <a:p>
            <a:pPr marL="720000" indent="-342900" algn="just">
              <a:spcBef>
                <a:spcPct val="20000"/>
              </a:spcBef>
              <a:buFont typeface="Wingdings" pitchFamily="2" charset="2"/>
              <a:buChar char=""/>
            </a:pPr>
            <a:r>
              <a:rPr lang="he-IL" sz="1200" b="1" dirty="0" smtClean="0">
                <a:solidFill>
                  <a:srgbClr val="0000CC"/>
                </a:solidFill>
              </a:rPr>
              <a:t>יש לציין אם העמותה מקבלת תמיכה ממשרדים ממשלתיים ובמידה וכן לתת פירוט כנדרש.</a:t>
            </a:r>
          </a:p>
          <a:p>
            <a:pPr marL="720000" indent="-342900" algn="just">
              <a:spcBef>
                <a:spcPct val="20000"/>
              </a:spcBef>
              <a:buFont typeface="Wingdings" pitchFamily="2" charset="2"/>
              <a:buChar char=""/>
            </a:pPr>
            <a:r>
              <a:rPr lang="he-IL" sz="1200" b="1" dirty="0" smtClean="0">
                <a:solidFill>
                  <a:srgbClr val="0000CC"/>
                </a:solidFill>
              </a:rPr>
              <a:t>יש לתת פירוט פרטים של מבקש אישור הניהול התקין מטעם העמותה</a:t>
            </a:r>
            <a:endParaRPr lang="en-US" sz="12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188640"/>
            <a:ext cx="8569325" cy="971550"/>
          </a:xfrm>
          <a:prstGeom prst="rect">
            <a:avLst/>
          </a:prstGeom>
        </p:spPr>
        <p:txBody>
          <a:bodyPr vert="horz" lIns="91440" tIns="45720" rIns="91440" bIns="45720" rtlCol="1" anchor="ctr">
            <a:normAutofit/>
          </a:bodyPr>
          <a:lstStyle/>
          <a:p>
            <a:pPr marL="450850" lvl="0" indent="-273050" algn="ctr" fontAlgn="base">
              <a:lnSpc>
                <a:spcPct val="150000"/>
              </a:lnSpc>
              <a:spcBef>
                <a:spcPct val="0"/>
              </a:spcBef>
              <a:spcAft>
                <a:spcPct val="0"/>
              </a:spcAft>
              <a:buClr>
                <a:srgbClr val="FF0000"/>
              </a:buCl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רשימת חמשת מקבלי השכר הגבוה בעמותה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3286116" y="1285860"/>
            <a:ext cx="4572032" cy="5205144"/>
          </a:xfrm>
          <a:prstGeom prst="rect">
            <a:avLst/>
          </a:prstGeom>
          <a:noFill/>
          <a:ln w="9525">
            <a:noFill/>
            <a:miter lim="800000"/>
            <a:headEnd/>
            <a:tailEnd/>
          </a:ln>
        </p:spPr>
      </p:pic>
      <p:sp>
        <p:nvSpPr>
          <p:cNvPr id="4" name="Rectangle 14"/>
          <p:cNvSpPr>
            <a:spLocks noChangeArrowheads="1"/>
          </p:cNvSpPr>
          <p:nvPr/>
        </p:nvSpPr>
        <p:spPr bwMode="auto">
          <a:xfrm>
            <a:off x="285720" y="1412776"/>
            <a:ext cx="3000395" cy="4445116"/>
          </a:xfrm>
          <a:prstGeom prst="rect">
            <a:avLst/>
          </a:prstGeom>
          <a:noFill/>
          <a:ln w="9525">
            <a:noFill/>
            <a:miter lim="800000"/>
            <a:headEnd/>
            <a:tailEnd/>
          </a:ln>
        </p:spPr>
        <p:txBody>
          <a:bodyPr/>
          <a:lstStyle/>
          <a:p>
            <a:pPr marL="342900" indent="-342900" algn="ctr">
              <a:spcBef>
                <a:spcPct val="20000"/>
              </a:spcBef>
            </a:pPr>
            <a:r>
              <a:rPr lang="he-IL" sz="1600" b="1" u="sng" dirty="0" smtClean="0">
                <a:solidFill>
                  <a:srgbClr val="0000CC"/>
                </a:solidFill>
              </a:rPr>
              <a:t>דגשים</a:t>
            </a:r>
            <a:r>
              <a:rPr lang="he-IL" sz="1200" b="1" dirty="0" smtClean="0">
                <a:solidFill>
                  <a:srgbClr val="0000CC"/>
                </a:solidFill>
              </a:rPr>
              <a:t>:</a:t>
            </a:r>
          </a:p>
          <a:p>
            <a:pPr marL="342900" indent="-342900">
              <a:spcBef>
                <a:spcPct val="20000"/>
              </a:spcBef>
            </a:pPr>
            <a:endParaRPr lang="he-IL" sz="1200" b="1" dirty="0" smtClean="0">
              <a:solidFill>
                <a:srgbClr val="0000CC"/>
              </a:solidFill>
            </a:endParaRPr>
          </a:p>
          <a:p>
            <a:pPr marL="342900" indent="-342900" algn="just">
              <a:spcBef>
                <a:spcPct val="20000"/>
              </a:spcBef>
              <a:buFont typeface="Wingdings" pitchFamily="2" charset="2"/>
              <a:buChar char=""/>
            </a:pPr>
            <a:r>
              <a:rPr lang="he-IL" sz="1200" dirty="0" smtClean="0">
                <a:solidFill>
                  <a:srgbClr val="0000CC"/>
                </a:solidFill>
              </a:rPr>
              <a:t>יש לציין את </a:t>
            </a:r>
            <a:r>
              <a:rPr lang="he-IL" sz="1200" b="1" dirty="0" smtClean="0">
                <a:solidFill>
                  <a:srgbClr val="C00000"/>
                </a:solidFill>
              </a:rPr>
              <a:t>סכום </a:t>
            </a:r>
            <a:r>
              <a:rPr lang="he-IL" sz="1200" dirty="0">
                <a:solidFill>
                  <a:srgbClr val="0000CC"/>
                </a:solidFill>
              </a:rPr>
              <a:t>התשלום ל</a:t>
            </a:r>
            <a:r>
              <a:rPr lang="he-IL" sz="1200" dirty="0" smtClean="0">
                <a:solidFill>
                  <a:srgbClr val="0000CC"/>
                </a:solidFill>
              </a:rPr>
              <a:t>כל אחד מהם לשנת הדו"ח הכספי.</a:t>
            </a:r>
          </a:p>
          <a:p>
            <a:pPr marL="342900" indent="-342900" algn="just">
              <a:spcBef>
                <a:spcPct val="20000"/>
              </a:spcBef>
            </a:pPr>
            <a:endParaRPr lang="he-IL" sz="1200" dirty="0" smtClean="0">
              <a:solidFill>
                <a:srgbClr val="0000CC"/>
              </a:solidFill>
            </a:endParaRPr>
          </a:p>
          <a:p>
            <a:pPr marL="342900" indent="-342900" algn="just">
              <a:spcBef>
                <a:spcPct val="20000"/>
              </a:spcBef>
              <a:buFont typeface="Wingdings" pitchFamily="2" charset="2"/>
              <a:buChar char=""/>
            </a:pPr>
            <a:r>
              <a:rPr lang="he-IL" sz="1200" dirty="0" smtClean="0">
                <a:solidFill>
                  <a:srgbClr val="0000CC"/>
                </a:solidFill>
              </a:rPr>
              <a:t>יש לציין את התשלום במונחים של שכר ברוטו לשנה, בסכום מלא בשקלים. (</a:t>
            </a:r>
            <a:r>
              <a:rPr lang="he-IL" sz="1200" u="sng" dirty="0" smtClean="0">
                <a:solidFill>
                  <a:srgbClr val="0000CC"/>
                </a:solidFill>
              </a:rPr>
              <a:t>ולא</a:t>
            </a:r>
            <a:r>
              <a:rPr lang="he-IL" sz="1200" dirty="0" smtClean="0">
                <a:solidFill>
                  <a:srgbClr val="0000CC"/>
                </a:solidFill>
              </a:rPr>
              <a:t> באלפי שקלים)</a:t>
            </a:r>
          </a:p>
          <a:p>
            <a:pPr marL="342900" indent="-342900" algn="just">
              <a:spcBef>
                <a:spcPct val="20000"/>
              </a:spcBef>
            </a:pPr>
            <a:endParaRPr lang="he-IL" sz="1200" dirty="0" smtClean="0">
              <a:solidFill>
                <a:srgbClr val="0000CC"/>
              </a:solidFill>
            </a:endParaRPr>
          </a:p>
          <a:p>
            <a:pPr marL="342900" indent="-342900" algn="just">
              <a:spcBef>
                <a:spcPct val="20000"/>
              </a:spcBef>
              <a:buFont typeface="Wingdings" pitchFamily="2" charset="2"/>
              <a:buChar char=""/>
            </a:pPr>
            <a:r>
              <a:rPr lang="he-IL" sz="1200" dirty="0" smtClean="0">
                <a:solidFill>
                  <a:srgbClr val="0000CC"/>
                </a:solidFill>
              </a:rPr>
              <a:t>גם במידה ואין לעמותה עובדים בשכר, יש להחתים את חברי הועד בהתאם לטופס המקוון במקום המתאים- בחלון שנפתח בהתאם לבחירה : "לעמותה עובדים בשכר, אין לעמותה עובדים בשכר".</a:t>
            </a:r>
          </a:p>
          <a:p>
            <a:pPr marL="342900" indent="-342900" algn="just">
              <a:spcBef>
                <a:spcPct val="20000"/>
              </a:spcBef>
              <a:buFont typeface="Wingdings" pitchFamily="2" charset="2"/>
              <a:buChar char=""/>
            </a:pPr>
            <a:r>
              <a:rPr lang="he-IL" sz="1200" dirty="0" smtClean="0">
                <a:solidFill>
                  <a:srgbClr val="0000CC"/>
                </a:solidFill>
              </a:rPr>
              <a:t>יש להוסיף את </a:t>
            </a:r>
            <a:r>
              <a:rPr lang="he-IL" sz="1200" b="1" dirty="0" smtClean="0">
                <a:solidFill>
                  <a:srgbClr val="C00000"/>
                </a:solidFill>
              </a:rPr>
              <a:t>שמות</a:t>
            </a:r>
            <a:r>
              <a:rPr lang="he-IL" sz="1200" dirty="0" smtClean="0">
                <a:solidFill>
                  <a:srgbClr val="0000CC"/>
                </a:solidFill>
              </a:rPr>
              <a:t> 2 מקבלי השכר הגבוה </a:t>
            </a:r>
            <a:r>
              <a:rPr lang="he-IL" sz="1200" b="1" dirty="0" smtClean="0">
                <a:solidFill>
                  <a:srgbClr val="FF0000"/>
                </a:solidFill>
              </a:rPr>
              <a:t>בהנהלה.</a:t>
            </a:r>
          </a:p>
          <a:p>
            <a:pPr marL="342900" indent="-342900">
              <a:spcBef>
                <a:spcPct val="20000"/>
              </a:spcBef>
              <a:buFont typeface="Wingdings" pitchFamily="2" charset="2"/>
              <a:buChar char=""/>
            </a:pPr>
            <a:endParaRPr lang="he-IL" sz="1200" dirty="0" smtClean="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252536" y="260648"/>
            <a:ext cx="8568952" cy="954107"/>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דגשים חשבונאיים לבקשות </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תמיכה</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3" name="מלבן 2"/>
          <p:cNvSpPr/>
          <p:nvPr/>
        </p:nvSpPr>
        <p:spPr>
          <a:xfrm>
            <a:off x="683568" y="1259195"/>
            <a:ext cx="7632848" cy="2031325"/>
          </a:xfrm>
          <a:prstGeom prst="rect">
            <a:avLst/>
          </a:prstGeom>
        </p:spPr>
        <p:txBody>
          <a:bodyPr wrap="square">
            <a:spAutoFit/>
          </a:bodyPr>
          <a:lstStyle/>
          <a:p>
            <a:pPr lvl="0"/>
            <a:r>
              <a:rPr lang="he-IL" b="1" dirty="0"/>
              <a:t>דוח כספי מבוקר </a:t>
            </a:r>
            <a:r>
              <a:rPr lang="he-IL" b="1" dirty="0" smtClean="0"/>
              <a:t>:</a:t>
            </a:r>
          </a:p>
          <a:p>
            <a:pPr lvl="1" algn="just"/>
            <a:r>
              <a:rPr lang="he-IL" dirty="0" smtClean="0"/>
              <a:t>הדוח </a:t>
            </a:r>
            <a:r>
              <a:rPr lang="he-IL" dirty="0"/>
              <a:t>הכספי צריך להיות חתום על ידי רו"ח  ולפחות 2 חברי ועד מנהל.</a:t>
            </a:r>
            <a:endParaRPr lang="en-US" dirty="0"/>
          </a:p>
          <a:p>
            <a:pPr lvl="1" algn="just"/>
            <a:r>
              <a:rPr lang="he-IL" dirty="0"/>
              <a:t>נדרש להגיש דוח כספי מלא (כולל כל הביאורים לדוחות הכספיים).</a:t>
            </a:r>
            <a:endParaRPr lang="en-US" dirty="0"/>
          </a:p>
          <a:p>
            <a:pPr lvl="1" algn="just"/>
            <a:r>
              <a:rPr lang="he-IL" dirty="0"/>
              <a:t>נדרש להקפיד כי הדוח הכספי יכלול ביאורים בנוגע למדיניות החשבונאית וכן פירוט הכנסות והוצאות המוסד והרכב יתרות מהותיות במאזן.</a:t>
            </a:r>
            <a:endParaRPr lang="en-US" dirty="0"/>
          </a:p>
          <a:p>
            <a:pPr lvl="1" algn="just"/>
            <a:r>
              <a:rPr lang="he-IL" dirty="0"/>
              <a:t>נדרש להקפיד כי בדוח הכספי תהיה הפרדה בין עלות הפעילות לבין הוצאות הנהלה וכלליות.</a:t>
            </a:r>
            <a:endParaRPr lang="en-US" dirty="0"/>
          </a:p>
        </p:txBody>
      </p:sp>
      <p:sp>
        <p:nvSpPr>
          <p:cNvPr id="4" name="מלבן 3"/>
          <p:cNvSpPr/>
          <p:nvPr/>
        </p:nvSpPr>
        <p:spPr>
          <a:xfrm>
            <a:off x="679748" y="3573016"/>
            <a:ext cx="7632848" cy="2585323"/>
          </a:xfrm>
          <a:prstGeom prst="rect">
            <a:avLst/>
          </a:prstGeom>
        </p:spPr>
        <p:txBody>
          <a:bodyPr wrap="square">
            <a:spAutoFit/>
          </a:bodyPr>
          <a:lstStyle/>
          <a:p>
            <a:pPr lvl="0"/>
            <a:r>
              <a:rPr lang="he-IL" b="1" dirty="0"/>
              <a:t>אישור רו"ח </a:t>
            </a:r>
            <a:r>
              <a:rPr lang="he-IL" b="1" dirty="0" smtClean="0"/>
              <a:t>לשנתיים הקודמות:</a:t>
            </a:r>
            <a:endParaRPr lang="en-US" dirty="0"/>
          </a:p>
          <a:p>
            <a:pPr lvl="1" algn="just"/>
            <a:r>
              <a:rPr lang="he-IL" dirty="0"/>
              <a:t>האישור צריך להיות ערוך בנוסח שנקבע על ידי </a:t>
            </a:r>
            <a:r>
              <a:rPr lang="he-IL" dirty="0" err="1"/>
              <a:t>החשכ"ל</a:t>
            </a:r>
            <a:r>
              <a:rPr lang="he-IL" dirty="0"/>
              <a:t> בהתאם לדוגמא המופיעה </a:t>
            </a:r>
            <a:r>
              <a:rPr lang="he-IL" dirty="0" err="1"/>
              <a:t>במרכב"ה</a:t>
            </a:r>
            <a:r>
              <a:rPr lang="he-IL" dirty="0"/>
              <a:t> ולכלול את כל הסעיפים: מספר העמותה, פרוטוקול הצעת התקציב, אי הגשת בקשות נוספות והעובדה כי ההוצאות לשנת </a:t>
            </a:r>
            <a:r>
              <a:rPr lang="he-IL" dirty="0" smtClean="0"/>
              <a:t>הקודמת לשנת בקשת התמיכה  </a:t>
            </a:r>
            <a:r>
              <a:rPr lang="he-IL" dirty="0"/>
              <a:t>הינן בלתי מבוקרות.</a:t>
            </a:r>
            <a:endParaRPr lang="en-US" dirty="0"/>
          </a:p>
          <a:p>
            <a:pPr lvl="1" algn="just"/>
            <a:r>
              <a:rPr lang="he-IL" dirty="0"/>
              <a:t>נדרש להדפיס את האישור על נייר הפירמה של רו"ח. פרטי הגוף הנתמך צריכים להיות מודפסים (לא בכתב יד).</a:t>
            </a:r>
            <a:endParaRPr lang="en-US" dirty="0"/>
          </a:p>
          <a:p>
            <a:pPr lvl="1" algn="just"/>
            <a:r>
              <a:rPr lang="he-IL" dirty="0"/>
              <a:t>דוח הנהלה וכלליות וכן דוח 5 מקבלי השכר הגבוה צריכים להיות חתומים בחותמת לשם זיהוי של רו"ח.</a:t>
            </a:r>
            <a:endParaRPr lang="en-US" dirty="0"/>
          </a:p>
        </p:txBody>
      </p:sp>
    </p:spTree>
    <p:extLst>
      <p:ext uri="{BB962C8B-B14F-4D97-AF65-F5344CB8AC3E}">
        <p14:creationId xmlns:p14="http://schemas.microsoft.com/office/powerpoint/2010/main" val="318497125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252536" y="260648"/>
            <a:ext cx="8568952" cy="954107"/>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דגשים חשבונאיים לבקשות </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תמיכה</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5" name="מלבן 4"/>
          <p:cNvSpPr/>
          <p:nvPr/>
        </p:nvSpPr>
        <p:spPr>
          <a:xfrm>
            <a:off x="307504" y="1202219"/>
            <a:ext cx="8100392" cy="5355312"/>
          </a:xfrm>
          <a:prstGeom prst="rect">
            <a:avLst/>
          </a:prstGeom>
        </p:spPr>
        <p:txBody>
          <a:bodyPr wrap="square">
            <a:spAutoFit/>
          </a:bodyPr>
          <a:lstStyle/>
          <a:p>
            <a:pPr lvl="1" algn="just">
              <a:lnSpc>
                <a:spcPct val="150000"/>
              </a:lnSpc>
            </a:pPr>
            <a:r>
              <a:rPr lang="he-IL" b="1" dirty="0" smtClean="0">
                <a:solidFill>
                  <a:schemeClr val="tx2"/>
                </a:solidFill>
              </a:rPr>
              <a:t>יש להגיש דוח הוצאות הנהלה וכלליות לשלוש שנים .</a:t>
            </a:r>
            <a:endParaRPr lang="en-US" b="1" dirty="0">
              <a:solidFill>
                <a:schemeClr val="tx2"/>
              </a:solidFill>
            </a:endParaRPr>
          </a:p>
          <a:p>
            <a:pPr lvl="1" algn="just">
              <a:lnSpc>
                <a:spcPct val="150000"/>
              </a:lnSpc>
            </a:pPr>
            <a:r>
              <a:rPr lang="he-IL" b="1" dirty="0" smtClean="0">
                <a:solidFill>
                  <a:schemeClr val="tx2"/>
                </a:solidFill>
              </a:rPr>
              <a:t>הוצאות הנהלה וכלליות צריכות  להיות מסווגות בהתאם לנוהל, ויש לבצע התאמה להוצאות הנהלה וכלליות הרשומות בדוחות הכספיים.</a:t>
            </a:r>
          </a:p>
          <a:p>
            <a:pPr lvl="1" algn="just">
              <a:lnSpc>
                <a:spcPct val="150000"/>
              </a:lnSpc>
            </a:pPr>
            <a:endParaRPr lang="en-US" b="1" dirty="0" smtClean="0">
              <a:solidFill>
                <a:schemeClr val="tx2"/>
              </a:solidFill>
            </a:endParaRPr>
          </a:p>
          <a:p>
            <a:pPr lvl="1" algn="just">
              <a:lnSpc>
                <a:spcPct val="150000"/>
              </a:lnSpc>
            </a:pPr>
            <a:r>
              <a:rPr lang="he-IL" b="1" dirty="0" smtClean="0">
                <a:solidFill>
                  <a:schemeClr val="tx2"/>
                </a:solidFill>
              </a:rPr>
              <a:t>אם מחזור ההכנסות כולל הכנסות בשווה כסף, נדרש להציג בשורה נפרדת בדוח את ההכנסות בשווה כסף. אם בנוסף להכנסות בשווה כסף שנכללו בדוח הכספי, יש הכנסות בשווה כסף  שלא נכללו בדוח הכספי, נדרש להציגם בנפרד.</a:t>
            </a:r>
          </a:p>
          <a:p>
            <a:pPr lvl="1" algn="just">
              <a:lnSpc>
                <a:spcPct val="150000"/>
              </a:lnSpc>
            </a:pPr>
            <a:endParaRPr lang="en-US" b="1" dirty="0" smtClean="0">
              <a:solidFill>
                <a:schemeClr val="tx2"/>
              </a:solidFill>
            </a:endParaRPr>
          </a:p>
          <a:p>
            <a:pPr lvl="1" algn="just">
              <a:lnSpc>
                <a:spcPct val="150000"/>
              </a:lnSpc>
            </a:pPr>
            <a:r>
              <a:rPr lang="he-IL" b="1" dirty="0" smtClean="0">
                <a:solidFill>
                  <a:schemeClr val="tx2"/>
                </a:solidFill>
              </a:rPr>
              <a:t>כאשר </a:t>
            </a:r>
            <a:r>
              <a:rPr lang="he-IL" b="1" dirty="0">
                <a:solidFill>
                  <a:schemeClr val="tx2"/>
                </a:solidFill>
              </a:rPr>
              <a:t>מחזור ההכנסות כולל הכנסות בשווה כסף ושווי מתנדבים, יש לצרף את פירוט חישוב ההכנסות בהתאם להוראות </a:t>
            </a:r>
            <a:r>
              <a:rPr lang="he-IL" b="1" dirty="0" err="1">
                <a:solidFill>
                  <a:schemeClr val="tx2"/>
                </a:solidFill>
              </a:rPr>
              <a:t>החשכ"ל</a:t>
            </a:r>
            <a:r>
              <a:rPr lang="he-IL" b="1" dirty="0">
                <a:solidFill>
                  <a:schemeClr val="tx2"/>
                </a:solidFill>
              </a:rPr>
              <a:t> (תחשיב שכר לפי </a:t>
            </a:r>
            <a:r>
              <a:rPr lang="he-IL" b="1" dirty="0">
                <a:solidFill>
                  <a:srgbClr val="C00000"/>
                </a:solidFill>
              </a:rPr>
              <a:t>שכר מינימום בלבד</a:t>
            </a:r>
            <a:r>
              <a:rPr lang="he-IL" b="1" dirty="0">
                <a:solidFill>
                  <a:schemeClr val="tx2"/>
                </a:solidFill>
              </a:rPr>
              <a:t>). יש לשים לב, שבהתאם לנוהל שר אוצר החדש, </a:t>
            </a:r>
            <a:r>
              <a:rPr lang="he-IL" b="1" dirty="0">
                <a:solidFill>
                  <a:srgbClr val="C00000"/>
                </a:solidFill>
              </a:rPr>
              <a:t>סעיפי שווי שלא קיבלו ביטוי בדוח הכספי המבוקר, לא יוכרו </a:t>
            </a:r>
            <a:r>
              <a:rPr lang="he-IL" b="1" dirty="0">
                <a:solidFill>
                  <a:schemeClr val="tx2"/>
                </a:solidFill>
              </a:rPr>
              <a:t>לעניין מחזור ההכנסות לדיווח </a:t>
            </a:r>
            <a:r>
              <a:rPr lang="he-IL" b="1" dirty="0" err="1">
                <a:solidFill>
                  <a:schemeClr val="tx2"/>
                </a:solidFill>
              </a:rPr>
              <a:t>הנה"כ</a:t>
            </a:r>
            <a:r>
              <a:rPr lang="he-IL" b="1" dirty="0" smtClean="0">
                <a:solidFill>
                  <a:schemeClr val="tx2"/>
                </a:solidFill>
              </a:rPr>
              <a:t>.</a:t>
            </a:r>
          </a:p>
          <a:p>
            <a:pPr lvl="1" algn="just"/>
            <a:endParaRPr lang="he-IL" b="1" dirty="0" smtClean="0"/>
          </a:p>
        </p:txBody>
      </p:sp>
    </p:spTree>
    <p:extLst>
      <p:ext uri="{BB962C8B-B14F-4D97-AF65-F5344CB8AC3E}">
        <p14:creationId xmlns:p14="http://schemas.microsoft.com/office/powerpoint/2010/main" val="67845216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28596"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הוצאות הנהלה וכלליות</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14" name="מציין מיקום תוכן 2"/>
          <p:cNvSpPr>
            <a:spLocks noGrp="1"/>
          </p:cNvSpPr>
          <p:nvPr>
            <p:ph idx="1"/>
          </p:nvPr>
        </p:nvSpPr>
        <p:spPr>
          <a:xfrm>
            <a:off x="500034" y="2260623"/>
            <a:ext cx="8229600" cy="4525963"/>
          </a:xfrm>
        </p:spPr>
        <p:txBody>
          <a:bodyPr>
            <a:normAutofit/>
          </a:bodyPr>
          <a:lstStyle/>
          <a:p>
            <a:pPr>
              <a:lnSpc>
                <a:spcPct val="150000"/>
              </a:lnSpc>
              <a:spcBef>
                <a:spcPts val="0"/>
              </a:spcBef>
              <a:buFont typeface="Wingdings" pitchFamily="2" charset="2"/>
              <a:buChar char="q"/>
            </a:pPr>
            <a:r>
              <a:rPr lang="he-IL" sz="1800" b="1" dirty="0" smtClean="0">
                <a:solidFill>
                  <a:schemeClr val="accent1">
                    <a:lumMod val="75000"/>
                  </a:schemeClr>
                </a:solidFill>
                <a:latin typeface="Tahoma" pitchFamily="34" charset="0"/>
                <a:cs typeface="Tahoma" pitchFamily="34" charset="0"/>
              </a:rPr>
              <a:t> דרישות הרגולציה לאחוז מסוים מתוך המחזור- בעבר והיום</a:t>
            </a:r>
          </a:p>
          <a:p>
            <a:pPr marL="285750" lvl="1">
              <a:lnSpc>
                <a:spcPct val="150000"/>
              </a:lnSpc>
              <a:spcBef>
                <a:spcPts val="0"/>
              </a:spcBef>
              <a:buFont typeface="Wingdings" pitchFamily="2" charset="2"/>
              <a:buChar char="q"/>
            </a:pPr>
            <a:r>
              <a:rPr lang="he-IL" sz="1800" b="1" dirty="0" smtClean="0">
                <a:solidFill>
                  <a:schemeClr val="accent1">
                    <a:lumMod val="75000"/>
                  </a:schemeClr>
                </a:solidFill>
                <a:latin typeface="Tahoma" pitchFamily="34" charset="0"/>
                <a:cs typeface="Tahoma" pitchFamily="34" charset="0"/>
              </a:rPr>
              <a:t> שכר הנהלה </a:t>
            </a:r>
            <a:r>
              <a:rPr lang="he-IL" sz="1800" b="1" dirty="0" err="1" smtClean="0">
                <a:solidFill>
                  <a:schemeClr val="accent1">
                    <a:lumMod val="75000"/>
                  </a:schemeClr>
                </a:solidFill>
                <a:latin typeface="Tahoma" pitchFamily="34" charset="0"/>
                <a:cs typeface="Tahoma" pitchFamily="34" charset="0"/>
              </a:rPr>
              <a:t>באלכ"ר</a:t>
            </a:r>
            <a:r>
              <a:rPr lang="he-IL" sz="1800" b="1" dirty="0" smtClean="0">
                <a:solidFill>
                  <a:schemeClr val="accent1">
                    <a:lumMod val="75000"/>
                  </a:schemeClr>
                </a:solidFill>
                <a:latin typeface="Tahoma" pitchFamily="34" charset="0"/>
                <a:cs typeface="Tahoma" pitchFamily="34" charset="0"/>
              </a:rPr>
              <a:t> -   אבחנה בין שכר פעילות לשכר הנהלה</a:t>
            </a:r>
          </a:p>
          <a:p>
            <a:pPr marL="285750" lvl="1">
              <a:lnSpc>
                <a:spcPct val="150000"/>
              </a:lnSpc>
              <a:spcBef>
                <a:spcPts val="0"/>
              </a:spcBef>
              <a:buFont typeface="Wingdings" pitchFamily="2" charset="2"/>
              <a:buChar char="q"/>
            </a:pPr>
            <a:r>
              <a:rPr lang="he-IL" sz="1800" b="1" dirty="0" smtClean="0">
                <a:solidFill>
                  <a:schemeClr val="accent1">
                    <a:lumMod val="75000"/>
                  </a:schemeClr>
                </a:solidFill>
                <a:latin typeface="Tahoma" pitchFamily="34" charset="0"/>
                <a:cs typeface="Tahoma" pitchFamily="34" charset="0"/>
              </a:rPr>
              <a:t>הוצאות הסברה וגיוס תרומות - מה כולל ? האם הנהלה או פעילות?</a:t>
            </a:r>
          </a:p>
          <a:p>
            <a:pPr marL="285750" lvl="1">
              <a:lnSpc>
                <a:spcPct val="150000"/>
              </a:lnSpc>
              <a:spcBef>
                <a:spcPts val="0"/>
              </a:spcBef>
              <a:buFont typeface="Wingdings" pitchFamily="2" charset="2"/>
              <a:buChar char="q"/>
            </a:pPr>
            <a:r>
              <a:rPr lang="he-IL" sz="1800" b="1" dirty="0" smtClean="0">
                <a:solidFill>
                  <a:schemeClr val="accent1">
                    <a:lumMod val="75000"/>
                  </a:schemeClr>
                </a:solidFill>
                <a:latin typeface="Tahoma" pitchFamily="34" charset="0"/>
                <a:cs typeface="Tahoma" pitchFamily="34" charset="0"/>
              </a:rPr>
              <a:t>תקבולים </a:t>
            </a:r>
            <a:r>
              <a:rPr lang="he-IL" sz="1800" b="1" dirty="0" err="1" smtClean="0">
                <a:solidFill>
                  <a:schemeClr val="accent1">
                    <a:lumMod val="75000"/>
                  </a:schemeClr>
                </a:solidFill>
                <a:latin typeface="Tahoma" pitchFamily="34" charset="0"/>
                <a:cs typeface="Tahoma" pitchFamily="34" charset="0"/>
              </a:rPr>
              <a:t>ושרותים</a:t>
            </a:r>
            <a:r>
              <a:rPr lang="he-IL" sz="1800" b="1" dirty="0" smtClean="0">
                <a:solidFill>
                  <a:schemeClr val="accent1">
                    <a:lumMod val="75000"/>
                  </a:schemeClr>
                </a:solidFill>
                <a:latin typeface="Tahoma" pitchFamily="34" charset="0"/>
                <a:cs typeface="Tahoma" pitchFamily="34" charset="0"/>
              </a:rPr>
              <a:t> שנתקבלו ושניתנו בשווה כסף- משפיע על האחוז </a:t>
            </a:r>
          </a:p>
          <a:p>
            <a:pPr lvl="2">
              <a:lnSpc>
                <a:spcPct val="150000"/>
              </a:lnSpc>
              <a:spcBef>
                <a:spcPts val="0"/>
              </a:spcBef>
              <a:buFont typeface="Wingdings" pitchFamily="2" charset="2"/>
              <a:buChar char="Ø"/>
            </a:pPr>
            <a:r>
              <a:rPr lang="he-IL" sz="1800" dirty="0" smtClean="0">
                <a:solidFill>
                  <a:schemeClr val="accent1">
                    <a:lumMod val="75000"/>
                  </a:schemeClr>
                </a:solidFill>
                <a:latin typeface="Tahoma" pitchFamily="34" charset="0"/>
                <a:cs typeface="Tahoma" pitchFamily="34" charset="0"/>
              </a:rPr>
              <a:t>מתי ניתן לרשום? מהותי, ניתן להעריך, שרות דורש מיומנות</a:t>
            </a:r>
          </a:p>
          <a:p>
            <a:pPr lvl="2">
              <a:lnSpc>
                <a:spcPct val="150000"/>
              </a:lnSpc>
              <a:spcBef>
                <a:spcPts val="0"/>
              </a:spcBef>
              <a:buFont typeface="Wingdings" pitchFamily="2" charset="2"/>
              <a:buChar char="Ø"/>
            </a:pPr>
            <a:r>
              <a:rPr lang="he-IL" sz="1800" dirty="0" smtClean="0">
                <a:solidFill>
                  <a:schemeClr val="accent1">
                    <a:lumMod val="75000"/>
                  </a:schemeClr>
                </a:solidFill>
                <a:latin typeface="Tahoma" pitchFamily="34" charset="0"/>
                <a:cs typeface="Tahoma" pitchFamily="34" charset="0"/>
              </a:rPr>
              <a:t>איך ישפיע על הדוח? יפגע ביחס הנהלה וכלליות</a:t>
            </a:r>
          </a:p>
          <a:p>
            <a:pPr lvl="2">
              <a:lnSpc>
                <a:spcPct val="150000"/>
              </a:lnSpc>
              <a:spcBef>
                <a:spcPts val="0"/>
              </a:spcBef>
              <a:buFont typeface="Wingdings" pitchFamily="2" charset="2"/>
              <a:buChar char="Ø"/>
            </a:pPr>
            <a:r>
              <a:rPr lang="he-IL" sz="1800" dirty="0" smtClean="0">
                <a:solidFill>
                  <a:schemeClr val="accent1">
                    <a:lumMod val="75000"/>
                  </a:schemeClr>
                </a:solidFill>
                <a:latin typeface="Tahoma" pitchFamily="34" charset="0"/>
                <a:cs typeface="Tahoma" pitchFamily="34" charset="0"/>
              </a:rPr>
              <a:t>איך ישפיע על היחסים הפיננסיים?	</a:t>
            </a:r>
          </a:p>
          <a:p>
            <a:pPr lvl="2">
              <a:lnSpc>
                <a:spcPct val="150000"/>
              </a:lnSpc>
              <a:spcBef>
                <a:spcPts val="0"/>
              </a:spcBef>
              <a:buFont typeface="Wingdings" pitchFamily="2" charset="2"/>
              <a:buChar char="Ø"/>
            </a:pPr>
            <a:r>
              <a:rPr lang="he-IL" sz="1800" dirty="0" smtClean="0">
                <a:solidFill>
                  <a:schemeClr val="accent1">
                    <a:lumMod val="75000"/>
                  </a:schemeClr>
                </a:solidFill>
                <a:latin typeface="Tahoma" pitchFamily="34" charset="0"/>
                <a:cs typeface="Tahoma" pitchFamily="34" charset="0"/>
              </a:rPr>
              <a:t>אם לא ניתן גילוי כספי יש לתת גילוי </a:t>
            </a:r>
            <a:r>
              <a:rPr lang="he-IL" sz="1800" dirty="0" err="1" smtClean="0">
                <a:solidFill>
                  <a:schemeClr val="accent1">
                    <a:lumMod val="75000"/>
                  </a:schemeClr>
                </a:solidFill>
                <a:latin typeface="Tahoma" pitchFamily="34" charset="0"/>
                <a:cs typeface="Tahoma" pitchFamily="34" charset="0"/>
              </a:rPr>
              <a:t>בבאורים</a:t>
            </a:r>
            <a:r>
              <a:rPr lang="he-IL" sz="1800" dirty="0" smtClean="0">
                <a:solidFill>
                  <a:schemeClr val="accent1">
                    <a:lumMod val="75000"/>
                  </a:schemeClr>
                </a:solidFill>
                <a:latin typeface="Tahoma" pitchFamily="34" charset="0"/>
                <a:cs typeface="Tahoma" pitchFamily="34" charset="0"/>
              </a:rPr>
              <a:t>.</a:t>
            </a:r>
          </a:p>
        </p:txBody>
      </p:sp>
      <p:pic>
        <p:nvPicPr>
          <p:cNvPr id="4" name="תמונה 3" descr="68387.jpg">
            <a:hlinkClick r:id="rId3" action="ppaction://hlinksldjump"/>
          </p:cNvPr>
          <p:cNvPicPr>
            <a:picLocks noChangeAspect="1"/>
          </p:cNvPicPr>
          <p:nvPr/>
        </p:nvPicPr>
        <p:blipFill>
          <a:blip r:embed="rId4" cstate="print"/>
          <a:stretch>
            <a:fillRect/>
          </a:stretch>
        </p:blipFill>
        <p:spPr>
          <a:xfrm>
            <a:off x="257161" y="323812"/>
            <a:ext cx="1362047" cy="1277297"/>
          </a:xfrm>
          <a:prstGeom prst="rect">
            <a:avLst/>
          </a:prstGeom>
        </p:spPr>
      </p:pic>
      <p:sp>
        <p:nvSpPr>
          <p:cNvPr id="5" name="מלבן 4"/>
          <p:cNvSpPr/>
          <p:nvPr/>
        </p:nvSpPr>
        <p:spPr>
          <a:xfrm>
            <a:off x="2571736" y="1071546"/>
            <a:ext cx="5786478" cy="857256"/>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נקודות לתשומת לב ולחידוד הדברים</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חץ למעלה 6">
            <a:hlinkClick r:id="rId5"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3"/>
          <p:cNvPicPr>
            <a:picLocks noChangeAspect="1" noChangeArrowheads="1"/>
          </p:cNvPicPr>
          <p:nvPr/>
        </p:nvPicPr>
        <p:blipFill>
          <a:blip r:embed="rId6" cstate="print"/>
          <a:srcRect/>
          <a:stretch>
            <a:fillRect/>
          </a:stretch>
        </p:blipFill>
        <p:spPr bwMode="auto">
          <a:xfrm>
            <a:off x="1571604" y="3922560"/>
            <a:ext cx="6423829" cy="1899049"/>
          </a:xfrm>
          <a:prstGeom prst="rect">
            <a:avLst/>
          </a:prstGeom>
          <a:noFill/>
          <a:ln w="9525">
            <a:noFill/>
            <a:miter lim="800000"/>
            <a:headEnd/>
            <a:tailEnd/>
          </a:ln>
        </p:spPr>
      </p:pic>
      <p:sp>
        <p:nvSpPr>
          <p:cNvPr id="9" name="מלבן 8"/>
          <p:cNvSpPr/>
          <p:nvPr/>
        </p:nvSpPr>
        <p:spPr>
          <a:xfrm>
            <a:off x="863844" y="5962790"/>
            <a:ext cx="7380312" cy="430887"/>
          </a:xfrm>
          <a:prstGeom prst="rect">
            <a:avLst/>
          </a:prstGeom>
        </p:spPr>
        <p:txBody>
          <a:bodyPr wrap="square">
            <a:spAutoFit/>
          </a:bodyPr>
          <a:lstStyle/>
          <a:p>
            <a:r>
              <a:rPr lang="he-IL" sz="1100" b="1" dirty="0" smtClean="0">
                <a:solidFill>
                  <a:srgbClr val="FF0000"/>
                </a:solidFill>
                <a:hlinkClick r:id="rId7" action="ppaction://hlinksldjump"/>
              </a:rPr>
              <a:t>יש לשים לב שאחוז הנהלה וכלליות מהמחזור המותר בהתאם לנוהל עבר שינוי בשנת 2013 </a:t>
            </a:r>
          </a:p>
          <a:p>
            <a:r>
              <a:rPr lang="he-IL" sz="1100" b="1" dirty="0" smtClean="0">
                <a:solidFill>
                  <a:srgbClr val="FF0000"/>
                </a:solidFill>
                <a:hlinkClick r:id="rId7" action="ppaction://hlinksldjump"/>
              </a:rPr>
              <a:t>הן בשיעורים המותרים והן בשיטת החישוב- שיעור שולי לעומת שיעור קבוע שהיה בנוהל הקודם</a:t>
            </a:r>
            <a:endParaRPr lang="he-IL" sz="1100" b="1" dirty="0">
              <a:solidFill>
                <a:srgbClr val="FF0000"/>
              </a:solidFill>
            </a:endParaRPr>
          </a:p>
        </p:txBody>
      </p:sp>
    </p:spTree>
    <p:extLst>
      <p:ext uri="{BB962C8B-B14F-4D97-AF65-F5344CB8AC3E}">
        <p14:creationId xmlns:p14="http://schemas.microsoft.com/office/powerpoint/2010/main" val="141648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3739909431"/>
              </p:ext>
            </p:extLst>
          </p:nvPr>
        </p:nvGraphicFramePr>
        <p:xfrm>
          <a:off x="287337" y="1397000"/>
          <a:ext cx="8569325" cy="2595880"/>
        </p:xfrm>
        <a:graphic>
          <a:graphicData uri="http://schemas.openxmlformats.org/drawingml/2006/table">
            <a:tbl>
              <a:tblPr rtl="1" firstRow="1" bandRow="1">
                <a:tableStyleId>{2D5ABB26-0587-4C30-8999-92F81FD0307C}</a:tableStyleId>
              </a:tblPr>
              <a:tblGrid>
                <a:gridCol w="1891086"/>
                <a:gridCol w="1536644"/>
                <a:gridCol w="1713865"/>
                <a:gridCol w="1713865"/>
                <a:gridCol w="1713865"/>
              </a:tblGrid>
              <a:tr h="370840">
                <a:tc>
                  <a:txBody>
                    <a:bodyPr/>
                    <a:lstStyle/>
                    <a:p>
                      <a:pPr algn="ctr" rtl="1"/>
                      <a:r>
                        <a:rPr lang="he-IL" b="1" u="sng" dirty="0" smtClean="0">
                          <a:solidFill>
                            <a:schemeClr val="tx2">
                              <a:lumMod val="50000"/>
                            </a:schemeClr>
                          </a:solidFill>
                        </a:rPr>
                        <a:t>מחזור מיליוני</a:t>
                      </a:r>
                      <a:r>
                        <a:rPr lang="he-IL" b="1" u="sng" baseline="0" dirty="0" smtClean="0">
                          <a:solidFill>
                            <a:schemeClr val="tx2">
                              <a:lumMod val="50000"/>
                            </a:schemeClr>
                          </a:solidFill>
                        </a:rPr>
                        <a:t> ש"ח</a:t>
                      </a:r>
                      <a:endParaRPr lang="he-IL" b="1" u="sng" dirty="0">
                        <a:solidFill>
                          <a:schemeClr val="tx2">
                            <a:lumMod val="50000"/>
                          </a:schemeClr>
                        </a:solidFill>
                      </a:endParaRPr>
                    </a:p>
                  </a:txBody>
                  <a:tcPr/>
                </a:tc>
                <a:tc>
                  <a:txBody>
                    <a:bodyPr/>
                    <a:lstStyle/>
                    <a:p>
                      <a:pPr algn="ctr" rtl="1"/>
                      <a:r>
                        <a:rPr lang="he-IL" b="1" u="sng" dirty="0" smtClean="0">
                          <a:solidFill>
                            <a:schemeClr val="tx2">
                              <a:lumMod val="50000"/>
                            </a:schemeClr>
                          </a:solidFill>
                        </a:rPr>
                        <a:t>% ישן</a:t>
                      </a:r>
                      <a:endParaRPr lang="he-IL" b="1" u="sng" dirty="0">
                        <a:solidFill>
                          <a:schemeClr val="tx2">
                            <a:lumMod val="50000"/>
                          </a:schemeClr>
                        </a:solidFill>
                      </a:endParaRPr>
                    </a:p>
                  </a:txBody>
                  <a:tcPr/>
                </a:tc>
                <a:tc>
                  <a:txBody>
                    <a:bodyPr/>
                    <a:lstStyle/>
                    <a:p>
                      <a:pPr algn="ctr" rtl="1"/>
                      <a:r>
                        <a:rPr lang="he-IL" b="1" u="sng" dirty="0" smtClean="0">
                          <a:solidFill>
                            <a:schemeClr val="tx2">
                              <a:lumMod val="50000"/>
                            </a:schemeClr>
                          </a:solidFill>
                        </a:rPr>
                        <a:t>% חדש שולי</a:t>
                      </a:r>
                      <a:endParaRPr lang="he-IL" b="1" u="sng" dirty="0">
                        <a:solidFill>
                          <a:schemeClr val="tx2">
                            <a:lumMod val="50000"/>
                          </a:schemeClr>
                        </a:solidFill>
                      </a:endParaRPr>
                    </a:p>
                  </a:txBody>
                  <a:tcPr/>
                </a:tc>
                <a:tc>
                  <a:txBody>
                    <a:bodyPr/>
                    <a:lstStyle/>
                    <a:p>
                      <a:pPr algn="ctr" rtl="1"/>
                      <a:r>
                        <a:rPr lang="he-IL" b="1" u="sng" dirty="0" smtClean="0">
                          <a:solidFill>
                            <a:schemeClr val="tx2">
                              <a:lumMod val="50000"/>
                            </a:schemeClr>
                          </a:solidFill>
                        </a:rPr>
                        <a:t>חדש מצטבר</a:t>
                      </a:r>
                      <a:endParaRPr lang="he-IL" b="1" u="sng" dirty="0">
                        <a:solidFill>
                          <a:schemeClr val="tx2">
                            <a:lumMod val="50000"/>
                          </a:schemeClr>
                        </a:solidFill>
                      </a:endParaRPr>
                    </a:p>
                  </a:txBody>
                  <a:tcPr/>
                </a:tc>
                <a:tc>
                  <a:txBody>
                    <a:bodyPr/>
                    <a:lstStyle/>
                    <a:p>
                      <a:pPr algn="ctr" rtl="1"/>
                      <a:r>
                        <a:rPr lang="he-IL" b="1" u="sng" dirty="0" smtClean="0">
                          <a:solidFill>
                            <a:schemeClr val="tx2">
                              <a:lumMod val="50000"/>
                            </a:schemeClr>
                          </a:solidFill>
                        </a:rPr>
                        <a:t>% מצטבר</a:t>
                      </a:r>
                      <a:endParaRPr lang="he-IL" b="1" u="sng"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0-10</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22</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22</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2,200</a:t>
                      </a:r>
                      <a:endParaRPr lang="he-IL" dirty="0">
                        <a:solidFill>
                          <a:schemeClr val="tx2">
                            <a:lumMod val="50000"/>
                          </a:schemeClr>
                        </a:solidFill>
                      </a:endParaRPr>
                    </a:p>
                  </a:txBody>
                  <a:tcPr/>
                </a:tc>
                <a:tc>
                  <a:txBody>
                    <a:bodyPr/>
                    <a:lstStyle/>
                    <a:p>
                      <a:pPr algn="ctr" rtl="1"/>
                      <a:endParaRPr lang="he-IL">
                        <a:solidFill>
                          <a:schemeClr val="tx2">
                            <a:lumMod val="50000"/>
                          </a:schemeClr>
                        </a:solidFill>
                      </a:endParaRPr>
                    </a:p>
                  </a:txBody>
                  <a:tcPr/>
                </a:tc>
              </a:tr>
              <a:tr h="370840">
                <a:tc>
                  <a:txBody>
                    <a:bodyPr/>
                    <a:lstStyle/>
                    <a:p>
                      <a:pPr algn="ctr" rtl="1"/>
                      <a:r>
                        <a:rPr lang="he-IL" dirty="0" smtClean="0">
                          <a:solidFill>
                            <a:schemeClr val="tx2">
                              <a:lumMod val="50000"/>
                            </a:schemeClr>
                          </a:solidFill>
                        </a:rPr>
                        <a:t>11-25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18</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15.5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4,525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18.1</a:t>
                      </a:r>
                      <a:endParaRPr lang="he-IL"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26-50</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13</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10</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7,025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14.05</a:t>
                      </a:r>
                      <a:endParaRPr lang="he-IL"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51-75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11</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8.5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9,150</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12.20</a:t>
                      </a:r>
                      <a:endParaRPr lang="he-IL"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75-100</a:t>
                      </a:r>
                      <a:endParaRPr lang="he-IL" dirty="0">
                        <a:solidFill>
                          <a:schemeClr val="tx2">
                            <a:lumMod val="50000"/>
                          </a:schemeClr>
                        </a:solidFill>
                      </a:endParaRPr>
                    </a:p>
                  </a:txBody>
                  <a:tcPr/>
                </a:tc>
                <a:tc>
                  <a:txBody>
                    <a:bodyPr/>
                    <a:lstStyle/>
                    <a:p>
                      <a:pPr algn="ctr" rtl="1"/>
                      <a:r>
                        <a:rPr lang="en-US" dirty="0" smtClean="0">
                          <a:solidFill>
                            <a:schemeClr val="tx2">
                              <a:lumMod val="50000"/>
                            </a:schemeClr>
                          </a:solidFill>
                        </a:rPr>
                        <a:t>11</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7.5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11,025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11.02</a:t>
                      </a:r>
                      <a:endParaRPr lang="he-IL"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100+</a:t>
                      </a:r>
                      <a:endParaRPr lang="he-IL" dirty="0">
                        <a:solidFill>
                          <a:schemeClr val="tx2">
                            <a:lumMod val="50000"/>
                          </a:schemeClr>
                        </a:solidFill>
                      </a:endParaRPr>
                    </a:p>
                  </a:txBody>
                  <a:tcPr/>
                </a:tc>
                <a:tc>
                  <a:txBody>
                    <a:bodyPr/>
                    <a:lstStyle/>
                    <a:p>
                      <a:pPr algn="ctr" rtl="1"/>
                      <a:r>
                        <a:rPr lang="en-US" dirty="0" smtClean="0">
                          <a:solidFill>
                            <a:schemeClr val="tx2">
                              <a:lumMod val="50000"/>
                            </a:schemeClr>
                          </a:solidFill>
                        </a:rPr>
                        <a:t>7</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5</a:t>
                      </a:r>
                      <a:endParaRPr lang="he-IL" dirty="0">
                        <a:solidFill>
                          <a:schemeClr val="tx2">
                            <a:lumMod val="50000"/>
                          </a:schemeClr>
                        </a:solidFill>
                      </a:endParaRPr>
                    </a:p>
                  </a:txBody>
                  <a:tcPr/>
                </a:tc>
                <a:tc>
                  <a:txBody>
                    <a:bodyPr/>
                    <a:lstStyle/>
                    <a:p>
                      <a:pPr algn="ctr" rtl="1"/>
                      <a:endParaRPr lang="he-IL" dirty="0">
                        <a:solidFill>
                          <a:schemeClr val="tx2">
                            <a:lumMod val="50000"/>
                          </a:schemeClr>
                        </a:solidFill>
                      </a:endParaRPr>
                    </a:p>
                  </a:txBody>
                  <a:tcPr/>
                </a:tc>
                <a:tc>
                  <a:txBody>
                    <a:bodyPr/>
                    <a:lstStyle/>
                    <a:p>
                      <a:pPr algn="ctr" rtl="1"/>
                      <a:endParaRPr lang="he-IL" dirty="0">
                        <a:solidFill>
                          <a:schemeClr val="tx2">
                            <a:lumMod val="50000"/>
                          </a:schemeClr>
                        </a:solidFill>
                      </a:endParaRPr>
                    </a:p>
                  </a:txBody>
                  <a:tcPr/>
                </a:tc>
              </a:tr>
            </a:tbl>
          </a:graphicData>
        </a:graphic>
      </p:graphicFrame>
      <p:graphicFrame>
        <p:nvGraphicFramePr>
          <p:cNvPr id="2" name="אובייקט 1"/>
          <p:cNvGraphicFramePr>
            <a:graphicFrameLocks noChangeAspect="1"/>
          </p:cNvGraphicFramePr>
          <p:nvPr>
            <p:extLst>
              <p:ext uri="{D42A27DB-BD31-4B8C-83A1-F6EECF244321}">
                <p14:modId xmlns:p14="http://schemas.microsoft.com/office/powerpoint/2010/main" val="855227823"/>
              </p:ext>
            </p:extLst>
          </p:nvPr>
        </p:nvGraphicFramePr>
        <p:xfrm>
          <a:off x="2771800" y="5013176"/>
          <a:ext cx="914400" cy="792163"/>
        </p:xfrm>
        <a:graphic>
          <a:graphicData uri="http://schemas.openxmlformats.org/presentationml/2006/ole">
            <mc:AlternateContent xmlns:mc="http://schemas.openxmlformats.org/markup-compatibility/2006">
              <mc:Choice xmlns:v="urn:schemas-microsoft-com:vml" Requires="v">
                <p:oleObj spid="_x0000_s2110" name="גליון עבודה" showAsIcon="1" r:id="rId5" imgW="914400" imgH="792360" progId="Excel.Sheet.12">
                  <p:embed/>
                </p:oleObj>
              </mc:Choice>
              <mc:Fallback>
                <p:oleObj name="גליון עבודה" showAsIcon="1" r:id="rId5" imgW="914400" imgH="792360" progId="Excel.Sheet.12">
                  <p:embed/>
                  <p:pic>
                    <p:nvPicPr>
                      <p:cNvPr id="0" name="Picture 30"/>
                      <p:cNvPicPr>
                        <a:picLocks noChangeAspect="1" noChangeArrowheads="1"/>
                      </p:cNvPicPr>
                      <p:nvPr/>
                    </p:nvPicPr>
                    <p:blipFill>
                      <a:blip r:embed="rId6"/>
                      <a:srcRect/>
                      <a:stretch>
                        <a:fillRect/>
                      </a:stretch>
                    </p:blipFill>
                    <p:spPr bwMode="auto">
                      <a:xfrm>
                        <a:off x="2771800" y="5013176"/>
                        <a:ext cx="9144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txBox="1">
            <a:spLocks/>
          </p:cNvSpPr>
          <p:nvPr/>
        </p:nvSpPr>
        <p:spPr>
          <a:xfrm>
            <a:off x="683568" y="0"/>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חישוב אחוז הוצאות הנהלה וכלליות </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חץ שמאלה 3"/>
          <p:cNvSpPr/>
          <p:nvPr/>
        </p:nvSpPr>
        <p:spPr>
          <a:xfrm>
            <a:off x="4139952" y="4653136"/>
            <a:ext cx="3672408" cy="10801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מחשבון </a:t>
            </a:r>
            <a:r>
              <a:rPr lang="he-IL" dirty="0" smtClean="0">
                <a:hlinkClick r:id="rId7" action="ppaction://hlinksldjump"/>
              </a:rPr>
              <a:t>חישוב</a:t>
            </a:r>
            <a:r>
              <a:rPr lang="he-IL" dirty="0" smtClean="0"/>
              <a:t> אחוז על פי התיקון</a:t>
            </a:r>
            <a:endParaRPr lang="he-IL" dirty="0"/>
          </a:p>
        </p:txBody>
      </p:sp>
    </p:spTree>
    <p:extLst>
      <p:ext uri="{BB962C8B-B14F-4D97-AF65-F5344CB8AC3E}">
        <p14:creationId xmlns:p14="http://schemas.microsoft.com/office/powerpoint/2010/main" val="30778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252536" y="260648"/>
            <a:ext cx="8568952" cy="954107"/>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דגשים חשבונאיים לבקשות תמיכה </a:t>
            </a:r>
            <a:endPar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הוצאות הנהלה וכלליות דגשים נוספים בהצגה</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5" name="מלבן 4"/>
          <p:cNvSpPr/>
          <p:nvPr/>
        </p:nvSpPr>
        <p:spPr>
          <a:xfrm>
            <a:off x="251520" y="1247606"/>
            <a:ext cx="8496944" cy="4952638"/>
          </a:xfrm>
          <a:prstGeom prst="rect">
            <a:avLst/>
          </a:prstGeom>
        </p:spPr>
        <p:txBody>
          <a:bodyPr wrap="square">
            <a:spAutoFit/>
          </a:bodyPr>
          <a:lstStyle/>
          <a:p>
            <a:pPr marL="742950" lvl="1" indent="-285750" algn="just">
              <a:spcBef>
                <a:spcPts val="200"/>
              </a:spcBef>
              <a:buFont typeface="Wingdings 2" panose="05020102010507070707" pitchFamily="18" charset="2"/>
              <a:buChar char=""/>
            </a:pPr>
            <a:r>
              <a:rPr lang="he-IL" sz="1500" b="1" dirty="0" smtClean="0">
                <a:solidFill>
                  <a:schemeClr val="accent1">
                    <a:lumMod val="50000"/>
                  </a:schemeClr>
                </a:solidFill>
              </a:rPr>
              <a:t>אין לכלול </a:t>
            </a:r>
            <a:r>
              <a:rPr lang="he-IL" sz="1500" b="1" dirty="0">
                <a:solidFill>
                  <a:schemeClr val="accent1">
                    <a:lumMod val="50000"/>
                  </a:schemeClr>
                </a:solidFill>
              </a:rPr>
              <a:t>במחזור ההכנסות הכנסות שהתקבלו לרכישת רכוש קבוע או שיפוצים וכן הכנסות מימון.</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a:solidFill>
                  <a:schemeClr val="accent1">
                    <a:lumMod val="50000"/>
                  </a:schemeClr>
                </a:solidFill>
              </a:rPr>
              <a:t>סה"כ הוצאות הנהלה וכלליות </a:t>
            </a:r>
            <a:r>
              <a:rPr lang="he-IL" sz="1500" b="1" dirty="0" smtClean="0">
                <a:solidFill>
                  <a:schemeClr val="accent1">
                    <a:lumMod val="50000"/>
                  </a:schemeClr>
                </a:solidFill>
              </a:rPr>
              <a:t>צריך </a:t>
            </a:r>
            <a:r>
              <a:rPr lang="he-IL" sz="1500" b="1" dirty="0">
                <a:solidFill>
                  <a:schemeClr val="accent1">
                    <a:lumMod val="50000"/>
                  </a:schemeClr>
                </a:solidFill>
              </a:rPr>
              <a:t>להיות תואם לסה"כ הוצאות הנהלה וכלליות בדוח </a:t>
            </a:r>
            <a:r>
              <a:rPr lang="he-IL" sz="1500" b="1" dirty="0" smtClean="0">
                <a:solidFill>
                  <a:schemeClr val="accent1">
                    <a:lumMod val="50000"/>
                  </a:schemeClr>
                </a:solidFill>
              </a:rPr>
              <a:t>הכספי. במקרה </a:t>
            </a:r>
            <a:r>
              <a:rPr lang="he-IL" sz="1500" b="1" dirty="0">
                <a:solidFill>
                  <a:schemeClr val="accent1">
                    <a:lumMod val="50000"/>
                  </a:schemeClr>
                </a:solidFill>
              </a:rPr>
              <a:t>בו אין התאמה, יש לפרט את מרכיבי ההתאמה.</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smtClean="0">
                <a:solidFill>
                  <a:schemeClr val="accent1">
                    <a:lumMod val="50000"/>
                  </a:schemeClr>
                </a:solidFill>
              </a:rPr>
              <a:t>אם </a:t>
            </a:r>
            <a:r>
              <a:rPr lang="he-IL" sz="1500" b="1" dirty="0">
                <a:solidFill>
                  <a:schemeClr val="accent1">
                    <a:lumMod val="50000"/>
                  </a:schemeClr>
                </a:solidFill>
              </a:rPr>
              <a:t>הוצאות הנהלה וכלליות אינן כוללות הוצאות שכר, יש לפרט כיצד נוהלה העמותה בשנים אלו.</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a:solidFill>
                  <a:schemeClr val="accent1">
                    <a:lumMod val="50000"/>
                  </a:schemeClr>
                </a:solidFill>
              </a:rPr>
              <a:t>סה"כ מחזור ההכנסות בדוח </a:t>
            </a:r>
            <a:r>
              <a:rPr lang="he-IL" sz="1500" b="1" dirty="0" err="1">
                <a:solidFill>
                  <a:schemeClr val="accent1">
                    <a:lumMod val="50000"/>
                  </a:schemeClr>
                </a:solidFill>
              </a:rPr>
              <a:t>הנה"כ</a:t>
            </a:r>
            <a:r>
              <a:rPr lang="he-IL" sz="1500" b="1" dirty="0">
                <a:solidFill>
                  <a:schemeClr val="accent1">
                    <a:lumMod val="50000"/>
                  </a:schemeClr>
                </a:solidFill>
              </a:rPr>
              <a:t> </a:t>
            </a:r>
            <a:r>
              <a:rPr lang="he-IL" sz="1500" b="1" dirty="0" smtClean="0">
                <a:solidFill>
                  <a:schemeClr val="accent1">
                    <a:lumMod val="50000"/>
                  </a:schemeClr>
                </a:solidFill>
              </a:rPr>
              <a:t>לשנה </a:t>
            </a:r>
            <a:r>
              <a:rPr lang="he-IL" sz="1500" b="1" dirty="0">
                <a:solidFill>
                  <a:schemeClr val="accent1">
                    <a:lumMod val="50000"/>
                  </a:schemeClr>
                </a:solidFill>
              </a:rPr>
              <a:t>צריך להיות תואם לסה"כ מחזור ההכנסות בדוח הביצוע לכלל פעילות העמותה כאשר יש להקפיד שגם </a:t>
            </a:r>
            <a:r>
              <a:rPr lang="he-IL" sz="1500" b="1" dirty="0" err="1">
                <a:solidFill>
                  <a:schemeClr val="accent1">
                    <a:lumMod val="50000"/>
                  </a:schemeClr>
                </a:solidFill>
              </a:rPr>
              <a:t>הנה"כ</a:t>
            </a:r>
            <a:r>
              <a:rPr lang="he-IL" sz="1500" b="1" dirty="0">
                <a:solidFill>
                  <a:schemeClr val="accent1">
                    <a:lumMod val="50000"/>
                  </a:schemeClr>
                </a:solidFill>
              </a:rPr>
              <a:t> וגם דוח הביצוע מדווחים לשנה מלאה! (בפועל+ צפי ריאלי). וכנ"ל סך הוצאות </a:t>
            </a:r>
            <a:r>
              <a:rPr lang="he-IL" sz="1500" b="1" dirty="0" err="1">
                <a:solidFill>
                  <a:schemeClr val="accent1">
                    <a:lumMod val="50000"/>
                  </a:schemeClr>
                </a:solidFill>
              </a:rPr>
              <a:t>הנה"כ</a:t>
            </a:r>
            <a:r>
              <a:rPr lang="he-IL" sz="1500" b="1" dirty="0">
                <a:solidFill>
                  <a:schemeClr val="accent1">
                    <a:lumMod val="50000"/>
                  </a:schemeClr>
                </a:solidFill>
              </a:rPr>
              <a:t> בדוח </a:t>
            </a:r>
            <a:r>
              <a:rPr lang="he-IL" sz="1500" b="1" dirty="0" err="1">
                <a:solidFill>
                  <a:schemeClr val="accent1">
                    <a:lumMod val="50000"/>
                  </a:schemeClr>
                </a:solidFill>
              </a:rPr>
              <a:t>הנה"כ</a:t>
            </a:r>
            <a:r>
              <a:rPr lang="he-IL" sz="1500" b="1" dirty="0">
                <a:solidFill>
                  <a:schemeClr val="accent1">
                    <a:lumMod val="50000"/>
                  </a:schemeClr>
                </a:solidFill>
              </a:rPr>
              <a:t> </a:t>
            </a:r>
            <a:r>
              <a:rPr lang="he-IL" sz="1500" b="1" dirty="0" smtClean="0">
                <a:solidFill>
                  <a:schemeClr val="accent1">
                    <a:lumMod val="50000"/>
                  </a:schemeClr>
                </a:solidFill>
              </a:rPr>
              <a:t>לשנה </a:t>
            </a:r>
            <a:r>
              <a:rPr lang="he-IL" sz="1500" b="1" dirty="0">
                <a:solidFill>
                  <a:schemeClr val="accent1">
                    <a:lumMod val="50000"/>
                  </a:schemeClr>
                </a:solidFill>
              </a:rPr>
              <a:t>יהיו תואמות לסך הוצאות </a:t>
            </a:r>
            <a:r>
              <a:rPr lang="he-IL" sz="1500" b="1" dirty="0" err="1">
                <a:solidFill>
                  <a:schemeClr val="accent1">
                    <a:lumMod val="50000"/>
                  </a:schemeClr>
                </a:solidFill>
              </a:rPr>
              <a:t>הנה"כ</a:t>
            </a:r>
            <a:r>
              <a:rPr lang="he-IL" sz="1500" b="1" dirty="0">
                <a:solidFill>
                  <a:schemeClr val="accent1">
                    <a:lumMod val="50000"/>
                  </a:schemeClr>
                </a:solidFill>
              </a:rPr>
              <a:t> בדוח </a:t>
            </a:r>
            <a:r>
              <a:rPr lang="he-IL" sz="1500" b="1" dirty="0" smtClean="0">
                <a:solidFill>
                  <a:schemeClr val="accent1">
                    <a:lumMod val="50000"/>
                  </a:schemeClr>
                </a:solidFill>
              </a:rPr>
              <a:t>ביצוע. </a:t>
            </a:r>
            <a:r>
              <a:rPr lang="he-IL" sz="1500" b="1" dirty="0">
                <a:solidFill>
                  <a:schemeClr val="accent1">
                    <a:lumMod val="50000"/>
                  </a:schemeClr>
                </a:solidFill>
              </a:rPr>
              <a:t>במידה ויש הפרשים, יש לצרף דוח התאמה.</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smtClean="0">
                <a:solidFill>
                  <a:schemeClr val="accent1">
                    <a:lumMod val="50000"/>
                  </a:schemeClr>
                </a:solidFill>
              </a:rPr>
              <a:t>יובהר</a:t>
            </a:r>
            <a:r>
              <a:rPr lang="he-IL" sz="1500" b="1" dirty="0">
                <a:solidFill>
                  <a:schemeClr val="accent1">
                    <a:lumMod val="50000"/>
                  </a:schemeClr>
                </a:solidFill>
              </a:rPr>
              <a:t>, כי בהתאם לכללי </a:t>
            </a:r>
            <a:r>
              <a:rPr lang="he-IL" sz="1500" b="1" dirty="0" err="1">
                <a:solidFill>
                  <a:schemeClr val="accent1">
                    <a:lumMod val="50000"/>
                  </a:schemeClr>
                </a:solidFill>
              </a:rPr>
              <a:t>חשכ"ל</a:t>
            </a:r>
            <a:r>
              <a:rPr lang="he-IL" sz="1500" b="1" dirty="0">
                <a:solidFill>
                  <a:schemeClr val="accent1">
                    <a:lumMod val="50000"/>
                  </a:schemeClr>
                </a:solidFill>
              </a:rPr>
              <a:t>, אין לפצל שכר מנכ"ל או כל תפקיד </a:t>
            </a:r>
            <a:r>
              <a:rPr lang="he-IL" sz="1500" b="1" dirty="0" err="1">
                <a:solidFill>
                  <a:schemeClr val="accent1">
                    <a:lumMod val="50000"/>
                  </a:schemeClr>
                </a:solidFill>
              </a:rPr>
              <a:t>מינהלתי</a:t>
            </a:r>
            <a:r>
              <a:rPr lang="he-IL" sz="1500" b="1" dirty="0">
                <a:solidFill>
                  <a:schemeClr val="accent1">
                    <a:lumMod val="50000"/>
                  </a:schemeClr>
                </a:solidFill>
              </a:rPr>
              <a:t> או ניהולי אחר, בין עלות הפעילות להוצאות הנהלה וכלליות גם אם עיקר עיסוקו בפעילות. נדרש לכלול בדוח את מלוא השכר של עובדי ההנהלה.</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a:solidFill>
                  <a:schemeClr val="accent1">
                    <a:lumMod val="50000"/>
                  </a:schemeClr>
                </a:solidFill>
              </a:rPr>
              <a:t>בהתאם לסעיף 8כד (4), בגופים שמחזור ההכנסות שלהם נמוך מ-400 </a:t>
            </a:r>
            <a:r>
              <a:rPr lang="he-IL" sz="1500" b="1" dirty="0" err="1">
                <a:solidFill>
                  <a:schemeClr val="accent1">
                    <a:lumMod val="50000"/>
                  </a:schemeClr>
                </a:solidFill>
              </a:rPr>
              <a:t>אש"ח</a:t>
            </a:r>
            <a:r>
              <a:rPr lang="he-IL" sz="1500" b="1" dirty="0">
                <a:solidFill>
                  <a:schemeClr val="accent1">
                    <a:lumMod val="50000"/>
                  </a:schemeClr>
                </a:solidFill>
              </a:rPr>
              <a:t>, לא נדרש לכלול את שכר המנכ"ל </a:t>
            </a:r>
            <a:r>
              <a:rPr lang="he-IL" sz="1500" b="1" dirty="0" err="1">
                <a:solidFill>
                  <a:schemeClr val="accent1">
                    <a:lumMod val="50000"/>
                  </a:schemeClr>
                </a:solidFill>
              </a:rPr>
              <a:t>בהנה"כ</a:t>
            </a:r>
            <a:r>
              <a:rPr lang="he-IL" sz="1500" b="1" dirty="0">
                <a:solidFill>
                  <a:schemeClr val="accent1">
                    <a:lumMod val="50000"/>
                  </a:schemeClr>
                </a:solidFill>
              </a:rPr>
              <a:t> אך תחת מגבלה חשובה והיא שהיקף עלות שכרו נמוכה מ-40% מהיקף המחזור השנתי</a:t>
            </a:r>
            <a:r>
              <a:rPr lang="he-IL" sz="1500" b="1" dirty="0" smtClean="0">
                <a:solidFill>
                  <a:schemeClr val="accent1">
                    <a:lumMod val="50000"/>
                  </a:schemeClr>
                </a:solidFill>
              </a:rPr>
              <a:t>.</a:t>
            </a:r>
            <a:endParaRPr lang="en-US" sz="1500" b="1" dirty="0">
              <a:solidFill>
                <a:schemeClr val="accent1">
                  <a:lumMod val="50000"/>
                </a:schemeClr>
              </a:solidFill>
            </a:endParaRPr>
          </a:p>
        </p:txBody>
      </p:sp>
    </p:spTree>
    <p:extLst>
      <p:ext uri="{BB962C8B-B14F-4D97-AF65-F5344CB8AC3E}">
        <p14:creationId xmlns:p14="http://schemas.microsoft.com/office/powerpoint/2010/main" val="2335757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1"/>
          <p:cNvSpPr txBox="1">
            <a:spLocks/>
          </p:cNvSpPr>
          <p:nvPr/>
        </p:nvSpPr>
        <p:spPr>
          <a:xfrm>
            <a:off x="539552" y="1556792"/>
            <a:ext cx="7858180" cy="4525963"/>
          </a:xfrm>
          <a:prstGeom prst="rect">
            <a:avLst/>
          </a:prstGeom>
        </p:spPr>
        <p:txBody>
          <a:bodyPr/>
          <a:lstStyle/>
          <a:p>
            <a:pPr algn="just"/>
            <a:endParaRPr lang="en-US" sz="2400" b="1" dirty="0" smtClean="0">
              <a:solidFill>
                <a:schemeClr val="accent1">
                  <a:lumMod val="75000"/>
                </a:schemeClr>
              </a:solidFill>
              <a:latin typeface="Tahoma" pitchFamily="34" charset="0"/>
              <a:cs typeface="Tahoma" pitchFamily="34" charset="0"/>
            </a:endParaRPr>
          </a:p>
          <a:p>
            <a:pPr algn="just"/>
            <a:endParaRPr lang="he-IL" sz="24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tabLst/>
              <a:defRPr/>
            </a:pPr>
            <a:endParaRPr kumimoji="0" lang="he-IL" sz="32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5" name="Title 1"/>
          <p:cNvSpPr txBox="1">
            <a:spLocks/>
          </p:cNvSpPr>
          <p:nvPr/>
        </p:nvSpPr>
        <p:spPr>
          <a:xfrm>
            <a:off x="-428660" y="428604"/>
            <a:ext cx="8929750" cy="714380"/>
          </a:xfrm>
          <a:prstGeom prst="rect">
            <a:avLst/>
          </a:prstGeom>
        </p:spPr>
        <p:txBody>
          <a:bodyPr vert="horz" lIns="91440" tIns="45720" rIns="91440" bIns="45720" rtlCol="1" anchor="ctr">
            <a:no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דיווח וניתוח כספי</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graphicFrame>
        <p:nvGraphicFramePr>
          <p:cNvPr id="40" name="דיאגרמה 39"/>
          <p:cNvGraphicFramePr/>
          <p:nvPr>
            <p:extLst>
              <p:ext uri="{D42A27DB-BD31-4B8C-83A1-F6EECF244321}">
                <p14:modId xmlns:p14="http://schemas.microsoft.com/office/powerpoint/2010/main" val="3115649780"/>
              </p:ext>
            </p:extLst>
          </p:nvPr>
        </p:nvGraphicFramePr>
        <p:xfrm>
          <a:off x="1643042" y="17144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מלבן 42"/>
          <p:cNvSpPr/>
          <p:nvPr/>
        </p:nvSpPr>
        <p:spPr>
          <a:xfrm>
            <a:off x="357158" y="1142984"/>
            <a:ext cx="6215106" cy="428628"/>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על סדר היום</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3000" fill="hold"/>
                                        <p:tgtEl>
                                          <p:spTgt spid="43"/>
                                        </p:tgtEl>
                                        <p:attrNameLst>
                                          <p:attrName>ppt_x</p:attrName>
                                        </p:attrNameLst>
                                      </p:cBhvr>
                                      <p:tavLst>
                                        <p:tav tm="0">
                                          <p:val>
                                            <p:strVal val="#ppt_x-.2"/>
                                          </p:val>
                                        </p:tav>
                                        <p:tav tm="100000">
                                          <p:val>
                                            <p:strVal val="#ppt_x"/>
                                          </p:val>
                                        </p:tav>
                                      </p:tavLst>
                                    </p:anim>
                                    <p:anim calcmode="lin" valueType="num">
                                      <p:cBhvr>
                                        <p:cTn id="8" dur="3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30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
                                            <p:graphicEl>
                                              <a:dgm id="{ABB2979F-18B1-4850-86CC-3D733E9F06CA}"/>
                                            </p:graphicEl>
                                          </p:spTgt>
                                        </p:tgtEl>
                                        <p:attrNameLst>
                                          <p:attrName>style.visibility</p:attrName>
                                        </p:attrNameLst>
                                      </p:cBhvr>
                                      <p:to>
                                        <p:strVal val="visible"/>
                                      </p:to>
                                    </p:set>
                                    <p:anim calcmode="lin" valueType="num">
                                      <p:cBhvr>
                                        <p:cTn id="14" dur="2000" fill="hold"/>
                                        <p:tgtEl>
                                          <p:spTgt spid="40">
                                            <p:graphicEl>
                                              <a:dgm id="{ABB2979F-18B1-4850-86CC-3D733E9F06CA}"/>
                                            </p:graphicEl>
                                          </p:spTgt>
                                        </p:tgtEl>
                                        <p:attrNameLst>
                                          <p:attrName>ppt_x</p:attrName>
                                        </p:attrNameLst>
                                      </p:cBhvr>
                                      <p:tavLst>
                                        <p:tav tm="0">
                                          <p:val>
                                            <p:strVal val="#ppt_x-.2"/>
                                          </p:val>
                                        </p:tav>
                                        <p:tav tm="100000">
                                          <p:val>
                                            <p:strVal val="#ppt_x"/>
                                          </p:val>
                                        </p:tav>
                                      </p:tavLst>
                                    </p:anim>
                                    <p:anim calcmode="lin" valueType="num">
                                      <p:cBhvr>
                                        <p:cTn id="15" dur="2000" fill="hold"/>
                                        <p:tgtEl>
                                          <p:spTgt spid="40">
                                            <p:graphicEl>
                                              <a:dgm id="{ABB2979F-18B1-4850-86CC-3D733E9F06CA}"/>
                                            </p:graphic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0">
                                            <p:graphicEl>
                                              <a:dgm id="{ABB2979F-18B1-4850-86CC-3D733E9F06C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0">
                                            <p:graphicEl>
                                              <a:dgm id="{933B7370-42AA-4E83-BC9A-C528B1772685}"/>
                                            </p:graphicEl>
                                          </p:spTgt>
                                        </p:tgtEl>
                                        <p:attrNameLst>
                                          <p:attrName>style.visibility</p:attrName>
                                        </p:attrNameLst>
                                      </p:cBhvr>
                                      <p:to>
                                        <p:strVal val="visible"/>
                                      </p:to>
                                    </p:set>
                                    <p:anim calcmode="lin" valueType="num">
                                      <p:cBhvr>
                                        <p:cTn id="21" dur="2000" fill="hold"/>
                                        <p:tgtEl>
                                          <p:spTgt spid="40">
                                            <p:graphicEl>
                                              <a:dgm id="{933B7370-42AA-4E83-BC9A-C528B1772685}"/>
                                            </p:graphicEl>
                                          </p:spTgt>
                                        </p:tgtEl>
                                        <p:attrNameLst>
                                          <p:attrName>ppt_x</p:attrName>
                                        </p:attrNameLst>
                                      </p:cBhvr>
                                      <p:tavLst>
                                        <p:tav tm="0">
                                          <p:val>
                                            <p:strVal val="#ppt_x-.2"/>
                                          </p:val>
                                        </p:tav>
                                        <p:tav tm="100000">
                                          <p:val>
                                            <p:strVal val="#ppt_x"/>
                                          </p:val>
                                        </p:tav>
                                      </p:tavLst>
                                    </p:anim>
                                    <p:anim calcmode="lin" valueType="num">
                                      <p:cBhvr>
                                        <p:cTn id="22" dur="2000" fill="hold"/>
                                        <p:tgtEl>
                                          <p:spTgt spid="40">
                                            <p:graphicEl>
                                              <a:dgm id="{933B7370-42AA-4E83-BC9A-C528B1772685}"/>
                                            </p:graphic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40">
                                            <p:graphicEl>
                                              <a:dgm id="{933B7370-42AA-4E83-BC9A-C528B1772685}"/>
                                            </p:graphicEl>
                                          </p:spTgt>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40">
                                            <p:graphicEl>
                                              <a:dgm id="{53FE4B1F-3906-4E30-887C-CC14C5AB7F74}"/>
                                            </p:graphicEl>
                                          </p:spTgt>
                                        </p:tgtEl>
                                        <p:attrNameLst>
                                          <p:attrName>style.visibility</p:attrName>
                                        </p:attrNameLst>
                                      </p:cBhvr>
                                      <p:to>
                                        <p:strVal val="visible"/>
                                      </p:to>
                                    </p:set>
                                    <p:anim calcmode="lin" valueType="num">
                                      <p:cBhvr>
                                        <p:cTn id="26" dur="2000" fill="hold"/>
                                        <p:tgtEl>
                                          <p:spTgt spid="40">
                                            <p:graphicEl>
                                              <a:dgm id="{53FE4B1F-3906-4E30-887C-CC14C5AB7F74}"/>
                                            </p:graphicEl>
                                          </p:spTgt>
                                        </p:tgtEl>
                                        <p:attrNameLst>
                                          <p:attrName>ppt_x</p:attrName>
                                        </p:attrNameLst>
                                      </p:cBhvr>
                                      <p:tavLst>
                                        <p:tav tm="0">
                                          <p:val>
                                            <p:strVal val="#ppt_x-.2"/>
                                          </p:val>
                                        </p:tav>
                                        <p:tav tm="100000">
                                          <p:val>
                                            <p:strVal val="#ppt_x"/>
                                          </p:val>
                                        </p:tav>
                                      </p:tavLst>
                                    </p:anim>
                                    <p:anim calcmode="lin" valueType="num">
                                      <p:cBhvr>
                                        <p:cTn id="27" dur="2000" fill="hold"/>
                                        <p:tgtEl>
                                          <p:spTgt spid="40">
                                            <p:graphicEl>
                                              <a:dgm id="{53FE4B1F-3906-4E30-887C-CC14C5AB7F74}"/>
                                            </p:graphicEl>
                                          </p:spTgt>
                                        </p:tgtEl>
                                        <p:attrNameLst>
                                          <p:attrName>ppt_y</p:attrName>
                                        </p:attrNameLst>
                                      </p:cBhvr>
                                      <p:tavLst>
                                        <p:tav tm="0">
                                          <p:val>
                                            <p:strVal val="#ppt_y"/>
                                          </p:val>
                                        </p:tav>
                                        <p:tav tm="100000">
                                          <p:val>
                                            <p:strVal val="#ppt_y"/>
                                          </p:val>
                                        </p:tav>
                                      </p:tavLst>
                                    </p:anim>
                                    <p:animEffect transition="in" filter="wipe(right)" prLst="gradientSize: 0.1">
                                      <p:cBhvr>
                                        <p:cTn id="28" dur="2000"/>
                                        <p:tgtEl>
                                          <p:spTgt spid="40">
                                            <p:graphicEl>
                                              <a:dgm id="{53FE4B1F-3906-4E30-887C-CC14C5AB7F7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0">
                                            <p:graphicEl>
                                              <a:dgm id="{D7C18E72-1B4C-44EC-9D54-5E7753C68E56}"/>
                                            </p:graphicEl>
                                          </p:spTgt>
                                        </p:tgtEl>
                                        <p:attrNameLst>
                                          <p:attrName>style.visibility</p:attrName>
                                        </p:attrNameLst>
                                      </p:cBhvr>
                                      <p:to>
                                        <p:strVal val="visible"/>
                                      </p:to>
                                    </p:set>
                                    <p:anim calcmode="lin" valueType="num">
                                      <p:cBhvr>
                                        <p:cTn id="33" dur="2000" fill="hold"/>
                                        <p:tgtEl>
                                          <p:spTgt spid="40">
                                            <p:graphicEl>
                                              <a:dgm id="{D7C18E72-1B4C-44EC-9D54-5E7753C68E56}"/>
                                            </p:graphicEl>
                                          </p:spTgt>
                                        </p:tgtEl>
                                        <p:attrNameLst>
                                          <p:attrName>ppt_x</p:attrName>
                                        </p:attrNameLst>
                                      </p:cBhvr>
                                      <p:tavLst>
                                        <p:tav tm="0">
                                          <p:val>
                                            <p:strVal val="#ppt_x-.2"/>
                                          </p:val>
                                        </p:tav>
                                        <p:tav tm="100000">
                                          <p:val>
                                            <p:strVal val="#ppt_x"/>
                                          </p:val>
                                        </p:tav>
                                      </p:tavLst>
                                    </p:anim>
                                    <p:anim calcmode="lin" valueType="num">
                                      <p:cBhvr>
                                        <p:cTn id="34" dur="2000" fill="hold"/>
                                        <p:tgtEl>
                                          <p:spTgt spid="40">
                                            <p:graphicEl>
                                              <a:dgm id="{D7C18E72-1B4C-44EC-9D54-5E7753C68E56}"/>
                                            </p:graphicEl>
                                          </p:spTgt>
                                        </p:tgtEl>
                                        <p:attrNameLst>
                                          <p:attrName>ppt_y</p:attrName>
                                        </p:attrNameLst>
                                      </p:cBhvr>
                                      <p:tavLst>
                                        <p:tav tm="0">
                                          <p:val>
                                            <p:strVal val="#ppt_y"/>
                                          </p:val>
                                        </p:tav>
                                        <p:tav tm="100000">
                                          <p:val>
                                            <p:strVal val="#ppt_y"/>
                                          </p:val>
                                        </p:tav>
                                      </p:tavLst>
                                    </p:anim>
                                    <p:animEffect transition="in" filter="wipe(right)" prLst="gradientSize: 0.1">
                                      <p:cBhvr>
                                        <p:cTn id="35" dur="2000"/>
                                        <p:tgtEl>
                                          <p:spTgt spid="40">
                                            <p:graphicEl>
                                              <a:dgm id="{D7C18E72-1B4C-44EC-9D54-5E7753C68E56}"/>
                                            </p:graphicEl>
                                          </p:spTgt>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40">
                                            <p:graphicEl>
                                              <a:dgm id="{EA6D5677-66AC-4551-A088-1F81C3544E66}"/>
                                            </p:graphicEl>
                                          </p:spTgt>
                                        </p:tgtEl>
                                        <p:attrNameLst>
                                          <p:attrName>style.visibility</p:attrName>
                                        </p:attrNameLst>
                                      </p:cBhvr>
                                      <p:to>
                                        <p:strVal val="visible"/>
                                      </p:to>
                                    </p:set>
                                    <p:anim calcmode="lin" valueType="num">
                                      <p:cBhvr>
                                        <p:cTn id="38" dur="2000" fill="hold"/>
                                        <p:tgtEl>
                                          <p:spTgt spid="40">
                                            <p:graphicEl>
                                              <a:dgm id="{EA6D5677-66AC-4551-A088-1F81C3544E66}"/>
                                            </p:graphicEl>
                                          </p:spTgt>
                                        </p:tgtEl>
                                        <p:attrNameLst>
                                          <p:attrName>ppt_x</p:attrName>
                                        </p:attrNameLst>
                                      </p:cBhvr>
                                      <p:tavLst>
                                        <p:tav tm="0">
                                          <p:val>
                                            <p:strVal val="#ppt_x-.2"/>
                                          </p:val>
                                        </p:tav>
                                        <p:tav tm="100000">
                                          <p:val>
                                            <p:strVal val="#ppt_x"/>
                                          </p:val>
                                        </p:tav>
                                      </p:tavLst>
                                    </p:anim>
                                    <p:anim calcmode="lin" valueType="num">
                                      <p:cBhvr>
                                        <p:cTn id="39" dur="2000" fill="hold"/>
                                        <p:tgtEl>
                                          <p:spTgt spid="40">
                                            <p:graphicEl>
                                              <a:dgm id="{EA6D5677-66AC-4551-A088-1F81C3544E66}"/>
                                            </p:graphicEl>
                                          </p:spTgt>
                                        </p:tgtEl>
                                        <p:attrNameLst>
                                          <p:attrName>ppt_y</p:attrName>
                                        </p:attrNameLst>
                                      </p:cBhvr>
                                      <p:tavLst>
                                        <p:tav tm="0">
                                          <p:val>
                                            <p:strVal val="#ppt_y"/>
                                          </p:val>
                                        </p:tav>
                                        <p:tav tm="100000">
                                          <p:val>
                                            <p:strVal val="#ppt_y"/>
                                          </p:val>
                                        </p:tav>
                                      </p:tavLst>
                                    </p:anim>
                                    <p:animEffect transition="in" filter="wipe(right)" prLst="gradientSize: 0.1">
                                      <p:cBhvr>
                                        <p:cTn id="40" dur="2000"/>
                                        <p:tgtEl>
                                          <p:spTgt spid="40">
                                            <p:graphicEl>
                                              <a:dgm id="{EA6D5677-66AC-4551-A088-1F81C3544E6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40">
                                            <p:graphicEl>
                                              <a:dgm id="{3CE1D488-938C-455C-90D0-7B9D70B5513E}"/>
                                            </p:graphicEl>
                                          </p:spTgt>
                                        </p:tgtEl>
                                        <p:attrNameLst>
                                          <p:attrName>style.visibility</p:attrName>
                                        </p:attrNameLst>
                                      </p:cBhvr>
                                      <p:to>
                                        <p:strVal val="visible"/>
                                      </p:to>
                                    </p:set>
                                    <p:anim calcmode="lin" valueType="num">
                                      <p:cBhvr>
                                        <p:cTn id="45" dur="2000" fill="hold"/>
                                        <p:tgtEl>
                                          <p:spTgt spid="40">
                                            <p:graphicEl>
                                              <a:dgm id="{3CE1D488-938C-455C-90D0-7B9D70B5513E}"/>
                                            </p:graphicEl>
                                          </p:spTgt>
                                        </p:tgtEl>
                                        <p:attrNameLst>
                                          <p:attrName>ppt_x</p:attrName>
                                        </p:attrNameLst>
                                      </p:cBhvr>
                                      <p:tavLst>
                                        <p:tav tm="0">
                                          <p:val>
                                            <p:strVal val="#ppt_x-.2"/>
                                          </p:val>
                                        </p:tav>
                                        <p:tav tm="100000">
                                          <p:val>
                                            <p:strVal val="#ppt_x"/>
                                          </p:val>
                                        </p:tav>
                                      </p:tavLst>
                                    </p:anim>
                                    <p:anim calcmode="lin" valueType="num">
                                      <p:cBhvr>
                                        <p:cTn id="46" dur="2000" fill="hold"/>
                                        <p:tgtEl>
                                          <p:spTgt spid="40">
                                            <p:graphicEl>
                                              <a:dgm id="{3CE1D488-938C-455C-90D0-7B9D70B5513E}"/>
                                            </p:graphicEl>
                                          </p:spTgt>
                                        </p:tgtEl>
                                        <p:attrNameLst>
                                          <p:attrName>ppt_y</p:attrName>
                                        </p:attrNameLst>
                                      </p:cBhvr>
                                      <p:tavLst>
                                        <p:tav tm="0">
                                          <p:val>
                                            <p:strVal val="#ppt_y"/>
                                          </p:val>
                                        </p:tav>
                                        <p:tav tm="100000">
                                          <p:val>
                                            <p:strVal val="#ppt_y"/>
                                          </p:val>
                                        </p:tav>
                                      </p:tavLst>
                                    </p:anim>
                                    <p:animEffect transition="in" filter="wipe(right)" prLst="gradientSize: 0.1">
                                      <p:cBhvr>
                                        <p:cTn id="47" dur="2000"/>
                                        <p:tgtEl>
                                          <p:spTgt spid="40">
                                            <p:graphicEl>
                                              <a:dgm id="{3CE1D488-938C-455C-90D0-7B9D70B5513E}"/>
                                            </p:graphicEl>
                                          </p:spTgt>
                                        </p:tgtEl>
                                      </p:cBhvr>
                                    </p:animEffect>
                                  </p:childTnLst>
                                </p:cTn>
                              </p:par>
                              <p:par>
                                <p:cTn id="48" presetID="29" presetClass="entr" presetSubtype="0" fill="hold" grpId="0" nodeType="withEffect">
                                  <p:stCondLst>
                                    <p:cond delay="0"/>
                                  </p:stCondLst>
                                  <p:childTnLst>
                                    <p:set>
                                      <p:cBhvr>
                                        <p:cTn id="49" dur="1" fill="hold">
                                          <p:stCondLst>
                                            <p:cond delay="0"/>
                                          </p:stCondLst>
                                        </p:cTn>
                                        <p:tgtEl>
                                          <p:spTgt spid="40">
                                            <p:graphicEl>
                                              <a:dgm id="{7E01243F-6440-447D-9E45-E007B7BAD71B}"/>
                                            </p:graphicEl>
                                          </p:spTgt>
                                        </p:tgtEl>
                                        <p:attrNameLst>
                                          <p:attrName>style.visibility</p:attrName>
                                        </p:attrNameLst>
                                      </p:cBhvr>
                                      <p:to>
                                        <p:strVal val="visible"/>
                                      </p:to>
                                    </p:set>
                                    <p:anim calcmode="lin" valueType="num">
                                      <p:cBhvr>
                                        <p:cTn id="50" dur="2000" fill="hold"/>
                                        <p:tgtEl>
                                          <p:spTgt spid="40">
                                            <p:graphicEl>
                                              <a:dgm id="{7E01243F-6440-447D-9E45-E007B7BAD71B}"/>
                                            </p:graphicEl>
                                          </p:spTgt>
                                        </p:tgtEl>
                                        <p:attrNameLst>
                                          <p:attrName>ppt_x</p:attrName>
                                        </p:attrNameLst>
                                      </p:cBhvr>
                                      <p:tavLst>
                                        <p:tav tm="0">
                                          <p:val>
                                            <p:strVal val="#ppt_x-.2"/>
                                          </p:val>
                                        </p:tav>
                                        <p:tav tm="100000">
                                          <p:val>
                                            <p:strVal val="#ppt_x"/>
                                          </p:val>
                                        </p:tav>
                                      </p:tavLst>
                                    </p:anim>
                                    <p:anim calcmode="lin" valueType="num">
                                      <p:cBhvr>
                                        <p:cTn id="51" dur="2000" fill="hold"/>
                                        <p:tgtEl>
                                          <p:spTgt spid="40">
                                            <p:graphicEl>
                                              <a:dgm id="{7E01243F-6440-447D-9E45-E007B7BAD71B}"/>
                                            </p:graphicEl>
                                          </p:spTgt>
                                        </p:tgtEl>
                                        <p:attrNameLst>
                                          <p:attrName>ppt_y</p:attrName>
                                        </p:attrNameLst>
                                      </p:cBhvr>
                                      <p:tavLst>
                                        <p:tav tm="0">
                                          <p:val>
                                            <p:strVal val="#ppt_y"/>
                                          </p:val>
                                        </p:tav>
                                        <p:tav tm="100000">
                                          <p:val>
                                            <p:strVal val="#ppt_y"/>
                                          </p:val>
                                        </p:tav>
                                      </p:tavLst>
                                    </p:anim>
                                    <p:animEffect transition="in" filter="wipe(right)" prLst="gradientSize: 0.1">
                                      <p:cBhvr>
                                        <p:cTn id="52" dur="2000"/>
                                        <p:tgtEl>
                                          <p:spTgt spid="40">
                                            <p:graphicEl>
                                              <a:dgm id="{7E01243F-6440-447D-9E45-E007B7BAD7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uiExpand="1">
        <p:bldSub>
          <a:bldDgm bld="one"/>
        </p:bldSub>
      </p:bldGraphic>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252536" y="260648"/>
            <a:ext cx="8568952" cy="954107"/>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דגשים חשבונאיים לבקשות תמיכה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8" name="מלבן 7"/>
          <p:cNvSpPr/>
          <p:nvPr/>
        </p:nvSpPr>
        <p:spPr>
          <a:xfrm>
            <a:off x="683568" y="1124744"/>
            <a:ext cx="7344816" cy="3831818"/>
          </a:xfrm>
          <a:prstGeom prst="rect">
            <a:avLst/>
          </a:prstGeom>
        </p:spPr>
        <p:txBody>
          <a:bodyPr wrap="square">
            <a:spAutoFit/>
          </a:bodyPr>
          <a:lstStyle/>
          <a:p>
            <a:pPr lvl="0" algn="just">
              <a:lnSpc>
                <a:spcPct val="150000"/>
              </a:lnSpc>
            </a:pPr>
            <a:r>
              <a:rPr lang="he-IL" b="1" dirty="0">
                <a:solidFill>
                  <a:schemeClr val="accent1">
                    <a:lumMod val="50000"/>
                  </a:schemeClr>
                </a:solidFill>
              </a:rPr>
              <a:t>דוח מקורות ושימושים (מקו"ש</a:t>
            </a:r>
            <a:r>
              <a:rPr lang="he-IL" b="1" dirty="0" smtClean="0">
                <a:solidFill>
                  <a:schemeClr val="accent1">
                    <a:lumMod val="50000"/>
                  </a:schemeClr>
                </a:solidFill>
              </a:rPr>
              <a:t>):</a:t>
            </a:r>
          </a:p>
          <a:p>
            <a:pPr lvl="0" algn="just">
              <a:lnSpc>
                <a:spcPct val="150000"/>
              </a:lnSpc>
            </a:pPr>
            <a:endParaRPr lang="en-US" dirty="0">
              <a:solidFill>
                <a:schemeClr val="accent1">
                  <a:lumMod val="50000"/>
                </a:schemeClr>
              </a:solidFill>
            </a:endParaRPr>
          </a:p>
          <a:p>
            <a:pPr lvl="1" algn="just">
              <a:lnSpc>
                <a:spcPct val="150000"/>
              </a:lnSpc>
            </a:pPr>
            <a:r>
              <a:rPr lang="he-IL" dirty="0">
                <a:solidFill>
                  <a:schemeClr val="accent1">
                    <a:lumMod val="50000"/>
                  </a:schemeClr>
                </a:solidFill>
              </a:rPr>
              <a:t>סה"כ המקורות בדוח יהיה תואם לסה"כ מחזור ההכנסות בדוח הכספי וסה"כ השימושים יהיה תואם לסה"כ ההוצאות בדוח הכספי. במידה ויהיו הפרשים יש לצרף דוח התאמה בין דוח </a:t>
            </a:r>
            <a:r>
              <a:rPr lang="he-IL" dirty="0" err="1">
                <a:solidFill>
                  <a:schemeClr val="accent1">
                    <a:lumMod val="50000"/>
                  </a:schemeClr>
                </a:solidFill>
              </a:rPr>
              <a:t>המקו"ש</a:t>
            </a:r>
            <a:r>
              <a:rPr lang="he-IL" dirty="0">
                <a:solidFill>
                  <a:schemeClr val="accent1">
                    <a:lumMod val="50000"/>
                  </a:schemeClr>
                </a:solidFill>
              </a:rPr>
              <a:t> לדוח המבוקר עליו הוא מבוסס.</a:t>
            </a:r>
            <a:endParaRPr lang="en-US" dirty="0">
              <a:solidFill>
                <a:schemeClr val="accent1">
                  <a:lumMod val="50000"/>
                </a:schemeClr>
              </a:solidFill>
            </a:endParaRPr>
          </a:p>
          <a:p>
            <a:pPr lvl="1" algn="just">
              <a:lnSpc>
                <a:spcPct val="150000"/>
              </a:lnSpc>
            </a:pPr>
            <a:r>
              <a:rPr lang="he-IL" dirty="0">
                <a:solidFill>
                  <a:schemeClr val="accent1">
                    <a:lumMod val="50000"/>
                  </a:schemeClr>
                </a:solidFill>
              </a:rPr>
              <a:t>בדוח </a:t>
            </a:r>
            <a:r>
              <a:rPr lang="he-IL" dirty="0" err="1">
                <a:solidFill>
                  <a:schemeClr val="accent1">
                    <a:lumMod val="50000"/>
                  </a:schemeClr>
                </a:solidFill>
              </a:rPr>
              <a:t>המקו"ש</a:t>
            </a:r>
            <a:r>
              <a:rPr lang="he-IL" dirty="0">
                <a:solidFill>
                  <a:schemeClr val="accent1">
                    <a:lumMod val="50000"/>
                  </a:schemeClr>
                </a:solidFill>
              </a:rPr>
              <a:t> נדרש להציג בנפרד הכנסות/ הוצאות בשווה כסף בסעיפים ברורים ומזוהים.</a:t>
            </a:r>
            <a:endParaRPr lang="en-US" dirty="0">
              <a:solidFill>
                <a:schemeClr val="accent1">
                  <a:lumMod val="50000"/>
                </a:schemeClr>
              </a:solidFill>
            </a:endParaRPr>
          </a:p>
          <a:p>
            <a:pPr lvl="1" algn="just">
              <a:lnSpc>
                <a:spcPct val="150000"/>
              </a:lnSpc>
            </a:pPr>
            <a:r>
              <a:rPr lang="he-IL" b="1" dirty="0">
                <a:solidFill>
                  <a:schemeClr val="accent1">
                    <a:lumMod val="50000"/>
                  </a:schemeClr>
                </a:solidFill>
              </a:rPr>
              <a:t>דיווח על הפעילות הנתמכת – </a:t>
            </a:r>
            <a:r>
              <a:rPr lang="he-IL" dirty="0">
                <a:solidFill>
                  <a:schemeClr val="accent1">
                    <a:lumMod val="50000"/>
                  </a:schemeClr>
                </a:solidFill>
              </a:rPr>
              <a:t>יש להקפיד לדווח את </a:t>
            </a:r>
            <a:r>
              <a:rPr lang="he-IL" u="sng" dirty="0">
                <a:solidFill>
                  <a:schemeClr val="accent1">
                    <a:lumMod val="50000"/>
                  </a:schemeClr>
                </a:solidFill>
              </a:rPr>
              <a:t>כל</a:t>
            </a:r>
            <a:r>
              <a:rPr lang="he-IL" dirty="0">
                <a:solidFill>
                  <a:schemeClr val="accent1">
                    <a:lumMod val="50000"/>
                  </a:schemeClr>
                </a:solidFill>
              </a:rPr>
              <a:t> המקורות וכל השימושים לכל אחת מהפעילויות הנתמכות. </a:t>
            </a:r>
            <a:endParaRPr lang="en-US" dirty="0">
              <a:solidFill>
                <a:schemeClr val="accent1">
                  <a:lumMod val="50000"/>
                </a:schemeClr>
              </a:solidFill>
            </a:endParaRPr>
          </a:p>
        </p:txBody>
      </p:sp>
    </p:spTree>
    <p:extLst>
      <p:ext uri="{BB962C8B-B14F-4D97-AF65-F5344CB8AC3E}">
        <p14:creationId xmlns:p14="http://schemas.microsoft.com/office/powerpoint/2010/main" val="42751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252536" y="260648"/>
            <a:ext cx="8568952" cy="523220"/>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דגשים חשבונאיים לבקשות תמיכה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3" name="מלבן 2"/>
          <p:cNvSpPr/>
          <p:nvPr/>
        </p:nvSpPr>
        <p:spPr>
          <a:xfrm>
            <a:off x="827584" y="833304"/>
            <a:ext cx="7488832" cy="5724644"/>
          </a:xfrm>
          <a:prstGeom prst="rect">
            <a:avLst/>
          </a:prstGeom>
        </p:spPr>
        <p:txBody>
          <a:bodyPr wrap="square">
            <a:spAutoFit/>
          </a:bodyPr>
          <a:lstStyle/>
          <a:p>
            <a:pPr lvl="0"/>
            <a:r>
              <a:rPr lang="he-IL" b="1" u="sng" dirty="0">
                <a:solidFill>
                  <a:schemeClr val="accent1">
                    <a:lumMod val="50000"/>
                  </a:schemeClr>
                </a:solidFill>
              </a:rPr>
              <a:t>תקציב לשנה המבוקשת  ודוח ביצוע תקציב שנה קודמת:</a:t>
            </a:r>
          </a:p>
          <a:p>
            <a:pPr lvl="0"/>
            <a:endParaRPr lang="en-US" sz="1200" dirty="0">
              <a:solidFill>
                <a:schemeClr val="accent1">
                  <a:lumMod val="50000"/>
                </a:schemeClr>
              </a:solidFill>
            </a:endParaRPr>
          </a:p>
          <a:p>
            <a:pPr lvl="1" algn="just"/>
            <a:r>
              <a:rPr lang="he-IL" sz="1600" dirty="0">
                <a:solidFill>
                  <a:schemeClr val="accent1">
                    <a:lumMod val="50000"/>
                  </a:schemeClr>
                </a:solidFill>
              </a:rPr>
              <a:t>יש להגיש דוח </a:t>
            </a:r>
            <a:r>
              <a:rPr lang="he-IL" sz="1600" dirty="0" smtClean="0">
                <a:solidFill>
                  <a:schemeClr val="accent1">
                    <a:lumMod val="50000"/>
                  </a:schemeClr>
                </a:solidFill>
              </a:rPr>
              <a:t>ביצוע  לעומת תקציב לכלל </a:t>
            </a:r>
            <a:r>
              <a:rPr lang="he-IL" sz="1600" dirty="0">
                <a:solidFill>
                  <a:schemeClr val="accent1">
                    <a:lumMod val="50000"/>
                  </a:schemeClr>
                </a:solidFill>
              </a:rPr>
              <a:t>פעילות הגוף ולכל פעילות נתמכת בנפרד. במידה ומוגש דוח ביצוע אחד למספר פעילויות נתמכות, נדרש להקפיד כי ההפרדה בדוח הביצוע תהיה הן בהכנסות והן בהוצאות.</a:t>
            </a:r>
          </a:p>
          <a:p>
            <a:pPr lvl="1" algn="just"/>
            <a:endParaRPr lang="he-IL" sz="1600" dirty="0">
              <a:solidFill>
                <a:schemeClr val="accent1">
                  <a:lumMod val="50000"/>
                </a:schemeClr>
              </a:solidFill>
            </a:endParaRPr>
          </a:p>
          <a:p>
            <a:pPr lvl="1" algn="just"/>
            <a:r>
              <a:rPr lang="he-IL" sz="1600" dirty="0">
                <a:solidFill>
                  <a:schemeClr val="accent1">
                    <a:lumMod val="50000"/>
                  </a:schemeClr>
                </a:solidFill>
              </a:rPr>
              <a:t>יש להפריד בדוח הביצוע בין הכנסות בכסף להכנסות בשווה כסף. לצד הכנסות בשווה כסף, נדרש לציין מפורשות כי מדובר בהכנסות בשווה כסף.</a:t>
            </a:r>
            <a:endParaRPr lang="en-US" sz="1600" dirty="0">
              <a:solidFill>
                <a:schemeClr val="accent1">
                  <a:lumMod val="50000"/>
                </a:schemeClr>
              </a:solidFill>
            </a:endParaRPr>
          </a:p>
          <a:p>
            <a:pPr lvl="1" algn="just"/>
            <a:r>
              <a:rPr lang="he-IL" sz="1600" dirty="0">
                <a:solidFill>
                  <a:schemeClr val="accent1">
                    <a:lumMod val="50000"/>
                  </a:schemeClr>
                </a:solidFill>
              </a:rPr>
              <a:t>נדרש לשים לב כי דוח הביצוע יכלול נתונים לשנה שלמה (כולל נתוני צפי לסוף שנה).</a:t>
            </a:r>
          </a:p>
          <a:p>
            <a:pPr lvl="1" algn="just"/>
            <a:endParaRPr lang="en-US" sz="1600" dirty="0">
              <a:solidFill>
                <a:schemeClr val="accent1">
                  <a:lumMod val="50000"/>
                </a:schemeClr>
              </a:solidFill>
            </a:endParaRPr>
          </a:p>
          <a:p>
            <a:pPr lvl="1" algn="just"/>
            <a:r>
              <a:rPr lang="he-IL" sz="1600" dirty="0">
                <a:solidFill>
                  <a:schemeClr val="accent1">
                    <a:lumMod val="50000"/>
                  </a:schemeClr>
                </a:solidFill>
              </a:rPr>
              <a:t>יש להפריד בתקציב בין הוצאות לפעילות להוצאות הנהלה וכלליות. יש להקפיד כי הוצאות בשווי ידווחו בצורה ברורה ומזוהה.</a:t>
            </a:r>
          </a:p>
          <a:p>
            <a:pPr lvl="1" algn="just"/>
            <a:endParaRPr lang="en-US" sz="1600" dirty="0">
              <a:solidFill>
                <a:schemeClr val="accent1">
                  <a:lumMod val="50000"/>
                </a:schemeClr>
              </a:solidFill>
            </a:endParaRPr>
          </a:p>
          <a:p>
            <a:pPr lvl="1" algn="just"/>
            <a:r>
              <a:rPr lang="he-IL" sz="1600" dirty="0">
                <a:solidFill>
                  <a:schemeClr val="accent1">
                    <a:lumMod val="50000"/>
                  </a:schemeClr>
                </a:solidFill>
              </a:rPr>
              <a:t>יש לשים לב שהתקציב מאוזן וכי הוא כולל גם כיסוי גרעון או ניצול עודפים צבורים.</a:t>
            </a:r>
          </a:p>
          <a:p>
            <a:pPr lvl="1" algn="just"/>
            <a:endParaRPr lang="en-US" sz="1600" dirty="0">
              <a:solidFill>
                <a:schemeClr val="accent1">
                  <a:lumMod val="50000"/>
                </a:schemeClr>
              </a:solidFill>
            </a:endParaRPr>
          </a:p>
          <a:p>
            <a:pPr lvl="1" algn="just"/>
            <a:r>
              <a:rPr lang="he-IL" sz="1600" dirty="0">
                <a:solidFill>
                  <a:schemeClr val="accent1">
                    <a:lumMod val="50000"/>
                  </a:schemeClr>
                </a:solidFill>
              </a:rPr>
              <a:t>יש להקפיד לדווח בכל אחת מהפעילויות הנתמכות את כל ההכנסות וכל ההוצאות. </a:t>
            </a:r>
            <a:endParaRPr lang="he-IL" sz="1600" dirty="0" smtClean="0">
              <a:solidFill>
                <a:schemeClr val="accent1">
                  <a:lumMod val="50000"/>
                </a:schemeClr>
              </a:solidFill>
            </a:endParaRPr>
          </a:p>
          <a:p>
            <a:pPr lvl="1" algn="just"/>
            <a:r>
              <a:rPr lang="he-IL" sz="1600" dirty="0" smtClean="0">
                <a:solidFill>
                  <a:schemeClr val="accent1">
                    <a:lumMod val="50000"/>
                  </a:schemeClr>
                </a:solidFill>
              </a:rPr>
              <a:t> </a:t>
            </a:r>
            <a:endParaRPr lang="en-US" sz="1600" dirty="0" smtClean="0">
              <a:solidFill>
                <a:schemeClr val="accent1">
                  <a:lumMod val="50000"/>
                </a:schemeClr>
              </a:solidFill>
            </a:endParaRPr>
          </a:p>
          <a:p>
            <a:pPr lvl="1" algn="just"/>
            <a:r>
              <a:rPr lang="he-IL" sz="1600" dirty="0" smtClean="0">
                <a:solidFill>
                  <a:schemeClr val="accent1">
                    <a:lumMod val="50000"/>
                  </a:schemeClr>
                </a:solidFill>
              </a:rPr>
              <a:t>דיווח </a:t>
            </a:r>
            <a:r>
              <a:rPr lang="he-IL" sz="1600" dirty="0">
                <a:solidFill>
                  <a:schemeClr val="accent1">
                    <a:lumMod val="50000"/>
                  </a:schemeClr>
                </a:solidFill>
              </a:rPr>
              <a:t>הוצאות בדוח הביצוע – אין לדווח על הוצאות שלא שולמו באותה שנת תקציב .</a:t>
            </a:r>
          </a:p>
          <a:p>
            <a:pPr lvl="1"/>
            <a:endParaRPr lang="en-US" sz="1600" dirty="0">
              <a:solidFill>
                <a:schemeClr val="accent1">
                  <a:lumMod val="50000"/>
                </a:schemeClr>
              </a:solidFill>
            </a:endParaRPr>
          </a:p>
          <a:p>
            <a:r>
              <a:rPr lang="he-IL" sz="1600" dirty="0" smtClean="0">
                <a:solidFill>
                  <a:schemeClr val="accent1">
                    <a:lumMod val="50000"/>
                  </a:schemeClr>
                </a:solidFill>
              </a:rPr>
              <a:t>מימון </a:t>
            </a:r>
            <a:r>
              <a:rPr lang="he-IL" sz="1600" dirty="0">
                <a:solidFill>
                  <a:schemeClr val="accent1">
                    <a:lumMod val="50000"/>
                  </a:schemeClr>
                </a:solidFill>
              </a:rPr>
              <a:t>עצמי, כהגדרתו בנוהל שר אוצר החדש, </a:t>
            </a:r>
            <a:r>
              <a:rPr lang="he-IL" sz="1600" b="1" dirty="0">
                <a:solidFill>
                  <a:srgbClr val="C00000"/>
                </a:solidFill>
              </a:rPr>
              <a:t>הינו תנאי סף</a:t>
            </a:r>
            <a:r>
              <a:rPr lang="he-IL" sz="1600" b="1" dirty="0" smtClean="0">
                <a:solidFill>
                  <a:srgbClr val="C00000"/>
                </a:solidFill>
              </a:rPr>
              <a:t>!</a:t>
            </a:r>
          </a:p>
          <a:p>
            <a:endParaRPr lang="he-IL" sz="1600" b="1" dirty="0" smtClean="0">
              <a:solidFill>
                <a:srgbClr val="C00000"/>
              </a:solidFill>
            </a:endParaRPr>
          </a:p>
          <a:p>
            <a:r>
              <a:rPr lang="he-IL" sz="1600" b="1" dirty="0" smtClean="0">
                <a:solidFill>
                  <a:srgbClr val="C00000"/>
                </a:solidFill>
              </a:rPr>
              <a:t> </a:t>
            </a:r>
            <a:r>
              <a:rPr lang="he-IL" sz="1600" dirty="0">
                <a:solidFill>
                  <a:schemeClr val="accent1">
                    <a:lumMod val="50000"/>
                  </a:schemeClr>
                </a:solidFill>
              </a:rPr>
              <a:t>ניתן לדווח, גם בפעילות נתמכת, הכנסות כלליות פנויות של הגוף שלא שויכו לפרויקט מסוים או לא יועדו לפרויקט מסוים</a:t>
            </a:r>
          </a:p>
        </p:txBody>
      </p:sp>
    </p:spTree>
    <p:extLst>
      <p:ext uri="{BB962C8B-B14F-4D97-AF65-F5344CB8AC3E}">
        <p14:creationId xmlns:p14="http://schemas.microsoft.com/office/powerpoint/2010/main" val="168537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252536" y="260648"/>
            <a:ext cx="8568952" cy="523220"/>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דגשים חשבונאיים לבקשות </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תמיכה</a:t>
            </a:r>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3" name="מלבן 2"/>
          <p:cNvSpPr/>
          <p:nvPr/>
        </p:nvSpPr>
        <p:spPr>
          <a:xfrm>
            <a:off x="323528" y="980728"/>
            <a:ext cx="7848872" cy="3970318"/>
          </a:xfrm>
          <a:prstGeom prst="rect">
            <a:avLst/>
          </a:prstGeom>
        </p:spPr>
        <p:txBody>
          <a:bodyPr wrap="square">
            <a:spAutoFit/>
          </a:bodyPr>
          <a:lstStyle/>
          <a:p>
            <a:pPr lvl="0" algn="just"/>
            <a:r>
              <a:rPr lang="he-IL" b="1" dirty="0">
                <a:solidFill>
                  <a:schemeClr val="tx2"/>
                </a:solidFill>
              </a:rPr>
              <a:t>חוסן כלכלי</a:t>
            </a:r>
            <a:r>
              <a:rPr lang="he-IL" b="1" dirty="0" smtClean="0">
                <a:solidFill>
                  <a:schemeClr val="tx2"/>
                </a:solidFill>
              </a:rPr>
              <a:t>:</a:t>
            </a:r>
          </a:p>
          <a:p>
            <a:pPr lvl="0" algn="just"/>
            <a:endParaRPr lang="en-US" dirty="0">
              <a:solidFill>
                <a:schemeClr val="tx2"/>
              </a:solidFill>
            </a:endParaRPr>
          </a:p>
          <a:p>
            <a:pPr lvl="1" algn="just"/>
            <a:r>
              <a:rPr lang="he-IL" dirty="0" smtClean="0">
                <a:solidFill>
                  <a:schemeClr val="tx2"/>
                </a:solidFill>
              </a:rPr>
              <a:t>לא </a:t>
            </a:r>
            <a:r>
              <a:rPr lang="he-IL" dirty="0">
                <a:solidFill>
                  <a:schemeClr val="tx2"/>
                </a:solidFill>
              </a:rPr>
              <a:t>תאושר תמיכה לגוף שלו עודפים צבורים מפעילות שלא </a:t>
            </a:r>
            <a:r>
              <a:rPr lang="he-IL" dirty="0" smtClean="0">
                <a:solidFill>
                  <a:schemeClr val="tx2"/>
                </a:solidFill>
              </a:rPr>
              <a:t>יועדו בשיעור של מעל 100%</a:t>
            </a:r>
            <a:r>
              <a:rPr lang="en-US" dirty="0" smtClean="0">
                <a:solidFill>
                  <a:schemeClr val="tx2"/>
                </a:solidFill>
              </a:rPr>
              <a:t> </a:t>
            </a:r>
            <a:r>
              <a:rPr lang="he-IL" dirty="0" smtClean="0">
                <a:solidFill>
                  <a:schemeClr val="tx2"/>
                </a:solidFill>
              </a:rPr>
              <a:t>ממחזור הכנסותיו השנתי לפי אותו דו"ח כספי.</a:t>
            </a:r>
          </a:p>
          <a:p>
            <a:pPr lvl="1" algn="just"/>
            <a:endParaRPr lang="en-US" b="1" dirty="0">
              <a:solidFill>
                <a:schemeClr val="tx2"/>
              </a:solidFill>
            </a:endParaRPr>
          </a:p>
          <a:p>
            <a:pPr lvl="1" algn="just"/>
            <a:r>
              <a:rPr lang="he-IL" dirty="0">
                <a:solidFill>
                  <a:schemeClr val="tx2"/>
                </a:solidFill>
              </a:rPr>
              <a:t>גוף שמחליט על ייעוד עודפים יוודא כי קיים ביאור בנידון במאזן המבוקר וכן יוודא כי נעשה שימוש בפועל בכספים המיועדים</a:t>
            </a:r>
            <a:r>
              <a:rPr lang="he-IL" dirty="0" smtClean="0">
                <a:solidFill>
                  <a:schemeClr val="tx2"/>
                </a:solidFill>
              </a:rPr>
              <a:t>.</a:t>
            </a:r>
          </a:p>
          <a:p>
            <a:pPr lvl="1" algn="just"/>
            <a:endParaRPr lang="en-US" dirty="0">
              <a:solidFill>
                <a:schemeClr val="tx2"/>
              </a:solidFill>
            </a:endParaRPr>
          </a:p>
          <a:p>
            <a:pPr lvl="1" algn="just"/>
            <a:r>
              <a:rPr lang="he-IL" dirty="0">
                <a:solidFill>
                  <a:schemeClr val="tx2"/>
                </a:solidFill>
              </a:rPr>
              <a:t>לא תאושר תמיכה לגוף שגרעונו המצטבר עולה על 50% ממחזור הכנסותיו אלא אם וועדת התמיכות אישרה </a:t>
            </a:r>
            <a:r>
              <a:rPr lang="he-IL" dirty="0" err="1">
                <a:solidFill>
                  <a:schemeClr val="tx2"/>
                </a:solidFill>
              </a:rPr>
              <a:t>תוכנית</a:t>
            </a:r>
            <a:r>
              <a:rPr lang="he-IL" dirty="0">
                <a:solidFill>
                  <a:schemeClr val="tx2"/>
                </a:solidFill>
              </a:rPr>
              <a:t> הבראה שהציע. במידה והתבחינים לתמיכה קובעים גרעון בשיעור נמוך יותר התבחינים הם הקובעים</a:t>
            </a:r>
            <a:r>
              <a:rPr lang="he-IL" dirty="0" smtClean="0">
                <a:solidFill>
                  <a:schemeClr val="tx2"/>
                </a:solidFill>
              </a:rPr>
              <a:t>.</a:t>
            </a:r>
          </a:p>
          <a:p>
            <a:pPr lvl="1" algn="just"/>
            <a:endParaRPr lang="en-US" dirty="0">
              <a:solidFill>
                <a:schemeClr val="tx2"/>
              </a:solidFill>
            </a:endParaRPr>
          </a:p>
          <a:p>
            <a:pPr lvl="1" algn="just"/>
            <a:r>
              <a:rPr lang="he-IL" dirty="0">
                <a:solidFill>
                  <a:schemeClr val="tx2"/>
                </a:solidFill>
              </a:rPr>
              <a:t>יש הגבלות מחמירות יותר על גוף הנתמך </a:t>
            </a:r>
            <a:r>
              <a:rPr lang="he-IL" dirty="0" smtClean="0">
                <a:solidFill>
                  <a:schemeClr val="tx2"/>
                </a:solidFill>
              </a:rPr>
              <a:t>לראשונה</a:t>
            </a:r>
            <a:endParaRPr lang="en-US" dirty="0">
              <a:solidFill>
                <a:schemeClr val="tx2"/>
              </a:solidFill>
            </a:endParaRPr>
          </a:p>
          <a:p>
            <a:pPr algn="just"/>
            <a:r>
              <a:rPr lang="en-US" dirty="0"/>
              <a:t> </a:t>
            </a:r>
          </a:p>
        </p:txBody>
      </p:sp>
    </p:spTree>
    <p:extLst>
      <p:ext uri="{BB962C8B-B14F-4D97-AF65-F5344CB8AC3E}">
        <p14:creationId xmlns:p14="http://schemas.microsoft.com/office/powerpoint/2010/main" val="189504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טבלה 2"/>
          <p:cNvGraphicFramePr>
            <a:graphicFrameLocks noGrp="1"/>
          </p:cNvGraphicFramePr>
          <p:nvPr>
            <p:extLst>
              <p:ext uri="{D42A27DB-BD31-4B8C-83A1-F6EECF244321}">
                <p14:modId xmlns:p14="http://schemas.microsoft.com/office/powerpoint/2010/main" val="3119025425"/>
              </p:ext>
            </p:extLst>
          </p:nvPr>
        </p:nvGraphicFramePr>
        <p:xfrm>
          <a:off x="683568" y="763310"/>
          <a:ext cx="7725793" cy="6233486"/>
        </p:xfrm>
        <a:graphic>
          <a:graphicData uri="http://schemas.openxmlformats.org/drawingml/2006/table">
            <a:tbl>
              <a:tblPr rtl="1" firstRow="1" firstCol="1" lastRow="1" lastCol="1" bandRow="1" bandCol="1">
                <a:tableStyleId>{5C22544A-7EE6-4342-B048-85BDC9FD1C3A}</a:tableStyleId>
              </a:tblPr>
              <a:tblGrid>
                <a:gridCol w="481410"/>
                <a:gridCol w="6330998"/>
                <a:gridCol w="913385"/>
              </a:tblGrid>
              <a:tr h="0">
                <a:tc>
                  <a:txBody>
                    <a:bodyPr/>
                    <a:lstStyle/>
                    <a:p>
                      <a:pPr algn="ctr" rtl="1">
                        <a:lnSpc>
                          <a:spcPct val="150000"/>
                        </a:lnSpc>
                        <a:spcAft>
                          <a:spcPts val="0"/>
                        </a:spcAft>
                      </a:pPr>
                      <a:r>
                        <a:rPr lang="he-IL" sz="1050" dirty="0">
                          <a:effectLst/>
                        </a:rPr>
                        <a:t> </a:t>
                      </a:r>
                      <a:endParaRPr lang="en-US" sz="1050" dirty="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בוצע</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dirty="0">
                          <a:effectLst/>
                        </a:rPr>
                        <a:t>דוח כספי לשנת 2012 חתום על ידי רו"ח ושני חברי ועד</a:t>
                      </a:r>
                      <a:endParaRPr lang="en-US" sz="1050" dirty="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הדוח הכספי כולל הפרדה בין הוצאות הנהלה וכלליות לבין עלות הפעילות</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הדוח הכספי לשנת 2012 כולל דיווח וביאור על הכנסות בשווי</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אישור רו"ח נכתב על נייר פירמה של רו"ח</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301882">
                <a:tc>
                  <a:txBody>
                    <a:bodyPr/>
                    <a:lstStyle/>
                    <a:p>
                      <a:pPr marL="342900" lvl="0" indent="-342900" algn="ctr" rtl="1">
                        <a:lnSpc>
                          <a:spcPct val="150000"/>
                        </a:lnSpc>
                        <a:spcAft>
                          <a:spcPts val="0"/>
                        </a:spcAft>
                        <a:tabLst>
                          <a:tab pos="457200" algn="l"/>
                        </a:tabLst>
                      </a:pPr>
                      <a:r>
                        <a:rPr lang="he-IL" sz="1050" dirty="0">
                          <a:effectLst/>
                        </a:rPr>
                        <a:t> </a:t>
                      </a:r>
                      <a:endParaRPr lang="en-US" sz="1050" dirty="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אישור רו"ח כולל הערה כי מספר הגוף הנתמך בטופס הבקשה מתאים למספר המופיע ברשם העמותות / הקדשות.</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אישור רו"ח כולל הצהרה בנוגע לאישור התקציב על ידי הוועד</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אישור רו"ח כולל הצהרה בנוגע לבקשות תמיכה נוספות</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317498">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סה"כ המחזור בדוח הנהלה וכלליות 2012  תואם לסה"כ המחזור בדוח הכספי, במידה ולמוסד דוח כספי מאוחד, תואם למחזור בדוח המאוחד.</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בדוח הנהלה וכלליות קיימת הפרדה בין הכנסות בשווה כסף ליתר ההכנסות</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452823">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סה"כ הוצאות הנהלה וכלליות בשנת 2012 תואם לסה"כ הוצאות הנהלה וכלליות בדוח הכספי. במקרה בו אין התאמה, יש לפרט את מרכיבי ההתאמה. במידה ולמוסד דוח כספי מאוחד, ההתאמה הינה לנתוני הדוח המאוחד.</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301882">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במידה ודוח הנהלה וכלליות כולל הכנסות בשווה כסף ושווי מתנדבים - מצורף פירוט החישוב</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290857">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במידה ודוח הנהלה וכלליות אינו כולל שכר, נדרש לצרף הסבר כיצד מנוהל המוסד</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סה"כ מחזור הנהלה וכלליות 2013 תואם דוח ביצוע 2013</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סה"כ הוצאות הנה"כ לשנת 2013 תואמות את דוח ביצוע 2013</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301882">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סה"כ מחזור 2014 תואם את תקציב 2014 וסך ההוצאות בדוח הנה"כ לשנת 2014 תואם את ההוצאות בתקציב.</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דוח 5 מקבלי השכר הגבוה כולל את תפקידי העובדים</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158749">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a:effectLst/>
                        </a:rPr>
                        <a:t>דוח 5 מקבלי השכר הגבוה כולל גם מקבלי שכר בחשבונית</a:t>
                      </a:r>
                      <a:endParaRPr lang="en-US" sz="105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290857">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dirty="0">
                          <a:effectLst/>
                        </a:rPr>
                        <a:t>דוח 5 מקבלי השכר ודוח הנהלה וכלליות חתומים בחותמת לשם זיהוי על ידי רו"ח </a:t>
                      </a:r>
                      <a:endParaRPr lang="en-US" sz="1050" dirty="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a:effectLst/>
                        </a:rPr>
                        <a:t> </a:t>
                      </a:r>
                      <a:endParaRPr lang="en-US" sz="1050">
                        <a:effectLst/>
                        <a:latin typeface="Times New Roman"/>
                        <a:ea typeface="Times New Roman"/>
                        <a:cs typeface="David"/>
                      </a:endParaRPr>
                    </a:p>
                  </a:txBody>
                  <a:tcPr marL="39017" marR="39017" marT="0" marB="0"/>
                </a:tc>
              </a:tr>
              <a:tr h="301882">
                <a:tc>
                  <a:txBody>
                    <a:bodyPr/>
                    <a:lstStyle/>
                    <a:p>
                      <a:pPr marL="342900" lvl="0" indent="-342900" algn="ctr" rtl="1">
                        <a:lnSpc>
                          <a:spcPct val="150000"/>
                        </a:lnSpc>
                        <a:spcAft>
                          <a:spcPts val="0"/>
                        </a:spcAft>
                        <a:tabLst>
                          <a:tab pos="457200" algn="l"/>
                        </a:tabLst>
                      </a:pPr>
                      <a:r>
                        <a:rPr lang="he-IL" sz="1050">
                          <a:effectLst/>
                        </a:rPr>
                        <a:t> </a:t>
                      </a:r>
                      <a:endParaRPr lang="en-US" sz="105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dirty="0">
                          <a:effectLst/>
                        </a:rPr>
                        <a:t>דווחו 2 מקבלי השכר הגבוה בתפקידים ניהוליים, במידה והתפקיד התנדבותי, דווח בהערות כי הנ"ל פועלים בהתנדבות.</a:t>
                      </a:r>
                      <a:endParaRPr lang="en-US" sz="1050" dirty="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dirty="0">
                          <a:effectLst/>
                        </a:rPr>
                        <a:t> </a:t>
                      </a:r>
                      <a:endParaRPr lang="en-US" sz="1050" dirty="0">
                        <a:effectLst/>
                        <a:latin typeface="Times New Roman"/>
                        <a:ea typeface="Times New Roman"/>
                        <a:cs typeface="David"/>
                      </a:endParaRPr>
                    </a:p>
                  </a:txBody>
                  <a:tcPr marL="39017" marR="39017" marT="0" marB="0"/>
                </a:tc>
              </a:tr>
              <a:tr h="301882">
                <a:tc>
                  <a:txBody>
                    <a:bodyPr/>
                    <a:lstStyle/>
                    <a:p>
                      <a:pPr marL="342900" lvl="0" indent="-342900" algn="ctr" rtl="1">
                        <a:lnSpc>
                          <a:spcPct val="150000"/>
                        </a:lnSpc>
                        <a:spcAft>
                          <a:spcPts val="0"/>
                        </a:spcAft>
                        <a:tabLst>
                          <a:tab pos="457200" algn="l"/>
                        </a:tabLst>
                      </a:pPr>
                      <a:r>
                        <a:rPr lang="he-IL" sz="1050" dirty="0">
                          <a:effectLst/>
                        </a:rPr>
                        <a:t> </a:t>
                      </a:r>
                      <a:endParaRPr lang="en-US" sz="1050" dirty="0">
                        <a:effectLst/>
                        <a:latin typeface="Times New Roman"/>
                        <a:ea typeface="Times New Roman"/>
                        <a:cs typeface="David"/>
                      </a:endParaRPr>
                    </a:p>
                  </a:txBody>
                  <a:tcPr marL="39017" marR="39017" marT="0" marB="0"/>
                </a:tc>
                <a:tc>
                  <a:txBody>
                    <a:bodyPr/>
                    <a:lstStyle/>
                    <a:p>
                      <a:pPr algn="r" rtl="1">
                        <a:lnSpc>
                          <a:spcPct val="150000"/>
                        </a:lnSpc>
                        <a:spcAft>
                          <a:spcPts val="0"/>
                        </a:spcAft>
                      </a:pPr>
                      <a:r>
                        <a:rPr lang="he-IL" sz="1050" b="1" kern="1200" dirty="0">
                          <a:solidFill>
                            <a:schemeClr val="lt1"/>
                          </a:solidFill>
                          <a:effectLst/>
                          <a:latin typeface="+mn-lt"/>
                          <a:ea typeface="+mn-ea"/>
                          <a:cs typeface="+mn-cs"/>
                        </a:rPr>
                        <a:t>דוח צדדים קשורים כולל את כל המלכ"רים שלמוסד הייתה איתם פעילות כספית כלשהי בשנת </a:t>
                      </a:r>
                      <a:r>
                        <a:rPr lang="he-IL" sz="1050" dirty="0">
                          <a:effectLst/>
                        </a:rPr>
                        <a:t>2012</a:t>
                      </a:r>
                      <a:endParaRPr lang="en-US" sz="1050" dirty="0">
                        <a:effectLst/>
                        <a:latin typeface="Times New Roman"/>
                        <a:ea typeface="Times New Roman"/>
                        <a:cs typeface="David"/>
                      </a:endParaRPr>
                    </a:p>
                  </a:txBody>
                  <a:tcPr marL="39017" marR="39017" marT="0" marB="0"/>
                </a:tc>
                <a:tc>
                  <a:txBody>
                    <a:bodyPr/>
                    <a:lstStyle/>
                    <a:p>
                      <a:pPr algn="ctr" rtl="1">
                        <a:lnSpc>
                          <a:spcPct val="150000"/>
                        </a:lnSpc>
                        <a:spcAft>
                          <a:spcPts val="0"/>
                        </a:spcAft>
                      </a:pPr>
                      <a:r>
                        <a:rPr lang="he-IL" sz="1050" dirty="0">
                          <a:effectLst/>
                        </a:rPr>
                        <a:t> </a:t>
                      </a:r>
                      <a:endParaRPr lang="en-US" sz="1050" dirty="0">
                        <a:effectLst/>
                        <a:latin typeface="Times New Roman"/>
                        <a:ea typeface="Times New Roman"/>
                        <a:cs typeface="David"/>
                      </a:endParaRPr>
                    </a:p>
                  </a:txBody>
                  <a:tcPr marL="39017" marR="39017" marT="0" marB="0"/>
                </a:tc>
              </a:tr>
              <a:tr h="301882">
                <a:tc>
                  <a:txBody>
                    <a:bodyPr/>
                    <a:lstStyle/>
                    <a:p>
                      <a:pPr marL="342900" lvl="0" indent="-342900" algn="ctr" rtl="1">
                        <a:lnSpc>
                          <a:spcPct val="150000"/>
                        </a:lnSpc>
                        <a:spcAft>
                          <a:spcPts val="0"/>
                        </a:spcAft>
                        <a:tabLst>
                          <a:tab pos="457200" algn="l"/>
                        </a:tabLst>
                      </a:pPr>
                      <a:endParaRPr lang="en-US" sz="1050" dirty="0">
                        <a:effectLst/>
                        <a:latin typeface="Times New Roman"/>
                        <a:ea typeface="Times New Roman"/>
                        <a:cs typeface="David"/>
                      </a:endParaRPr>
                    </a:p>
                  </a:txBody>
                  <a:tcPr marL="39017" marR="39017" marT="0" marB="0"/>
                </a:tc>
                <a:tc>
                  <a:txBody>
                    <a:bodyPr/>
                    <a:lstStyle/>
                    <a:p>
                      <a:pPr algn="r" rtl="1">
                        <a:lnSpc>
                          <a:spcPct val="150000"/>
                        </a:lnSpc>
                        <a:spcAft>
                          <a:spcPts val="0"/>
                        </a:spcAft>
                      </a:pPr>
                      <a:endParaRPr lang="en-US" sz="1050" dirty="0">
                        <a:effectLst/>
                        <a:latin typeface="Times New Roman"/>
                        <a:ea typeface="Times New Roman"/>
                        <a:cs typeface="David"/>
                      </a:endParaRPr>
                    </a:p>
                  </a:txBody>
                  <a:tcPr marL="39017" marR="39017" marT="0" marB="0"/>
                </a:tc>
                <a:tc>
                  <a:txBody>
                    <a:bodyPr/>
                    <a:lstStyle/>
                    <a:p>
                      <a:pPr algn="ctr" rtl="1">
                        <a:lnSpc>
                          <a:spcPct val="150000"/>
                        </a:lnSpc>
                        <a:spcAft>
                          <a:spcPts val="0"/>
                        </a:spcAft>
                      </a:pPr>
                      <a:endParaRPr lang="en-US" sz="1050" dirty="0">
                        <a:effectLst/>
                        <a:latin typeface="Times New Roman"/>
                        <a:ea typeface="Times New Roman"/>
                        <a:cs typeface="David"/>
                      </a:endParaRPr>
                    </a:p>
                  </a:txBody>
                  <a:tcPr marL="39017" marR="39017" marT="0" marB="0"/>
                </a:tc>
              </a:tr>
            </a:tbl>
          </a:graphicData>
        </a:graphic>
      </p:graphicFrame>
      <p:sp>
        <p:nvSpPr>
          <p:cNvPr id="4" name="מלבן 3"/>
          <p:cNvSpPr/>
          <p:nvPr/>
        </p:nvSpPr>
        <p:spPr>
          <a:xfrm>
            <a:off x="-252536" y="260648"/>
            <a:ext cx="8568952" cy="523220"/>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רשימת תיוג לבדיקת טפסי בקשות התמיכה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extLst>
      <p:ext uri="{BB962C8B-B14F-4D97-AF65-F5344CB8AC3E}">
        <p14:creationId xmlns:p14="http://schemas.microsoft.com/office/powerpoint/2010/main" val="12685571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מלבן 3"/>
          <p:cNvSpPr/>
          <p:nvPr/>
        </p:nvSpPr>
        <p:spPr>
          <a:xfrm>
            <a:off x="-252536" y="260648"/>
            <a:ext cx="8568952" cy="523220"/>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רשימת תיוג לבדיקת טפסי בקשות התמיכה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graphicFrame>
        <p:nvGraphicFramePr>
          <p:cNvPr id="2" name="טבלה 1"/>
          <p:cNvGraphicFramePr>
            <a:graphicFrameLocks noGrp="1"/>
          </p:cNvGraphicFramePr>
          <p:nvPr>
            <p:extLst>
              <p:ext uri="{D42A27DB-BD31-4B8C-83A1-F6EECF244321}">
                <p14:modId xmlns:p14="http://schemas.microsoft.com/office/powerpoint/2010/main" val="1219688375"/>
              </p:ext>
            </p:extLst>
          </p:nvPr>
        </p:nvGraphicFramePr>
        <p:xfrm>
          <a:off x="539552" y="783868"/>
          <a:ext cx="7776864" cy="5553761"/>
        </p:xfrm>
        <a:graphic>
          <a:graphicData uri="http://schemas.openxmlformats.org/drawingml/2006/table">
            <a:tbl>
              <a:tblPr rtl="1" firstRow="1" firstCol="1" lastRow="1" lastCol="1" bandRow="1" bandCol="1">
                <a:tableStyleId>{5C22544A-7EE6-4342-B048-85BDC9FD1C3A}</a:tableStyleId>
              </a:tblPr>
              <a:tblGrid>
                <a:gridCol w="460108"/>
                <a:gridCol w="6050866"/>
                <a:gridCol w="1265890"/>
              </a:tblGrid>
              <a:tr h="387932">
                <a:tc>
                  <a:txBody>
                    <a:bodyPr/>
                    <a:lstStyle/>
                    <a:p>
                      <a:pPr marL="0" lvl="0" indent="0" algn="ctr" rtl="1">
                        <a:lnSpc>
                          <a:spcPct val="150000"/>
                        </a:lnSpc>
                        <a:spcAft>
                          <a:spcPts val="0"/>
                        </a:spcAft>
                        <a:buFont typeface="+mj-lt"/>
                        <a:buNone/>
                        <a:tabLst>
                          <a:tab pos="498475" algn="l"/>
                        </a:tabLst>
                      </a:pP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endParaRPr lang="en-US" sz="900" dirty="0">
                        <a:effectLst/>
                        <a:latin typeface="Times New Roman"/>
                        <a:ea typeface="Times New Roman"/>
                        <a:cs typeface="David"/>
                      </a:endParaRPr>
                    </a:p>
                  </a:txBody>
                  <a:tcPr marL="51431" marR="51431" marT="0" marB="0"/>
                </a:tc>
                <a:tc>
                  <a:txBody>
                    <a:bodyPr/>
                    <a:lstStyle/>
                    <a:p>
                      <a:pPr algn="ctr" rtl="1">
                        <a:lnSpc>
                          <a:spcPct val="150000"/>
                        </a:lnSpc>
                        <a:spcAft>
                          <a:spcPts val="0"/>
                        </a:spcAft>
                      </a:pPr>
                      <a:endParaRPr lang="en-US" sz="900" dirty="0">
                        <a:effectLst/>
                        <a:latin typeface="Times New Roman"/>
                        <a:ea typeface="Times New Roman"/>
                        <a:cs typeface="David"/>
                      </a:endParaRPr>
                    </a:p>
                  </a:txBody>
                  <a:tcPr marL="51431" marR="51431" marT="0" marB="0"/>
                </a:tc>
              </a:tr>
              <a:tr h="387932">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dirty="0">
                          <a:effectLst/>
                        </a:rPr>
                        <a:t>דוח צדדים קשורים כולל כל מלכ"ר שאחד מחברי הוועד המנהל/ועדת הביקורת חבר בו</a:t>
                      </a:r>
                      <a:endParaRPr lang="en-US" sz="900" dirty="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דוח צדדים קשורים כולל היקף העברות כספיות בשנת 2013</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דוח צדדים קשורים מדווח על מהות הקשר ועל מהות העברת הכספים וכיוונם</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סה"כ דוח מקורות ושימושים זהה לדוח הכספי לשנת 2012</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387932">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בדוח המקו"ש - בגין כל תמיכה בשנת 2012 נרשמו כל הכנסות והוצאות בטור נפרד</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בדוח מקו"ש – הוצאות והכנסות בשווי דווחו בסעיפים נפרדים ומזוהים</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בדוח מקו"ש – ניתן ביטוי להיקף המימון העצמי במזומן</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דוח ביצוע נפרד לכל פעילות שנתמכה בשנת 2013 </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דוח ביצוע לכלל הפעילות בשנת 2013</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דוח הביצוע כולל נתונים לשנה מלאה (כולל צפי)</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דוח הביצוע כולל הפרדה של הכנסות/ הוצאות בשווה כסף</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419334">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דוח ביצוע לפעילות נתמכת נותן ביטוי להיקף ההכנסות העצמיות לכל פעילות.( מימון עצמי של לפחות 10% מעלות הפעילות ללא שווי) – תנאי סף לתמיכה</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412813">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במידה ובוצע קיזוז מהתמיכה בשנת 2013, בדוח הביצוע מוצגת התמיכה ברוטו, לפני קיזוז</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התקציב לשנת 2014 כולל הפרדה בין הוצאות לפעילות להוצאות הנהלה וכלליות</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419334">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התקציב לשנת  2014 כולל דיווח על הכנסות עצמיות לכל פעילות נתמכת ועל הפרדת הכנסות והוצאות בשווי בסעיפים נפרדים ומזוהים – תנאי סף לתמיכה</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התקציב לשנת 2014 מאוזן וכולל כיסוי גרעון או ניצול עודפים צבורים</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412813">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a:effectLst/>
                        </a:rPr>
                        <a:t>בעלי תפקידים בעמותה – הדיווח כולל לפחות שני חברי ועד מנהל ושני חברי ועדת ביקורת</a:t>
                      </a:r>
                      <a:endParaRPr lang="en-US" sz="90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a:effectLst/>
                        </a:rPr>
                        <a:t> </a:t>
                      </a:r>
                      <a:endParaRPr lang="en-US" sz="90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r>
                        <a:rPr lang="he-IL" sz="900" dirty="0">
                          <a:effectLst/>
                        </a:rPr>
                        <a:t> </a:t>
                      </a: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r>
                        <a:rPr lang="he-IL" sz="900" dirty="0">
                          <a:effectLst/>
                        </a:rPr>
                        <a:t>במידה ומונה גוף מבקר – מצוין כי מדובר ברו"ח / עו"ד</a:t>
                      </a:r>
                      <a:endParaRPr lang="en-US" sz="900" dirty="0">
                        <a:effectLst/>
                        <a:latin typeface="Times New Roman"/>
                        <a:ea typeface="Times New Roman"/>
                        <a:cs typeface="David"/>
                      </a:endParaRPr>
                    </a:p>
                  </a:txBody>
                  <a:tcPr marL="51431" marR="51431" marT="0" marB="0"/>
                </a:tc>
                <a:tc>
                  <a:txBody>
                    <a:bodyPr/>
                    <a:lstStyle/>
                    <a:p>
                      <a:pPr algn="ctr" rtl="1">
                        <a:lnSpc>
                          <a:spcPct val="150000"/>
                        </a:lnSpc>
                        <a:spcAft>
                          <a:spcPts val="0"/>
                        </a:spcAft>
                      </a:pPr>
                      <a:r>
                        <a:rPr lang="he-IL" sz="900" dirty="0">
                          <a:effectLst/>
                        </a:rPr>
                        <a:t> </a:t>
                      </a:r>
                      <a:endParaRPr lang="en-US" sz="900" dirty="0">
                        <a:effectLst/>
                        <a:latin typeface="Times New Roman"/>
                        <a:ea typeface="Times New Roman"/>
                        <a:cs typeface="David"/>
                      </a:endParaRPr>
                    </a:p>
                  </a:txBody>
                  <a:tcPr marL="51431" marR="51431" marT="0" marB="0"/>
                </a:tc>
              </a:tr>
              <a:tr h="209667">
                <a:tc>
                  <a:txBody>
                    <a:bodyPr/>
                    <a:lstStyle/>
                    <a:p>
                      <a:pPr marL="0" lvl="0" indent="0" algn="ctr" rtl="1">
                        <a:lnSpc>
                          <a:spcPct val="150000"/>
                        </a:lnSpc>
                        <a:spcAft>
                          <a:spcPts val="0"/>
                        </a:spcAft>
                        <a:buFont typeface="+mj-lt"/>
                        <a:buNone/>
                        <a:tabLst>
                          <a:tab pos="498475" algn="l"/>
                        </a:tabLst>
                      </a:pPr>
                      <a:endParaRPr lang="en-US" sz="900" dirty="0">
                        <a:effectLst/>
                        <a:latin typeface="Times New Roman"/>
                        <a:ea typeface="Times New Roman"/>
                        <a:cs typeface="David"/>
                      </a:endParaRPr>
                    </a:p>
                  </a:txBody>
                  <a:tcPr marL="51431" marR="51431" marT="0" marB="0"/>
                </a:tc>
                <a:tc>
                  <a:txBody>
                    <a:bodyPr/>
                    <a:lstStyle/>
                    <a:p>
                      <a:pPr algn="r" rtl="1">
                        <a:lnSpc>
                          <a:spcPct val="150000"/>
                        </a:lnSpc>
                        <a:spcAft>
                          <a:spcPts val="0"/>
                        </a:spcAft>
                      </a:pPr>
                      <a:endParaRPr lang="en-US" sz="900" dirty="0">
                        <a:effectLst/>
                        <a:latin typeface="Times New Roman"/>
                        <a:ea typeface="Times New Roman"/>
                        <a:cs typeface="David"/>
                      </a:endParaRPr>
                    </a:p>
                  </a:txBody>
                  <a:tcPr marL="51431" marR="51431" marT="0" marB="0"/>
                </a:tc>
                <a:tc>
                  <a:txBody>
                    <a:bodyPr/>
                    <a:lstStyle/>
                    <a:p>
                      <a:pPr algn="ctr" rtl="1">
                        <a:lnSpc>
                          <a:spcPct val="150000"/>
                        </a:lnSpc>
                        <a:spcAft>
                          <a:spcPts val="0"/>
                        </a:spcAft>
                      </a:pPr>
                      <a:endParaRPr lang="en-US" sz="900" dirty="0">
                        <a:effectLst/>
                        <a:latin typeface="Times New Roman"/>
                        <a:ea typeface="Times New Roman"/>
                        <a:cs typeface="David"/>
                      </a:endParaRPr>
                    </a:p>
                  </a:txBody>
                  <a:tcPr marL="51431" marR="51431" marT="0" marB="0"/>
                </a:tc>
              </a:tr>
            </a:tbl>
          </a:graphicData>
        </a:graphic>
      </p:graphicFrame>
    </p:spTree>
    <p:extLst>
      <p:ext uri="{BB962C8B-B14F-4D97-AF65-F5344CB8AC3E}">
        <p14:creationId xmlns:p14="http://schemas.microsoft.com/office/powerpoint/2010/main" val="39056079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8"/>
            <a:ext cx="8001056" cy="3139321"/>
          </a:xfrm>
          <a:prstGeom prst="rect">
            <a:avLst/>
          </a:prstGeom>
          <a:noFill/>
        </p:spPr>
        <p:txBody>
          <a:bodyPr wrap="square" rtlCol="1">
            <a:spAutoFit/>
          </a:bodyPr>
          <a:lstStyle/>
          <a:p>
            <a:pPr algn="ct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דוחות כספיים </a:t>
            </a:r>
            <a:r>
              <a:rPr lang="he-IL"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באלכ"ר</a:t>
            </a: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 </a:t>
            </a:r>
          </a:p>
          <a:p>
            <a:pPr algn="ct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והשוואה בין דוחות </a:t>
            </a:r>
            <a:r>
              <a:rPr lang="he-IL"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אלכ"ר</a:t>
            </a: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 לדוחות חברה</a:t>
            </a:r>
          </a:p>
          <a:p>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p:txBody>
      </p:sp>
    </p:spTree>
    <p:extLst>
      <p:ext uri="{BB962C8B-B14F-4D97-AF65-F5344CB8AC3E}">
        <p14:creationId xmlns:p14="http://schemas.microsoft.com/office/powerpoint/2010/main" val="424431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85786" y="428604"/>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עקרונות יסוד </a:t>
            </a: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בהתאם לתקן 69</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pic>
        <p:nvPicPr>
          <p:cNvPr id="108545" name="Picture 1" descr="C:\Documents and Settings\hanitb\Local Settings\Temporary Internet Files\Content.IE5\CLDG5GT2\MC900434810[1].png"/>
          <p:cNvPicPr>
            <a:picLocks noChangeAspect="1" noChangeArrowheads="1"/>
          </p:cNvPicPr>
          <p:nvPr/>
        </p:nvPicPr>
        <p:blipFill>
          <a:blip r:embed="rId2" cstate="print"/>
          <a:srcRect/>
          <a:stretch>
            <a:fillRect/>
          </a:stretch>
        </p:blipFill>
        <p:spPr bwMode="auto">
          <a:xfrm>
            <a:off x="1500166" y="4500570"/>
            <a:ext cx="1828800" cy="1828800"/>
          </a:xfrm>
          <a:prstGeom prst="rect">
            <a:avLst/>
          </a:prstGeom>
          <a:noFill/>
        </p:spPr>
      </p:pic>
      <p:sp>
        <p:nvSpPr>
          <p:cNvPr id="7" name="מציין מיקום תוכן 2"/>
          <p:cNvSpPr txBox="1">
            <a:spLocks/>
          </p:cNvSpPr>
          <p:nvPr/>
        </p:nvSpPr>
        <p:spPr>
          <a:xfrm>
            <a:off x="714348" y="1214422"/>
            <a:ext cx="7515252" cy="4525963"/>
          </a:xfrm>
          <a:prstGeom prst="rect">
            <a:avLst/>
          </a:prstGeom>
        </p:spPr>
        <p:txBody>
          <a:bodyPr>
            <a:normAutofit/>
          </a:bodyPr>
          <a:lstStyle/>
          <a:p>
            <a:pPr marL="0" marR="0" lvl="0" indent="0" algn="r" defTabSz="914400" rtl="1" eaLnBrk="1" fontAlgn="auto" latinLnBrk="0" hangingPunct="1">
              <a:lnSpc>
                <a:spcPct val="150000"/>
              </a:lnSpc>
              <a:spcAft>
                <a:spcPts val="0"/>
              </a:spcAft>
              <a:buClrTx/>
              <a:buSzTx/>
              <a:buFont typeface="Arial" pitchFamily="34" charset="0"/>
              <a:buNone/>
              <a:tabLst/>
              <a:defRPr/>
            </a:pPr>
            <a:endParaRPr kumimoji="0" lang="he-IL" sz="2400" b="1" i="0" u="none" strike="noStrike" kern="1200" cap="none" spc="0" normalizeH="0" baseline="0" noProof="0" dirty="0" smtClean="0">
              <a:ln>
                <a:noFill/>
              </a:ln>
              <a:solidFill>
                <a:srgbClr val="002060"/>
              </a:solidFill>
              <a:effectLst/>
              <a:uLnTx/>
              <a:uFillTx/>
              <a:latin typeface="+mn-lt"/>
              <a:ea typeface="+mn-ea"/>
              <a:cs typeface="+mn-cs"/>
            </a:endParaRPr>
          </a:p>
          <a:p>
            <a:pPr marL="266700" marR="0" lvl="0" indent="-266700" algn="just" defTabSz="914400" rtl="1" eaLnBrk="1" fontAlgn="auto" latinLnBrk="0" hangingPunct="1">
              <a:lnSpc>
                <a:spcPct val="150000"/>
              </a:lnSpc>
              <a:spcAft>
                <a:spcPts val="0"/>
              </a:spcAft>
              <a:buClrTx/>
              <a:buSzTx/>
              <a:buFont typeface="Wingdings" pitchFamily="2" charset="2"/>
              <a:buChar char="q"/>
              <a:tabLst/>
              <a:defRPr/>
            </a:pPr>
            <a:r>
              <a:rPr lang="he-IL" b="1" dirty="0" smtClean="0">
                <a:solidFill>
                  <a:schemeClr val="accent1">
                    <a:lumMod val="75000"/>
                  </a:schemeClr>
                </a:solidFill>
                <a:latin typeface="Tahoma" pitchFamily="34" charset="0"/>
                <a:cs typeface="Tahoma" pitchFamily="34" charset="0"/>
              </a:rPr>
              <a:t>כללי חשבונאות המקובלים במגזר העסקי (בהתאמות המחייבות).</a:t>
            </a:r>
          </a:p>
          <a:p>
            <a:pPr marL="0" marR="0" lvl="0" indent="0" algn="just" defTabSz="914400" rtl="1" eaLnBrk="1" fontAlgn="auto" latinLnBrk="0" hangingPunct="1">
              <a:lnSpc>
                <a:spcPct val="150000"/>
              </a:lnSpc>
              <a:spcAft>
                <a:spcPts val="0"/>
              </a:spcAft>
              <a:buClrTx/>
              <a:buSzTx/>
              <a:buFont typeface="Wingdings" pitchFamily="2" charset="2"/>
              <a:buChar char="q"/>
              <a:tabLst/>
              <a:defRPr/>
            </a:pPr>
            <a:endParaRPr lang="he-IL" b="1" dirty="0" smtClean="0">
              <a:solidFill>
                <a:schemeClr val="accent1">
                  <a:lumMod val="75000"/>
                </a:schemeClr>
              </a:solidFill>
              <a:latin typeface="Tahoma" pitchFamily="34" charset="0"/>
              <a:cs typeface="Tahoma" pitchFamily="34" charset="0"/>
            </a:endParaRPr>
          </a:p>
          <a:p>
            <a:pPr marL="0" marR="0" lvl="0" indent="0" algn="just" defTabSz="914400" rtl="1" eaLnBrk="1" fontAlgn="auto" latinLnBrk="0" hangingPunct="1">
              <a:lnSpc>
                <a:spcPct val="150000"/>
              </a:lnSpc>
              <a:spcAft>
                <a:spcPts val="0"/>
              </a:spcAft>
              <a:buClrTx/>
              <a:buSzTx/>
              <a:buFont typeface="Wingdings" pitchFamily="2" charset="2"/>
              <a:buChar char="q"/>
              <a:tabLst/>
              <a:defRPr/>
            </a:pPr>
            <a:r>
              <a:rPr lang="he-IL" b="1" dirty="0" smtClean="0">
                <a:solidFill>
                  <a:schemeClr val="accent1">
                    <a:lumMod val="75000"/>
                  </a:schemeClr>
                </a:solidFill>
                <a:latin typeface="Tahoma" pitchFamily="34" charset="0"/>
                <a:cs typeface="Tahoma" pitchFamily="34" charset="0"/>
              </a:rPr>
              <a:t>הגישה הכוללנית במקום גישת הקרנות.</a:t>
            </a:r>
          </a:p>
          <a:p>
            <a:pPr marL="0" marR="0" lvl="0" indent="0" algn="just" defTabSz="914400" rtl="1" eaLnBrk="1" fontAlgn="auto" latinLnBrk="0" hangingPunct="1">
              <a:lnSpc>
                <a:spcPct val="150000"/>
              </a:lnSpc>
              <a:spcAft>
                <a:spcPts val="0"/>
              </a:spcAft>
              <a:buClrTx/>
              <a:buSzTx/>
              <a:buFont typeface="Wingdings" pitchFamily="2" charset="2"/>
              <a:buChar char="q"/>
              <a:tabLst/>
              <a:defRPr/>
            </a:pPr>
            <a:endParaRPr lang="he-IL" b="1" dirty="0" smtClean="0">
              <a:solidFill>
                <a:schemeClr val="accent1">
                  <a:lumMod val="75000"/>
                </a:schemeClr>
              </a:solidFill>
              <a:latin typeface="Tahoma" pitchFamily="34" charset="0"/>
              <a:cs typeface="Tahoma" pitchFamily="34" charset="0"/>
            </a:endParaRPr>
          </a:p>
          <a:p>
            <a:pPr marL="171450" marR="0" lvl="0" indent="-171450" algn="just" defTabSz="914400" rtl="1" eaLnBrk="1" fontAlgn="auto" latinLnBrk="0" hangingPunct="1">
              <a:lnSpc>
                <a:spcPct val="150000"/>
              </a:lnSpc>
              <a:spcAft>
                <a:spcPts val="0"/>
              </a:spcAft>
              <a:buClrTx/>
              <a:buSzTx/>
              <a:buFont typeface="Wingdings" pitchFamily="2" charset="2"/>
              <a:buChar char="q"/>
              <a:tabLst/>
              <a:defRPr/>
            </a:pPr>
            <a:r>
              <a:rPr lang="he-IL" b="1" dirty="0" smtClean="0">
                <a:solidFill>
                  <a:schemeClr val="accent1">
                    <a:lumMod val="75000"/>
                  </a:schemeClr>
                </a:solidFill>
                <a:latin typeface="Tahoma" pitchFamily="34" charset="0"/>
                <a:cs typeface="Tahoma" pitchFamily="34" charset="0"/>
              </a:rPr>
              <a:t>בסיס צבירה על כל מרכיבי הדוחות הכספיים (בסיס מזומן למלכ"ר קטן).</a:t>
            </a:r>
          </a:p>
          <a:p>
            <a:pPr marL="0" marR="0" lvl="0" indent="0" algn="just" defTabSz="914400" rtl="1" eaLnBrk="1" fontAlgn="auto" latinLnBrk="0" hangingPunct="1">
              <a:lnSpc>
                <a:spcPct val="150000"/>
              </a:lnSpc>
              <a:spcAft>
                <a:spcPts val="0"/>
              </a:spcAft>
              <a:buClrTx/>
              <a:buSzTx/>
              <a:buFont typeface="Wingdings" pitchFamily="2" charset="2"/>
              <a:buChar char="q"/>
              <a:tabLst/>
              <a:defRPr/>
            </a:pPr>
            <a:endParaRPr lang="he-IL" b="1" dirty="0" smtClean="0">
              <a:solidFill>
                <a:schemeClr val="accent1">
                  <a:lumMod val="75000"/>
                </a:schemeClr>
              </a:solidFill>
              <a:latin typeface="Tahoma" pitchFamily="34" charset="0"/>
              <a:cs typeface="Tahoma" pitchFamily="34" charset="0"/>
            </a:endParaRPr>
          </a:p>
          <a:p>
            <a:pPr marL="0" marR="0" lvl="0" indent="0" algn="just" defTabSz="914400" rtl="1" eaLnBrk="1" fontAlgn="auto" latinLnBrk="0" hangingPunct="1">
              <a:lnSpc>
                <a:spcPct val="150000"/>
              </a:lnSpc>
              <a:spcAft>
                <a:spcPts val="0"/>
              </a:spcAft>
              <a:buClrTx/>
              <a:buSzTx/>
              <a:buFont typeface="Wingdings" pitchFamily="2" charset="2"/>
              <a:buChar char="q"/>
              <a:tabLst/>
              <a:defRPr/>
            </a:pPr>
            <a:r>
              <a:rPr lang="he-IL" b="1" dirty="0" smtClean="0">
                <a:solidFill>
                  <a:schemeClr val="accent1">
                    <a:lumMod val="75000"/>
                  </a:schemeClr>
                </a:solidFill>
                <a:latin typeface="Tahoma" pitchFamily="34" charset="0"/>
                <a:cs typeface="Tahoma" pitchFamily="34" charset="0"/>
              </a:rPr>
              <a:t>מיון בסיסי ומורחב של הנכסים נטו</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lang="he-IL" b="1" dirty="0">
              <a:solidFill>
                <a:schemeClr val="accent1">
                  <a:lumMod val="75000"/>
                </a:schemeClr>
              </a:solidFill>
              <a:latin typeface="Tahoma" pitchFamily="34" charset="0"/>
              <a:cs typeface="Tahoma" pitchFamily="34" charset="0"/>
            </a:endParaRPr>
          </a:p>
        </p:txBody>
      </p:sp>
      <p:sp>
        <p:nvSpPr>
          <p:cNvPr id="6" name="חץ למעלה 5">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22710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8545"/>
                                        </p:tgtEl>
                                        <p:attrNameLst>
                                          <p:attrName>style.visibility</p:attrName>
                                        </p:attrNameLst>
                                      </p:cBhvr>
                                      <p:to>
                                        <p:strVal val="visible"/>
                                      </p:to>
                                    </p:set>
                                    <p:animEffect transition="in" filter="fade">
                                      <p:cBhvr>
                                        <p:cTn id="9" dur="2000"/>
                                        <p:tgtEl>
                                          <p:spTgt spid="108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714348" y="357166"/>
            <a:ext cx="7750194"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הדוחות הכספיים במלכ"רים</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17" name="מלבן 16"/>
          <p:cNvSpPr/>
          <p:nvPr/>
        </p:nvSpPr>
        <p:spPr>
          <a:xfrm>
            <a:off x="1979712" y="908720"/>
            <a:ext cx="5400600" cy="648072"/>
          </a:xfrm>
          <a:prstGeom prst="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1" anchor="ctr"/>
          <a:lstStyle/>
          <a:p>
            <a:pPr algn="ctr"/>
            <a:r>
              <a:rPr lang="he-IL"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הדוחות במלכ"ר כוללים: </a:t>
            </a:r>
            <a:endParaRPr lang="he-IL"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9" name="דיאגרמה 18"/>
          <p:cNvGraphicFramePr/>
          <p:nvPr/>
        </p:nvGraphicFramePr>
        <p:xfrm>
          <a:off x="1403648" y="1700808"/>
          <a:ext cx="63840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חץ למעלה 4">
            <a:hlinkClick r:id="rId8"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graphicEl>
                                              <a:dgm id="{7659EC4F-5104-449E-AF71-BB3DDD015702}"/>
                                            </p:graphicEl>
                                          </p:spTgt>
                                        </p:tgtEl>
                                        <p:attrNameLst>
                                          <p:attrName>style.visibility</p:attrName>
                                        </p:attrNameLst>
                                      </p:cBhvr>
                                      <p:to>
                                        <p:strVal val="visible"/>
                                      </p:to>
                                    </p:set>
                                    <p:anim calcmode="lin" valueType="num">
                                      <p:cBhvr additive="base">
                                        <p:cTn id="7" dur="500" fill="hold"/>
                                        <p:tgtEl>
                                          <p:spTgt spid="19">
                                            <p:graphicEl>
                                              <a:dgm id="{7659EC4F-5104-449E-AF71-BB3DDD01570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graphicEl>
                                              <a:dgm id="{7659EC4F-5104-449E-AF71-BB3DDD01570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graphicEl>
                                              <a:dgm id="{28D2D254-FC58-4F77-99B6-26A5413D9108}"/>
                                            </p:graphicEl>
                                          </p:spTgt>
                                        </p:tgtEl>
                                        <p:attrNameLst>
                                          <p:attrName>style.visibility</p:attrName>
                                        </p:attrNameLst>
                                      </p:cBhvr>
                                      <p:to>
                                        <p:strVal val="visible"/>
                                      </p:to>
                                    </p:set>
                                    <p:anim calcmode="lin" valueType="num">
                                      <p:cBhvr additive="base">
                                        <p:cTn id="11" dur="500" fill="hold"/>
                                        <p:tgtEl>
                                          <p:spTgt spid="19">
                                            <p:graphicEl>
                                              <a:dgm id="{28D2D254-FC58-4F77-99B6-26A5413D910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graphicEl>
                                              <a:dgm id="{28D2D254-FC58-4F77-99B6-26A5413D9108}"/>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graphicEl>
                                              <a:dgm id="{78637B29-124B-45F4-B1B9-08D298FBC14A}"/>
                                            </p:graphicEl>
                                          </p:spTgt>
                                        </p:tgtEl>
                                        <p:attrNameLst>
                                          <p:attrName>style.visibility</p:attrName>
                                        </p:attrNameLst>
                                      </p:cBhvr>
                                      <p:to>
                                        <p:strVal val="visible"/>
                                      </p:to>
                                    </p:set>
                                    <p:anim calcmode="lin" valueType="num">
                                      <p:cBhvr additive="base">
                                        <p:cTn id="17" dur="500" fill="hold"/>
                                        <p:tgtEl>
                                          <p:spTgt spid="19">
                                            <p:graphicEl>
                                              <a:dgm id="{78637B29-124B-45F4-B1B9-08D298FBC14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graphicEl>
                                              <a:dgm id="{78637B29-124B-45F4-B1B9-08D298FBC14A}"/>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graphicEl>
                                              <a:dgm id="{29A151E3-9718-4D06-8126-3D59FADB3715}"/>
                                            </p:graphicEl>
                                          </p:spTgt>
                                        </p:tgtEl>
                                        <p:attrNameLst>
                                          <p:attrName>style.visibility</p:attrName>
                                        </p:attrNameLst>
                                      </p:cBhvr>
                                      <p:to>
                                        <p:strVal val="visible"/>
                                      </p:to>
                                    </p:set>
                                    <p:anim calcmode="lin" valueType="num">
                                      <p:cBhvr additive="base">
                                        <p:cTn id="21" dur="500" fill="hold"/>
                                        <p:tgtEl>
                                          <p:spTgt spid="19">
                                            <p:graphicEl>
                                              <a:dgm id="{29A151E3-9718-4D06-8126-3D59FADB3715}"/>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
                                            <p:graphicEl>
                                              <a:dgm id="{29A151E3-9718-4D06-8126-3D59FADB3715}"/>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graphicEl>
                                              <a:dgm id="{5DC4CDE4-FE4B-4514-BBCE-E114EF98FF6F}"/>
                                            </p:graphicEl>
                                          </p:spTgt>
                                        </p:tgtEl>
                                        <p:attrNameLst>
                                          <p:attrName>style.visibility</p:attrName>
                                        </p:attrNameLst>
                                      </p:cBhvr>
                                      <p:to>
                                        <p:strVal val="visible"/>
                                      </p:to>
                                    </p:set>
                                    <p:anim calcmode="lin" valueType="num">
                                      <p:cBhvr additive="base">
                                        <p:cTn id="27" dur="500" fill="hold"/>
                                        <p:tgtEl>
                                          <p:spTgt spid="19">
                                            <p:graphicEl>
                                              <a:dgm id="{5DC4CDE4-FE4B-4514-BBCE-E114EF98FF6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graphicEl>
                                              <a:dgm id="{5DC4CDE4-FE4B-4514-BBCE-E114EF98FF6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graphicEl>
                                              <a:dgm id="{4628B789-754C-408A-827F-3A5BAE7843DF}"/>
                                            </p:graphicEl>
                                          </p:spTgt>
                                        </p:tgtEl>
                                        <p:attrNameLst>
                                          <p:attrName>style.visibility</p:attrName>
                                        </p:attrNameLst>
                                      </p:cBhvr>
                                      <p:to>
                                        <p:strVal val="visible"/>
                                      </p:to>
                                    </p:set>
                                    <p:anim calcmode="lin" valueType="num">
                                      <p:cBhvr additive="base">
                                        <p:cTn id="31" dur="500" fill="hold"/>
                                        <p:tgtEl>
                                          <p:spTgt spid="19">
                                            <p:graphicEl>
                                              <a:dgm id="{4628B789-754C-408A-827F-3A5BAE7843D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graphicEl>
                                              <a:dgm id="{4628B789-754C-408A-827F-3A5BAE7843D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graphicEl>
                                              <a:dgm id="{83FC9601-3077-4F0B-8BE8-38B00521135C}"/>
                                            </p:graphicEl>
                                          </p:spTgt>
                                        </p:tgtEl>
                                        <p:attrNameLst>
                                          <p:attrName>style.visibility</p:attrName>
                                        </p:attrNameLst>
                                      </p:cBhvr>
                                      <p:to>
                                        <p:strVal val="visible"/>
                                      </p:to>
                                    </p:set>
                                    <p:anim calcmode="lin" valueType="num">
                                      <p:cBhvr additive="base">
                                        <p:cTn id="37" dur="500" fill="hold"/>
                                        <p:tgtEl>
                                          <p:spTgt spid="19">
                                            <p:graphicEl>
                                              <a:dgm id="{83FC9601-3077-4F0B-8BE8-38B00521135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graphicEl>
                                              <a:dgm id="{83FC9601-3077-4F0B-8BE8-38B00521135C}"/>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graphicEl>
                                              <a:dgm id="{D6C69741-33B9-4A1A-B65E-D44E2CA93669}"/>
                                            </p:graphicEl>
                                          </p:spTgt>
                                        </p:tgtEl>
                                        <p:attrNameLst>
                                          <p:attrName>style.visibility</p:attrName>
                                        </p:attrNameLst>
                                      </p:cBhvr>
                                      <p:to>
                                        <p:strVal val="visible"/>
                                      </p:to>
                                    </p:set>
                                    <p:anim calcmode="lin" valueType="num">
                                      <p:cBhvr additive="base">
                                        <p:cTn id="41" dur="500" fill="hold"/>
                                        <p:tgtEl>
                                          <p:spTgt spid="19">
                                            <p:graphicEl>
                                              <a:dgm id="{D6C69741-33B9-4A1A-B65E-D44E2CA93669}"/>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graphicEl>
                                              <a:dgm id="{D6C69741-33B9-4A1A-B65E-D44E2CA93669}"/>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graphicEl>
                                              <a:dgm id="{803BEA40-7CA3-4CFB-81C7-610F95BD538B}"/>
                                            </p:graphicEl>
                                          </p:spTgt>
                                        </p:tgtEl>
                                        <p:attrNameLst>
                                          <p:attrName>style.visibility</p:attrName>
                                        </p:attrNameLst>
                                      </p:cBhvr>
                                      <p:to>
                                        <p:strVal val="visible"/>
                                      </p:to>
                                    </p:set>
                                    <p:anim calcmode="lin" valueType="num">
                                      <p:cBhvr additive="base">
                                        <p:cTn id="47" dur="500" fill="hold"/>
                                        <p:tgtEl>
                                          <p:spTgt spid="19">
                                            <p:graphicEl>
                                              <a:dgm id="{803BEA40-7CA3-4CFB-81C7-610F95BD538B}"/>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graphicEl>
                                              <a:dgm id="{803BEA40-7CA3-4CFB-81C7-610F95BD538B}"/>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graphicEl>
                                              <a:dgm id="{83AFD2FC-01A2-45DC-A12D-9EB983F94487}"/>
                                            </p:graphicEl>
                                          </p:spTgt>
                                        </p:tgtEl>
                                        <p:attrNameLst>
                                          <p:attrName>style.visibility</p:attrName>
                                        </p:attrNameLst>
                                      </p:cBhvr>
                                      <p:to>
                                        <p:strVal val="visible"/>
                                      </p:to>
                                    </p:set>
                                    <p:anim calcmode="lin" valueType="num">
                                      <p:cBhvr additive="base">
                                        <p:cTn id="51" dur="500" fill="hold"/>
                                        <p:tgtEl>
                                          <p:spTgt spid="19">
                                            <p:graphicEl>
                                              <a:dgm id="{83AFD2FC-01A2-45DC-A12D-9EB983F94487}"/>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
                                            <p:graphicEl>
                                              <a:dgm id="{83AFD2FC-01A2-45DC-A12D-9EB983F944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1060" y="332656"/>
            <a:ext cx="8338592"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השוואה בין דוחות חברה לדוחות </a:t>
            </a: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אלכ"ר</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5" name="חץ שמאלה 4"/>
          <p:cNvSpPr/>
          <p:nvPr/>
        </p:nvSpPr>
        <p:spPr>
          <a:xfrm>
            <a:off x="6753917" y="2213414"/>
            <a:ext cx="2247239" cy="1152128"/>
          </a:xfrm>
          <a:prstGeom prst="leftArrow">
            <a:avLst/>
          </a:prstGeom>
          <a:solidFill>
            <a:schemeClr val="accent2"/>
          </a:solidFill>
          <a:scene3d>
            <a:camera prst="orthographicFront"/>
            <a:lightRig rig="flood" dir="t">
              <a:rot lat="0" lon="0" rev="1200000"/>
            </a:lightRig>
          </a:scene3d>
          <a:sp3d extrusionH="76200" contourW="12700" prstMaterial="dkEdge">
            <a:bevelT w="139700" h="139700" prst="divot"/>
            <a:bevelB w="95250" h="88900" prst="angle"/>
            <a:extrusionClr>
              <a:schemeClr val="accent3">
                <a:lumMod val="75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6969941" y="2357430"/>
            <a:ext cx="2006683" cy="881269"/>
          </a:xfrm>
          <a:prstGeom prst="rect">
            <a:avLst/>
          </a:prstGeom>
          <a:noFill/>
          <a:scene3d>
            <a:camera prst="orthographicFront"/>
            <a:lightRig rig="flat" dir="t">
              <a:rot lat="0" lon="0" rev="600000"/>
            </a:lightRig>
          </a:scene3d>
          <a:sp3d extrusionH="76200" prstMaterial="dkEdge">
            <a:bevelT/>
            <a:bevelB w="139700" h="139700" prst="divot"/>
            <a:extrusionClr>
              <a:schemeClr val="accent4">
                <a:lumMod val="50000"/>
              </a:schemeClr>
            </a:extrusionClr>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he-IL" sz="3200" b="1" dirty="0" err="1" smtClean="0">
                <a:cs typeface="David" pitchFamily="2" charset="-79"/>
              </a:rPr>
              <a:t>באלכ"ר</a:t>
            </a:r>
            <a:r>
              <a:rPr lang="he-IL" sz="3200" b="1" dirty="0" smtClean="0"/>
              <a:t> </a:t>
            </a:r>
            <a:endParaRPr lang="he-IL" sz="3200" b="1" dirty="0"/>
          </a:p>
        </p:txBody>
      </p:sp>
      <p:sp>
        <p:nvSpPr>
          <p:cNvPr id="24" name="חץ שמאלה 23"/>
          <p:cNvSpPr/>
          <p:nvPr/>
        </p:nvSpPr>
        <p:spPr>
          <a:xfrm rot="10800000">
            <a:off x="699356" y="1261534"/>
            <a:ext cx="2247239" cy="1152128"/>
          </a:xfrm>
          <a:prstGeom prst="leftArrow">
            <a:avLst/>
          </a:prstGeom>
          <a:solidFill>
            <a:schemeClr val="accent2"/>
          </a:solidFill>
          <a:scene3d>
            <a:camera prst="orthographicFront"/>
            <a:lightRig rig="flood" dir="t">
              <a:rot lat="0" lon="0" rev="1200000"/>
            </a:lightRig>
          </a:scene3d>
          <a:sp3d extrusionH="76200" contourW="12700" prstMaterial="dkEdge">
            <a:bevelT w="139700" h="139700" prst="divot"/>
            <a:bevelB w="95250" h="88900" prst="angle"/>
            <a:extrusionClr>
              <a:schemeClr val="accent3">
                <a:lumMod val="75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683568" y="1395603"/>
            <a:ext cx="2006683" cy="881269"/>
          </a:xfrm>
          <a:prstGeom prst="rect">
            <a:avLst/>
          </a:prstGeom>
          <a:noFill/>
          <a:scene3d>
            <a:camera prst="orthographicFront"/>
            <a:lightRig rig="flat" dir="t">
              <a:rot lat="0" lon="0" rev="600000"/>
            </a:lightRig>
          </a:scene3d>
          <a:sp3d extrusionH="76200" prstMaterial="dkEdge">
            <a:bevelT/>
            <a:bevelB w="139700" h="139700" prst="divot"/>
            <a:extrusionClr>
              <a:schemeClr val="accent4">
                <a:lumMod val="50000"/>
              </a:schemeClr>
            </a:extrusionClr>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3200" b="1" dirty="0" smtClean="0">
                <a:cs typeface="David" pitchFamily="2" charset="-79"/>
              </a:rPr>
              <a:t>בחברה</a:t>
            </a:r>
            <a:endParaRPr lang="he-IL" sz="3200" b="1" dirty="0">
              <a:cs typeface="David" pitchFamily="2" charset="-79"/>
            </a:endParaRPr>
          </a:p>
        </p:txBody>
      </p:sp>
      <p:sp>
        <p:nvSpPr>
          <p:cNvPr id="28" name="מלבן מעוגל 27"/>
          <p:cNvSpPr/>
          <p:nvPr/>
        </p:nvSpPr>
        <p:spPr>
          <a:xfrm>
            <a:off x="3357554" y="1357298"/>
            <a:ext cx="1428760" cy="1008112"/>
          </a:xfrm>
          <a:prstGeom prst="roundRect">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דוח רווח והפסד</a:t>
            </a:r>
            <a:endParaRPr lang="he-IL" dirty="0"/>
          </a:p>
        </p:txBody>
      </p:sp>
      <p:sp>
        <p:nvSpPr>
          <p:cNvPr id="34" name="מלבן מעוגל 33"/>
          <p:cNvSpPr/>
          <p:nvPr/>
        </p:nvSpPr>
        <p:spPr>
          <a:xfrm>
            <a:off x="5143504" y="2428868"/>
            <a:ext cx="1428760" cy="1008112"/>
          </a:xfrm>
          <a:prstGeom prst="roundRect">
            <a:avLst/>
          </a:prstGeom>
          <a:solidFill>
            <a:schemeClr val="accent1"/>
          </a:solidFill>
          <a:ln>
            <a:solidFill>
              <a:schemeClr val="accent1"/>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דוח  על הפעילויות </a:t>
            </a:r>
            <a:endParaRPr lang="he-IL" dirty="0"/>
          </a:p>
        </p:txBody>
      </p:sp>
      <p:sp>
        <p:nvSpPr>
          <p:cNvPr id="35" name="מלבן מעוגל 34"/>
          <p:cNvSpPr/>
          <p:nvPr/>
        </p:nvSpPr>
        <p:spPr>
          <a:xfrm>
            <a:off x="1785918" y="4357694"/>
            <a:ext cx="6429420" cy="937814"/>
          </a:xfrm>
          <a:prstGeom prst="roundRect">
            <a:avLst/>
          </a:prstGeom>
          <a:solidFill>
            <a:schemeClr val="accent5">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u="sng" dirty="0" smtClean="0"/>
              <a:t>דוח על תזרימי המזומנים- </a:t>
            </a:r>
          </a:p>
          <a:p>
            <a:pPr algn="ctr"/>
            <a:r>
              <a:rPr lang="he-IL" dirty="0" smtClean="0"/>
              <a:t>מידע על תקבולי המזומנים של החברה  מפעילות שוטפת, השקעה ומימון.</a:t>
            </a:r>
          </a:p>
        </p:txBody>
      </p:sp>
      <p:sp>
        <p:nvSpPr>
          <p:cNvPr id="36" name="מלבן מעוגל 35"/>
          <p:cNvSpPr/>
          <p:nvPr/>
        </p:nvSpPr>
        <p:spPr>
          <a:xfrm>
            <a:off x="1071538" y="2643182"/>
            <a:ext cx="3929090" cy="1571636"/>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התוצאה של כלל הפעילות של החברה מהווה רווח שיכול להיות מחולק כדיב', ואילו </a:t>
            </a:r>
            <a:r>
              <a:rPr lang="he-IL" dirty="0" err="1" smtClean="0"/>
              <a:t>באלכ"ר</a:t>
            </a:r>
            <a:r>
              <a:rPr lang="he-IL" dirty="0" smtClean="0"/>
              <a:t> עודף הפעילות מסווג לנכסים נטו מפעילויות לא מוגבלות לשימוש למטרות  </a:t>
            </a:r>
            <a:r>
              <a:rPr lang="he-IL" dirty="0" err="1" smtClean="0"/>
              <a:t>האלכ"ר</a:t>
            </a:r>
            <a:endParaRPr lang="he-IL" dirty="0"/>
          </a:p>
        </p:txBody>
      </p:sp>
      <p:sp>
        <p:nvSpPr>
          <p:cNvPr id="39" name="מלבן מעוגל 38"/>
          <p:cNvSpPr/>
          <p:nvPr/>
        </p:nvSpPr>
        <p:spPr>
          <a:xfrm>
            <a:off x="1500166" y="5500702"/>
            <a:ext cx="6429420" cy="1080690"/>
          </a:xfrm>
          <a:prstGeom prst="roundRect">
            <a:avLst/>
          </a:prstGeom>
          <a:solidFill>
            <a:schemeClr val="accent5">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err="1" smtClean="0"/>
              <a:t>באלכ"ר</a:t>
            </a:r>
            <a:r>
              <a:rPr lang="he-IL" dirty="0" smtClean="0"/>
              <a:t> לא יופיעו תזרימים לתשלומי דיב'. לעומת זאת בפעילות מימון יופיעו סכומים מוגבלים שהתקבלו כל היתר על פי תקינה חשבונאית ישראלית</a:t>
            </a:r>
          </a:p>
        </p:txBody>
      </p:sp>
      <p:sp>
        <p:nvSpPr>
          <p:cNvPr id="12" name="חץ למעלה 11">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24" grpId="0" animBg="1"/>
      <p:bldP spid="25" grpId="0"/>
      <p:bldP spid="28" grpId="0" animBg="1"/>
      <p:bldP spid="34" grpId="0" animBg="1"/>
      <p:bldP spid="35" grpId="0" animBg="1"/>
      <p:bldP spid="36"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332656"/>
            <a:ext cx="8338592"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השוואה בין דוחות חברה לדוחות </a:t>
            </a: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אלכ"ר</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5" name="חץ שמאלה 4"/>
          <p:cNvSpPr/>
          <p:nvPr/>
        </p:nvSpPr>
        <p:spPr>
          <a:xfrm>
            <a:off x="5999050" y="4499430"/>
            <a:ext cx="2247239" cy="1152128"/>
          </a:xfrm>
          <a:prstGeom prst="leftArrow">
            <a:avLst/>
          </a:prstGeom>
          <a:solidFill>
            <a:schemeClr val="accent2"/>
          </a:solidFill>
          <a:scene3d>
            <a:camera prst="orthographicFront"/>
            <a:lightRig rig="flood" dir="t">
              <a:rot lat="0" lon="0" rev="1200000"/>
            </a:lightRig>
          </a:scene3d>
          <a:sp3d extrusionH="76200" contourW="12700" prstMaterial="dkEdge">
            <a:bevelT w="139700" h="139700" prst="divot"/>
            <a:bevelB w="95250" h="88900" prst="angle"/>
            <a:extrusionClr>
              <a:schemeClr val="accent3">
                <a:lumMod val="75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מעוגל 5"/>
          <p:cNvSpPr/>
          <p:nvPr/>
        </p:nvSpPr>
        <p:spPr>
          <a:xfrm>
            <a:off x="5586443" y="1340768"/>
            <a:ext cx="2520280" cy="2103309"/>
          </a:xfrm>
          <a:prstGeom prst="roundRect">
            <a:avLst>
              <a:gd name="adj" fmla="val 10000"/>
            </a:avLst>
          </a:pr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7" name="מלבן 6"/>
          <p:cNvSpPr/>
          <p:nvPr/>
        </p:nvSpPr>
        <p:spPr>
          <a:xfrm>
            <a:off x="5857884" y="1571612"/>
            <a:ext cx="2071702" cy="1415895"/>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5400" b="1" dirty="0" smtClean="0">
                <a:ln w="11430"/>
                <a:solidFill>
                  <a:schemeClr val="bg1"/>
                </a:solidFill>
                <a:effectLst>
                  <a:outerShdw blurRad="50800" dist="39000" dir="5460000" algn="tl">
                    <a:srgbClr val="000000">
                      <a:alpha val="38000"/>
                    </a:srgbClr>
                  </a:outerShdw>
                </a:effectLst>
                <a:latin typeface="Trebuchet MS" pitchFamily="34" charset="0"/>
                <a:ea typeface="+mj-ea"/>
              </a:rPr>
              <a:t>נכסים </a:t>
            </a:r>
            <a:endParaRPr lang="he-IL" sz="54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grpSp>
        <p:nvGrpSpPr>
          <p:cNvPr id="8" name="קבוצה 10"/>
          <p:cNvGrpSpPr/>
          <p:nvPr/>
        </p:nvGrpSpPr>
        <p:grpSpPr>
          <a:xfrm>
            <a:off x="3282187" y="1412776"/>
            <a:ext cx="2088232" cy="936104"/>
            <a:chOff x="6743764" y="0"/>
            <a:chExt cx="768774" cy="512516"/>
          </a:xfrm>
          <a:solidFill>
            <a:schemeClr val="accent1"/>
          </a:solidFill>
          <a:scene3d>
            <a:camera prst="orthographicFront"/>
            <a:lightRig rig="flat" dir="t"/>
          </a:scene3d>
        </p:grpSpPr>
        <p:sp>
          <p:nvSpPr>
            <p:cNvPr id="9" name="מלבן מעוגל 8"/>
            <p:cNvSpPr/>
            <p:nvPr/>
          </p:nvSpPr>
          <p:spPr>
            <a:xfrm>
              <a:off x="6743764" y="0"/>
              <a:ext cx="768774" cy="51251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0" name="מלבן 9"/>
            <p:cNvSpPr/>
            <p:nvPr/>
          </p:nvSpPr>
          <p:spPr>
            <a:xfrm>
              <a:off x="6758775" y="15011"/>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התחייבויות </a:t>
              </a:r>
              <a:endParaRPr lang="he-IL" sz="32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grpSp>
      <p:grpSp>
        <p:nvGrpSpPr>
          <p:cNvPr id="11" name="קבוצה 10"/>
          <p:cNvGrpSpPr/>
          <p:nvPr/>
        </p:nvGrpSpPr>
        <p:grpSpPr>
          <a:xfrm>
            <a:off x="3282185" y="2420888"/>
            <a:ext cx="2088232" cy="1008112"/>
            <a:chOff x="6743763" y="0"/>
            <a:chExt cx="768774" cy="512516"/>
          </a:xfrm>
          <a:solidFill>
            <a:schemeClr val="accent1"/>
          </a:solidFill>
          <a:scene3d>
            <a:camera prst="orthographicFront"/>
            <a:lightRig rig="flat" dir="t"/>
          </a:scene3d>
        </p:grpSpPr>
        <p:sp>
          <p:nvSpPr>
            <p:cNvPr id="12" name="מלבן מעוגל 11"/>
            <p:cNvSpPr/>
            <p:nvPr/>
          </p:nvSpPr>
          <p:spPr>
            <a:xfrm>
              <a:off x="6743763" y="0"/>
              <a:ext cx="768774" cy="51251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3" name="מלבן 12"/>
            <p:cNvSpPr/>
            <p:nvPr/>
          </p:nvSpPr>
          <p:spPr>
            <a:xfrm>
              <a:off x="6758775" y="15011"/>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spcBef>
                  <a:spcPct val="0"/>
                </a:spcBef>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הפרש-</a:t>
              </a:r>
            </a:p>
            <a:p>
              <a:pPr lvl="0" algn="ctr" defTabSz="666750" rtl="1">
                <a:spcBef>
                  <a:spcPct val="0"/>
                </a:spcBef>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 הון עצמי</a:t>
              </a:r>
              <a:endParaRPr lang="he-IL" sz="32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grpSp>
      <p:sp>
        <p:nvSpPr>
          <p:cNvPr id="14" name="מלבן מעוגל 13"/>
          <p:cNvSpPr/>
          <p:nvPr/>
        </p:nvSpPr>
        <p:spPr>
          <a:xfrm>
            <a:off x="3275856" y="4149080"/>
            <a:ext cx="2520280" cy="2103309"/>
          </a:xfrm>
          <a:prstGeom prst="roundRect">
            <a:avLst>
              <a:gd name="adj" fmla="val 10000"/>
            </a:avLst>
          </a:pr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5" name="מלבן 14"/>
          <p:cNvSpPr/>
          <p:nvPr/>
        </p:nvSpPr>
        <p:spPr>
          <a:xfrm>
            <a:off x="3275856" y="4293096"/>
            <a:ext cx="2585957" cy="1844523"/>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5400" b="1" dirty="0" smtClean="0">
                <a:ln w="11430"/>
                <a:solidFill>
                  <a:schemeClr val="bg1"/>
                </a:solidFill>
                <a:effectLst>
                  <a:outerShdw blurRad="50800" dist="39000" dir="5460000" algn="tl">
                    <a:srgbClr val="000000">
                      <a:alpha val="38000"/>
                    </a:srgbClr>
                  </a:outerShdw>
                </a:effectLst>
                <a:latin typeface="Trebuchet MS" pitchFamily="34" charset="0"/>
                <a:ea typeface="+mj-ea"/>
              </a:rPr>
              <a:t>נכסים</a:t>
            </a:r>
            <a:r>
              <a:rPr lang="he-IL" sz="5400" kern="1200" dirty="0" smtClean="0"/>
              <a:t> </a:t>
            </a:r>
            <a:endParaRPr lang="he-IL" sz="5400" kern="1200" dirty="0"/>
          </a:p>
        </p:txBody>
      </p:sp>
      <p:grpSp>
        <p:nvGrpSpPr>
          <p:cNvPr id="16" name="קבוצה 10"/>
          <p:cNvGrpSpPr/>
          <p:nvPr/>
        </p:nvGrpSpPr>
        <p:grpSpPr>
          <a:xfrm>
            <a:off x="971597" y="4221088"/>
            <a:ext cx="2088232" cy="936103"/>
            <a:chOff x="6743763" y="0"/>
            <a:chExt cx="768774" cy="512516"/>
          </a:xfrm>
          <a:solidFill>
            <a:schemeClr val="accent1"/>
          </a:solidFill>
          <a:scene3d>
            <a:camera prst="orthographicFront"/>
            <a:lightRig rig="flat" dir="t"/>
          </a:scene3d>
        </p:grpSpPr>
        <p:sp>
          <p:nvSpPr>
            <p:cNvPr id="17" name="מלבן מעוגל 16"/>
            <p:cNvSpPr/>
            <p:nvPr/>
          </p:nvSpPr>
          <p:spPr>
            <a:xfrm>
              <a:off x="6743763" y="0"/>
              <a:ext cx="768774" cy="51251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8" name="מלבן 17"/>
            <p:cNvSpPr/>
            <p:nvPr/>
          </p:nvSpPr>
          <p:spPr>
            <a:xfrm>
              <a:off x="6758775" y="15011"/>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התחייבויות </a:t>
              </a:r>
              <a:endParaRPr lang="he-IL" sz="32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sp>
          <p:nvSpPr>
            <p:cNvPr id="19" name="מלבן 18"/>
            <p:cNvSpPr/>
            <p:nvPr/>
          </p:nvSpPr>
          <p:spPr>
            <a:xfrm>
              <a:off x="6770273" y="0"/>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endParaRPr lang="he-IL" sz="1500" kern="1200" dirty="0"/>
            </a:p>
          </p:txBody>
        </p:sp>
      </p:grpSp>
      <p:grpSp>
        <p:nvGrpSpPr>
          <p:cNvPr id="20" name="קבוצה 10"/>
          <p:cNvGrpSpPr/>
          <p:nvPr/>
        </p:nvGrpSpPr>
        <p:grpSpPr>
          <a:xfrm>
            <a:off x="971598" y="5229200"/>
            <a:ext cx="2088232" cy="1008112"/>
            <a:chOff x="6743763" y="0"/>
            <a:chExt cx="768774" cy="512516"/>
          </a:xfrm>
          <a:solidFill>
            <a:schemeClr val="accent5">
              <a:lumMod val="75000"/>
            </a:schemeClr>
          </a:solidFill>
          <a:scene3d>
            <a:camera prst="orthographicFront"/>
            <a:lightRig rig="flat" dir="t"/>
          </a:scene3d>
        </p:grpSpPr>
        <p:sp>
          <p:nvSpPr>
            <p:cNvPr id="21" name="מלבן מעוגל 20"/>
            <p:cNvSpPr/>
            <p:nvPr/>
          </p:nvSpPr>
          <p:spPr>
            <a:xfrm>
              <a:off x="6743763" y="0"/>
              <a:ext cx="768774" cy="51251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 name="מלבן 21"/>
            <p:cNvSpPr/>
            <p:nvPr/>
          </p:nvSpPr>
          <p:spPr>
            <a:xfrm>
              <a:off x="6758775" y="15011"/>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נכסים נטו</a:t>
              </a:r>
              <a:endParaRPr lang="he-IL" sz="32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grpSp>
      <p:sp>
        <p:nvSpPr>
          <p:cNvPr id="23" name="מלבן 22"/>
          <p:cNvSpPr/>
          <p:nvPr/>
        </p:nvSpPr>
        <p:spPr>
          <a:xfrm>
            <a:off x="6215074" y="4643446"/>
            <a:ext cx="2006683" cy="881269"/>
          </a:xfrm>
          <a:prstGeom prst="rect">
            <a:avLst/>
          </a:prstGeom>
          <a:noFill/>
          <a:scene3d>
            <a:camera prst="orthographicFront"/>
            <a:lightRig rig="flat" dir="t">
              <a:rot lat="0" lon="0" rev="600000"/>
            </a:lightRig>
          </a:scene3d>
          <a:sp3d extrusionH="76200" prstMaterial="dkEdge">
            <a:bevelT/>
            <a:bevelB w="139700" h="139700" prst="divot"/>
            <a:extrusionClr>
              <a:schemeClr val="accent4">
                <a:lumMod val="50000"/>
              </a:schemeClr>
            </a:extrusionClr>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he-IL" sz="3200" b="1" dirty="0" err="1" smtClean="0">
                <a:cs typeface="David" pitchFamily="2" charset="-79"/>
              </a:rPr>
              <a:t>באלכ"ר</a:t>
            </a:r>
            <a:r>
              <a:rPr lang="he-IL" sz="3200" b="1" dirty="0" smtClean="0"/>
              <a:t> </a:t>
            </a:r>
            <a:endParaRPr lang="he-IL" sz="3200" b="1" dirty="0"/>
          </a:p>
        </p:txBody>
      </p:sp>
      <p:sp>
        <p:nvSpPr>
          <p:cNvPr id="24" name="חץ שמאלה 23"/>
          <p:cNvSpPr/>
          <p:nvPr/>
        </p:nvSpPr>
        <p:spPr>
          <a:xfrm rot="10800000">
            <a:off x="668576" y="1461028"/>
            <a:ext cx="2247239" cy="1152128"/>
          </a:xfrm>
          <a:prstGeom prst="leftArrow">
            <a:avLst/>
          </a:prstGeom>
          <a:solidFill>
            <a:schemeClr val="accent2"/>
          </a:solidFill>
          <a:scene3d>
            <a:camera prst="orthographicFront"/>
            <a:lightRig rig="flood" dir="t">
              <a:rot lat="0" lon="0" rev="1200000"/>
            </a:lightRig>
          </a:scene3d>
          <a:sp3d extrusionH="76200" contourW="12700" prstMaterial="dkEdge">
            <a:bevelT w="139700" h="139700" prst="divot"/>
            <a:bevelB w="95250" h="88900" prst="angle"/>
            <a:extrusionClr>
              <a:schemeClr val="accent3">
                <a:lumMod val="75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683568" y="1556792"/>
            <a:ext cx="2006683" cy="881269"/>
          </a:xfrm>
          <a:prstGeom prst="rect">
            <a:avLst/>
          </a:prstGeom>
          <a:scene3d>
            <a:camera prst="orthographicFront"/>
            <a:lightRig rig="flat" dir="t">
              <a:rot lat="0" lon="0" rev="600000"/>
            </a:lightRig>
          </a:scene3d>
          <a:sp3d extrusionH="76200" prstMaterial="dkEdge">
            <a:bevelT/>
            <a:bevelB w="139700" h="139700" prst="divot"/>
            <a:extrusionClr>
              <a:schemeClr val="accent4">
                <a:lumMod val="50000"/>
              </a:schemeClr>
            </a:extrusionClr>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3200" b="1" dirty="0" smtClean="0">
                <a:cs typeface="David" pitchFamily="2" charset="-79"/>
              </a:rPr>
              <a:t>בחברה</a:t>
            </a:r>
            <a:endParaRPr lang="he-IL" sz="3200" b="1" dirty="0">
              <a:cs typeface="David" pitchFamily="2" charset="-79"/>
            </a:endParaRPr>
          </a:p>
        </p:txBody>
      </p:sp>
      <p:sp>
        <p:nvSpPr>
          <p:cNvPr id="26" name="חץ למעלה 25">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5" grpId="0"/>
      <p:bldP spid="23"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5536" y="1412776"/>
            <a:ext cx="8034687" cy="4373678"/>
          </a:xfrm>
          <a:prstGeom prst="rect">
            <a:avLst/>
          </a:prstGeom>
        </p:spPr>
        <p:txBody>
          <a:bodyPr vert="horz" lIns="91440" tIns="45720" rIns="91440" bIns="45720" rtlCol="1">
            <a:normAutofit fontScale="92500" lnSpcReduction="20000"/>
          </a:bodyPr>
          <a:lstStyle/>
          <a:p>
            <a:pPr lvl="0" algn="just">
              <a:lnSpc>
                <a:spcPct val="150000"/>
              </a:lnSpc>
              <a:spcBef>
                <a:spcPct val="20000"/>
              </a:spcBef>
              <a:defRPr/>
            </a:pPr>
            <a:r>
              <a:rPr lang="he-IL" sz="3000" b="1" dirty="0" err="1" smtClean="0">
                <a:solidFill>
                  <a:srgbClr val="FF0000"/>
                </a:solidFill>
                <a:effectLst>
                  <a:outerShdw blurRad="38100" dist="38100" dir="2700000" algn="tl">
                    <a:srgbClr val="000000">
                      <a:alpha val="43137"/>
                    </a:srgbClr>
                  </a:outerShdw>
                </a:effectLst>
                <a:latin typeface="Tahoma" pitchFamily="34" charset="0"/>
                <a:cs typeface="Tahoma" pitchFamily="34" charset="0"/>
              </a:rPr>
              <a:t>אלכ"ר</a:t>
            </a: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a:t>
            </a:r>
            <a:r>
              <a:rPr lang="he-IL" sz="30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ארגון ללא כוונת רוח</a:t>
            </a:r>
          </a:p>
          <a:p>
            <a:pPr lvl="0" algn="just">
              <a:lnSpc>
                <a:spcPct val="150000"/>
              </a:lnSpc>
              <a:spcBef>
                <a:spcPct val="20000"/>
              </a:spcBef>
              <a:defRPr/>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(הגדרות שונות בחוקים השונים)</a:t>
            </a:r>
          </a:p>
          <a:p>
            <a:pPr algn="just">
              <a:lnSpc>
                <a:spcPct val="150000"/>
              </a:lnSpc>
            </a:pPr>
            <a:endParaRPr lang="he-IL"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endParaRPr>
          </a:p>
          <a:p>
            <a:pPr algn="just">
              <a:lnSpc>
                <a:spcPct val="150000"/>
              </a:lnSpc>
            </a:pPr>
            <a:r>
              <a:rPr lang="he-IL"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בגילוי דעת 69 -</a:t>
            </a:r>
          </a:p>
          <a:p>
            <a:pPr algn="just">
              <a:lnSpc>
                <a:spcPct val="150000"/>
              </a:lnSpc>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חבר בני אדם אשר מתאפיין בתכונות אלו:</a:t>
            </a:r>
          </a:p>
          <a:p>
            <a:pPr algn="just">
              <a:lnSpc>
                <a:spcPct val="150000"/>
              </a:lnSpc>
              <a:buFont typeface="Wingdings" pitchFamily="2" charset="2"/>
              <a:buChar char="q"/>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פועל להשגת מטרה ציבורית</a:t>
            </a:r>
          </a:p>
          <a:p>
            <a:pPr algn="just">
              <a:lnSpc>
                <a:spcPct val="150000"/>
              </a:lnSpc>
              <a:buFont typeface="Wingdings" pitchFamily="2" charset="2"/>
              <a:buChar char="q"/>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נכסיו והכנסותיו משמשים לקיום מטרותיו הציבוריות</a:t>
            </a:r>
          </a:p>
          <a:p>
            <a:pPr algn="just">
              <a:lnSpc>
                <a:spcPct val="150000"/>
              </a:lnSpc>
              <a:buFont typeface="Wingdings" pitchFamily="2" charset="2"/>
              <a:buChar char="q"/>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רווחיו אינם  ניתנים לחלוקה לחבריו- </a:t>
            </a:r>
            <a:r>
              <a:rPr lang="he-IL" sz="2400" b="1" u="sng"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אלא הרווח משמש את המטרות ואינו מחולק לבעלים</a:t>
            </a: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t>
            </a:r>
            <a:r>
              <a:rPr lang="he-IL" sz="2400" b="1" dirty="0" smtClean="0">
                <a:solidFill>
                  <a:srgbClr val="002060"/>
                </a:solidFill>
              </a:rPr>
              <a:t> </a:t>
            </a:r>
            <a:endPar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365125" lvl="3" indent="-365125" algn="just" rtl="0">
              <a:spcBef>
                <a:spcPct val="20000"/>
              </a:spcBef>
              <a:buFont typeface="Arial" pitchFamily="34" charset="0"/>
              <a:buChar char="•"/>
            </a:pPr>
            <a:endParaRPr kumimoji="0" lang="en-GB"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3" algn="just">
              <a:spcBef>
                <a:spcPct val="20000"/>
              </a:spcBef>
            </a:pPr>
            <a:endParaRPr kumimoji="0" lang="en-GB"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itle 1"/>
          <p:cNvSpPr txBox="1">
            <a:spLocks/>
          </p:cNvSpPr>
          <p:nvPr/>
        </p:nvSpPr>
        <p:spPr>
          <a:xfrm>
            <a:off x="3278136" y="357166"/>
            <a:ext cx="5151516" cy="864096"/>
          </a:xfrm>
          <a:prstGeom prst="rect">
            <a:avLst/>
          </a:prstGeom>
        </p:spPr>
        <p:txBody>
          <a:bodyPr vert="horz" lIns="91440" tIns="45720" rIns="91440" bIns="45720" rtlCol="1" anchor="ctr">
            <a:norm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מהו </a:t>
            </a: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אלכ"ר</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3"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pic>
        <p:nvPicPr>
          <p:cNvPr id="6" name="Picture 5" descr="blue-question-mark"/>
          <p:cNvPicPr>
            <a:picLocks noChangeAspect="1" noChangeArrowheads="1"/>
          </p:cNvPicPr>
          <p:nvPr/>
        </p:nvPicPr>
        <p:blipFill>
          <a:blip r:embed="rId2" cstate="print"/>
          <a:srcRect/>
          <a:stretch>
            <a:fillRect/>
          </a:stretch>
        </p:blipFill>
        <p:spPr bwMode="auto">
          <a:xfrm>
            <a:off x="5357818" y="357166"/>
            <a:ext cx="971557" cy="857256"/>
          </a:xfrm>
          <a:prstGeom prst="rect">
            <a:avLst/>
          </a:prstGeom>
          <a:noFill/>
          <a:ln w="9525">
            <a:noFill/>
            <a:miter lim="800000"/>
            <a:headEnd/>
            <a:tailEnd/>
          </a:ln>
        </p:spPr>
      </p:pic>
      <p:sp>
        <p:nvSpPr>
          <p:cNvPr id="8" name="חץ למעלה 7">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714348" y="357166"/>
            <a:ext cx="7750194"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מאזן</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5" name="חץ למעלה 4">
            <a:hlinkClick r:id="rId3" action="ppaction://hlinksldjump"/>
          </p:cNvPr>
          <p:cNvSpPr/>
          <p:nvPr/>
        </p:nvSpPr>
        <p:spPr>
          <a:xfrm>
            <a:off x="1214414" y="6286520"/>
            <a:ext cx="357190" cy="214314"/>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1331640" y="1052736"/>
            <a:ext cx="6572296" cy="100013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smtClean="0"/>
              <a:t>נותן צילום תמונת מצב ליום מסוים, בדרך כלל ליום 31 בדצמבר. ה"תמונה" מתייחסת ליתרת הנכסים (רכוש) של הגוף מצד אחד, ומן הצד שכנגד מציג את ההתחייבויות של הגוף ויתרת ההון העצמי שלו\נכסים נטו, שהיא בעיקר אוסף כל הרווחים/ההפסדים שנצברו מראשית פעילות הגוף. מדובר במשוואה, בה צד הנכסים (הרכוש) תמיד שווה לסך ההתחייבויות פלוס ההון העצמי</a:t>
            </a:r>
            <a:r>
              <a:rPr lang="he-IL"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e-IL" sz="1400" dirty="0" smtClean="0">
                <a:ln w="18415" cmpd="sng">
                  <a:solidFill>
                    <a:srgbClr val="FFFFFF"/>
                  </a:solidFill>
                  <a:prstDash val="solid"/>
                </a:ln>
                <a:solidFill>
                  <a:srgbClr val="FFFFFF"/>
                </a:solidFill>
              </a:rPr>
              <a:t>נכסים נטו</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מלבן 6"/>
          <p:cNvSpPr/>
          <p:nvPr/>
        </p:nvSpPr>
        <p:spPr>
          <a:xfrm>
            <a:off x="5004048" y="2204864"/>
            <a:ext cx="2395832" cy="1656184"/>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רכוש שוטף:</a:t>
            </a:r>
          </a:p>
          <a:p>
            <a:r>
              <a:rPr lang="he-IL" sz="1400" dirty="0" smtClean="0"/>
              <a:t>מזומנים ושווי מזומנים</a:t>
            </a:r>
          </a:p>
          <a:p>
            <a:r>
              <a:rPr lang="he-IL" sz="1400" dirty="0" smtClean="0"/>
              <a:t>השקעות לזמן קצר</a:t>
            </a:r>
          </a:p>
          <a:p>
            <a:r>
              <a:rPr lang="he-IL" sz="1400" dirty="0" smtClean="0"/>
              <a:t>תרומות, הקצבות ומענקים לקבל</a:t>
            </a:r>
          </a:p>
          <a:p>
            <a:r>
              <a:rPr lang="he-IL" sz="1400" dirty="0" smtClean="0"/>
              <a:t>דמי חבר לקבל</a:t>
            </a:r>
          </a:p>
          <a:p>
            <a:r>
              <a:rPr lang="he-IL" sz="1400" dirty="0" smtClean="0"/>
              <a:t>חייבים אחרים ויתרות חובה</a:t>
            </a:r>
          </a:p>
          <a:p>
            <a:r>
              <a:rPr lang="he-IL" sz="1400" dirty="0" smtClean="0"/>
              <a:t>מלאי</a:t>
            </a:r>
          </a:p>
          <a:p>
            <a:pPr algn="ct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מלבן 8"/>
          <p:cNvSpPr/>
          <p:nvPr/>
        </p:nvSpPr>
        <p:spPr>
          <a:xfrm>
            <a:off x="5004048" y="4005064"/>
            <a:ext cx="2395832" cy="1152128"/>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השקעות וחובות לזמן ארוך:</a:t>
            </a:r>
          </a:p>
          <a:p>
            <a:r>
              <a:rPr lang="he-IL" sz="1400" dirty="0" smtClean="0"/>
              <a:t>תאגידים מוחזקים</a:t>
            </a:r>
          </a:p>
          <a:p>
            <a:r>
              <a:rPr lang="he-IL" sz="1400" dirty="0" smtClean="0"/>
              <a:t>השקעות אחרות</a:t>
            </a:r>
          </a:p>
          <a:p>
            <a:r>
              <a:rPr lang="he-IL" sz="1400" dirty="0" smtClean="0"/>
              <a:t>הלוואות וחובות</a:t>
            </a:r>
            <a:endParaRPr lang="en-US" sz="1400" dirty="0"/>
          </a:p>
        </p:txBody>
      </p:sp>
      <p:sp>
        <p:nvSpPr>
          <p:cNvPr id="10" name="מלבן 9"/>
          <p:cNvSpPr/>
          <p:nvPr/>
        </p:nvSpPr>
        <p:spPr>
          <a:xfrm>
            <a:off x="5004048" y="5301208"/>
            <a:ext cx="2395832" cy="1152128"/>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רכוש קבוע</a:t>
            </a:r>
          </a:p>
          <a:p>
            <a:r>
              <a:rPr lang="he-IL" sz="1400" dirty="0" smtClean="0"/>
              <a:t>עלות</a:t>
            </a:r>
          </a:p>
          <a:p>
            <a:r>
              <a:rPr lang="he-IL" sz="1400" dirty="0" smtClean="0"/>
              <a:t>פחות: פחת שנצבר</a:t>
            </a:r>
          </a:p>
        </p:txBody>
      </p:sp>
      <p:sp>
        <p:nvSpPr>
          <p:cNvPr id="11" name="מלבן 10"/>
          <p:cNvSpPr/>
          <p:nvPr/>
        </p:nvSpPr>
        <p:spPr>
          <a:xfrm>
            <a:off x="2123728" y="2204864"/>
            <a:ext cx="2395832" cy="1656184"/>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התחייבויות שוטפות:</a:t>
            </a:r>
          </a:p>
          <a:p>
            <a:r>
              <a:rPr lang="he-IL" sz="1400" dirty="0" smtClean="0"/>
              <a:t>אשראי מתאגידים בנקאיים</a:t>
            </a:r>
          </a:p>
          <a:p>
            <a:r>
              <a:rPr lang="he-IL" sz="1400" dirty="0" smtClean="0"/>
              <a:t>אשראי מאחרים</a:t>
            </a:r>
          </a:p>
          <a:p>
            <a:r>
              <a:rPr lang="he-IL" sz="1400" dirty="0" smtClean="0"/>
              <a:t>עובדים</a:t>
            </a:r>
          </a:p>
          <a:p>
            <a:r>
              <a:rPr lang="he-IL" sz="1400" dirty="0" smtClean="0"/>
              <a:t>מענקים לשלם</a:t>
            </a:r>
          </a:p>
          <a:p>
            <a:r>
              <a:rPr lang="he-IL" sz="1400" dirty="0" smtClean="0"/>
              <a:t>ספקים</a:t>
            </a:r>
          </a:p>
          <a:p>
            <a:r>
              <a:rPr lang="he-IL" sz="1400" dirty="0" smtClean="0"/>
              <a:t>זכאים שונים ויתרות זכות</a:t>
            </a:r>
          </a:p>
          <a:p>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מלבן 11"/>
          <p:cNvSpPr/>
          <p:nvPr/>
        </p:nvSpPr>
        <p:spPr>
          <a:xfrm>
            <a:off x="2123728" y="4005064"/>
            <a:ext cx="2395832" cy="1152128"/>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התחייבות לזמן ארוך</a:t>
            </a:r>
            <a:r>
              <a:rPr lang="he-IL" sz="1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he-IL" sz="1400" dirty="0" smtClean="0"/>
              <a:t>עתודות לזכויות עובדים בעת פרישה</a:t>
            </a:r>
          </a:p>
          <a:p>
            <a:r>
              <a:rPr lang="he-IL" sz="1400" dirty="0" smtClean="0"/>
              <a:t>אשראי מתאגידים בנקאים</a:t>
            </a:r>
          </a:p>
        </p:txBody>
      </p:sp>
      <p:sp>
        <p:nvSpPr>
          <p:cNvPr id="13" name="מלבן 12"/>
          <p:cNvSpPr/>
          <p:nvPr/>
        </p:nvSpPr>
        <p:spPr>
          <a:xfrm>
            <a:off x="2104160" y="5301208"/>
            <a:ext cx="2395832" cy="360040"/>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err="1" smtClean="0"/>
              <a:t>התחייבוויות</a:t>
            </a:r>
            <a:r>
              <a:rPr lang="he-IL" sz="1400" u="sng" dirty="0" smtClean="0"/>
              <a:t> תלויות והתקשרויות</a:t>
            </a:r>
          </a:p>
        </p:txBody>
      </p:sp>
      <p:sp>
        <p:nvSpPr>
          <p:cNvPr id="14" name="מלבן 13"/>
          <p:cNvSpPr/>
          <p:nvPr/>
        </p:nvSpPr>
        <p:spPr>
          <a:xfrm>
            <a:off x="2123728" y="5805264"/>
            <a:ext cx="2395832" cy="584448"/>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נכסים נטו</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598E349-E77C-4A0F-9C4A-2421D91DD919}" type="slidenum">
              <a:rPr lang="he-IL" smtClean="0"/>
              <a:pPr/>
              <a:t>31</a:t>
            </a:fld>
            <a:endParaRPr lang="he-IL"/>
          </a:p>
        </p:txBody>
      </p:sp>
      <p:pic>
        <p:nvPicPr>
          <p:cNvPr id="2050" name="Picture 2"/>
          <p:cNvPicPr>
            <a:picLocks noChangeAspect="1" noChangeArrowheads="1"/>
          </p:cNvPicPr>
          <p:nvPr/>
        </p:nvPicPr>
        <p:blipFill>
          <a:blip r:embed="rId2" cstate="print"/>
          <a:srcRect/>
          <a:stretch>
            <a:fillRect/>
          </a:stretch>
        </p:blipFill>
        <p:spPr bwMode="auto">
          <a:xfrm>
            <a:off x="1800225" y="985838"/>
            <a:ext cx="5543550" cy="4886325"/>
          </a:xfrm>
          <a:prstGeom prst="rect">
            <a:avLst/>
          </a:prstGeom>
          <a:noFill/>
          <a:ln w="9525">
            <a:noFill/>
            <a:miter lim="800000"/>
            <a:headEnd/>
            <a:tailEnd/>
          </a:ln>
        </p:spPr>
      </p:pic>
      <p:sp>
        <p:nvSpPr>
          <p:cNvPr id="4" name="Rectangle 2"/>
          <p:cNvSpPr txBox="1">
            <a:spLocks noChangeArrowheads="1"/>
          </p:cNvSpPr>
          <p:nvPr/>
        </p:nvSpPr>
        <p:spPr>
          <a:xfrm>
            <a:off x="-256646" y="332656"/>
            <a:ext cx="8861094"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דוגמא למאזן (צד הנכסים)</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598E349-E77C-4A0F-9C4A-2421D91DD919}" type="slidenum">
              <a:rPr lang="he-IL" smtClean="0"/>
              <a:pPr/>
              <a:t>32</a:t>
            </a:fld>
            <a:endParaRPr lang="he-IL"/>
          </a:p>
        </p:txBody>
      </p:sp>
      <p:pic>
        <p:nvPicPr>
          <p:cNvPr id="3074" name="Picture 2"/>
          <p:cNvPicPr>
            <a:picLocks noChangeAspect="1" noChangeArrowheads="1"/>
          </p:cNvPicPr>
          <p:nvPr/>
        </p:nvPicPr>
        <p:blipFill>
          <a:blip r:embed="rId2" cstate="print"/>
          <a:srcRect/>
          <a:stretch>
            <a:fillRect/>
          </a:stretch>
        </p:blipFill>
        <p:spPr bwMode="auto">
          <a:xfrm>
            <a:off x="1771650" y="713270"/>
            <a:ext cx="5104606" cy="6016143"/>
          </a:xfrm>
          <a:prstGeom prst="rect">
            <a:avLst/>
          </a:prstGeom>
          <a:noFill/>
          <a:ln w="9525">
            <a:noFill/>
            <a:miter lim="800000"/>
            <a:headEnd/>
            <a:tailEnd/>
          </a:ln>
        </p:spPr>
      </p:pic>
      <p:sp>
        <p:nvSpPr>
          <p:cNvPr id="4" name="Rectangle 2"/>
          <p:cNvSpPr txBox="1">
            <a:spLocks noChangeArrowheads="1"/>
          </p:cNvSpPr>
          <p:nvPr/>
        </p:nvSpPr>
        <p:spPr>
          <a:xfrm>
            <a:off x="-612576" y="188640"/>
            <a:ext cx="9793088"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דוגמא למאזן (צד ההתחייבויות)</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714348" y="357166"/>
            <a:ext cx="7750194"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דוח על הפעילויות </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7" name="מלבן 6"/>
          <p:cNvSpPr/>
          <p:nvPr/>
        </p:nvSpPr>
        <p:spPr>
          <a:xfrm>
            <a:off x="2627784" y="836712"/>
            <a:ext cx="4340048" cy="1800200"/>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e-IL"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he-IL" sz="1300" dirty="0" smtClean="0"/>
              <a:t>תרומות</a:t>
            </a:r>
          </a:p>
          <a:p>
            <a:r>
              <a:rPr lang="he-IL" sz="1300" dirty="0" smtClean="0"/>
              <a:t>הקצבות</a:t>
            </a:r>
          </a:p>
          <a:p>
            <a:r>
              <a:rPr lang="he-IL" sz="1300" dirty="0" smtClean="0"/>
              <a:t>דמי חבר</a:t>
            </a:r>
          </a:p>
          <a:p>
            <a:r>
              <a:rPr lang="he-IL" sz="1300" dirty="0" smtClean="0"/>
              <a:t>סכומים ששוחררו מנכסים נטו שהוגבלו לפעילויות</a:t>
            </a:r>
          </a:p>
          <a:p>
            <a:r>
              <a:rPr lang="he-IL" sz="1300" dirty="0" smtClean="0"/>
              <a:t>העברות חד צדדיות אחרות</a:t>
            </a:r>
          </a:p>
          <a:p>
            <a:r>
              <a:rPr lang="he-IL" sz="1300" dirty="0" smtClean="0"/>
              <a:t>הכנסות ממכירות</a:t>
            </a:r>
          </a:p>
          <a:p>
            <a:r>
              <a:rPr lang="he-IL" sz="1300" dirty="0" smtClean="0"/>
              <a:t>הכנסות ממתן שירותים</a:t>
            </a:r>
          </a:p>
          <a:p>
            <a:r>
              <a:rPr lang="he-IL" sz="1300" dirty="0" smtClean="0"/>
              <a:t>הכנסות שוטפות אחרות</a:t>
            </a:r>
            <a:endParaRPr lang="en-US" sz="1300" dirty="0"/>
          </a:p>
        </p:txBody>
      </p:sp>
      <p:sp>
        <p:nvSpPr>
          <p:cNvPr id="9" name="מלבן 8"/>
          <p:cNvSpPr/>
          <p:nvPr/>
        </p:nvSpPr>
        <p:spPr>
          <a:xfrm>
            <a:off x="2627784" y="2780928"/>
            <a:ext cx="4392488" cy="1584176"/>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e-IL"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he-IL" sz="1300" dirty="0" smtClean="0"/>
              <a:t>שכר עבודה והוצאות נלוות</a:t>
            </a:r>
          </a:p>
          <a:p>
            <a:r>
              <a:rPr lang="he-IL" sz="1300" dirty="0" smtClean="0"/>
              <a:t>עלות עבודות חוץ</a:t>
            </a:r>
          </a:p>
          <a:p>
            <a:r>
              <a:rPr lang="he-IL" sz="1300" dirty="0" smtClean="0"/>
              <a:t>קניית שירותים</a:t>
            </a:r>
          </a:p>
          <a:p>
            <a:r>
              <a:rPr lang="he-IL" sz="1300" dirty="0" smtClean="0"/>
              <a:t>שימוש בחומרים</a:t>
            </a:r>
          </a:p>
          <a:p>
            <a:r>
              <a:rPr lang="he-IL" sz="1300" dirty="0" smtClean="0"/>
              <a:t>פחת</a:t>
            </a:r>
          </a:p>
          <a:p>
            <a:r>
              <a:rPr lang="he-IL" sz="1300" dirty="0" smtClean="0"/>
              <a:t>הוצאות ישירות אחרות</a:t>
            </a:r>
            <a:endParaRPr lang="en-US" sz="1300" dirty="0" smtClean="0"/>
          </a:p>
        </p:txBody>
      </p:sp>
      <p:sp>
        <p:nvSpPr>
          <p:cNvPr id="10" name="מלבן 9"/>
          <p:cNvSpPr/>
          <p:nvPr/>
        </p:nvSpPr>
        <p:spPr>
          <a:xfrm>
            <a:off x="2627784" y="4365104"/>
            <a:ext cx="4392488" cy="288032"/>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הכנסות (הוצאות) נטו מ/לפעילויות</a:t>
            </a:r>
          </a:p>
        </p:txBody>
      </p:sp>
      <p:sp>
        <p:nvSpPr>
          <p:cNvPr id="13" name="מלבן 12"/>
          <p:cNvSpPr/>
          <p:nvPr/>
        </p:nvSpPr>
        <p:spPr>
          <a:xfrm>
            <a:off x="2627784" y="4797152"/>
            <a:ext cx="4392488" cy="1944216"/>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300" dirty="0" smtClean="0"/>
              <a:t>הוצאות הנהלה וכלליות</a:t>
            </a:r>
          </a:p>
          <a:p>
            <a:r>
              <a:rPr lang="he-IL" sz="1300" dirty="0" smtClean="0"/>
              <a:t>הוצאות הסברה וגיוס תרומות וחברים</a:t>
            </a:r>
          </a:p>
          <a:p>
            <a:r>
              <a:rPr lang="he-IL" sz="1300" dirty="0" smtClean="0"/>
              <a:t>הוצאות המכירה והשיווק </a:t>
            </a:r>
          </a:p>
          <a:p>
            <a:r>
              <a:rPr lang="he-IL" sz="1300" dirty="0" smtClean="0"/>
              <a:t>הכנסות (הוצאות) נטו לפני מימון</a:t>
            </a:r>
          </a:p>
          <a:p>
            <a:r>
              <a:rPr lang="he-IL" sz="1300" dirty="0" smtClean="0"/>
              <a:t>הכנסות והוצאות אחרות</a:t>
            </a:r>
          </a:p>
          <a:p>
            <a:r>
              <a:rPr lang="he-IL" sz="1300" dirty="0" smtClean="0"/>
              <a:t>הכנסות נטו מפעילויות רגילות</a:t>
            </a:r>
          </a:p>
          <a:p>
            <a:r>
              <a:rPr lang="he-IL" sz="1300" dirty="0" smtClean="0"/>
              <a:t>הכנסות נטו מפריטים מיוחדים</a:t>
            </a:r>
          </a:p>
          <a:p>
            <a:r>
              <a:rPr lang="he-IL" sz="1300" dirty="0" smtClean="0"/>
              <a:t>השפעה מצטברת לתחילת שנה של שינויים חשבונאיים</a:t>
            </a:r>
          </a:p>
          <a:p>
            <a:r>
              <a:rPr lang="he-IL" sz="1300" dirty="0" smtClean="0"/>
              <a:t>הכנסות נטו (גרעון) לשנה</a:t>
            </a:r>
          </a:p>
        </p:txBody>
      </p:sp>
      <p:sp>
        <p:nvSpPr>
          <p:cNvPr id="15" name="מלבן 14"/>
          <p:cNvSpPr/>
          <p:nvPr/>
        </p:nvSpPr>
        <p:spPr>
          <a:xfrm>
            <a:off x="4572000" y="836712"/>
            <a:ext cx="2304256" cy="21602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400" b="1" dirty="0" smtClean="0"/>
          </a:p>
          <a:p>
            <a:pPr algn="ctr"/>
            <a:r>
              <a:rPr lang="he-IL" sz="1400" b="1" dirty="0" smtClean="0"/>
              <a:t>מחזור </a:t>
            </a:r>
            <a:r>
              <a:rPr lang="he-IL" sz="1400" b="1" dirty="0" err="1" smtClean="0"/>
              <a:t>הפעילוויות</a:t>
            </a:r>
            <a:endParaRPr lang="he-IL" sz="1400" b="1" dirty="0" smtClean="0"/>
          </a:p>
          <a:p>
            <a:r>
              <a:rPr lang="he-IL" sz="1400" dirty="0" smtClean="0"/>
              <a:t> </a:t>
            </a:r>
          </a:p>
        </p:txBody>
      </p:sp>
      <p:sp>
        <p:nvSpPr>
          <p:cNvPr id="20" name="מלבן 19"/>
          <p:cNvSpPr/>
          <p:nvPr/>
        </p:nvSpPr>
        <p:spPr>
          <a:xfrm>
            <a:off x="4644008" y="2780928"/>
            <a:ext cx="2304256" cy="21602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400" b="1" dirty="0" smtClean="0"/>
          </a:p>
          <a:p>
            <a:pPr algn="ctr"/>
            <a:r>
              <a:rPr lang="he-IL" sz="1400" b="1" dirty="0" smtClean="0"/>
              <a:t>עלות הפעילויות</a:t>
            </a:r>
          </a:p>
          <a:p>
            <a:r>
              <a:rPr lang="he-IL" sz="1400" b="1" dirty="0" smtClean="0"/>
              <a:t>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598E349-E77C-4A0F-9C4A-2421D91DD919}" type="slidenum">
              <a:rPr lang="he-IL" smtClean="0"/>
              <a:pPr/>
              <a:t>34</a:t>
            </a:fld>
            <a:endParaRPr lang="he-IL"/>
          </a:p>
        </p:txBody>
      </p:sp>
      <p:pic>
        <p:nvPicPr>
          <p:cNvPr id="4098" name="Picture 2"/>
          <p:cNvPicPr>
            <a:picLocks noChangeAspect="1" noChangeArrowheads="1"/>
          </p:cNvPicPr>
          <p:nvPr/>
        </p:nvPicPr>
        <p:blipFill>
          <a:blip r:embed="rId2" cstate="print"/>
          <a:srcRect/>
          <a:stretch>
            <a:fillRect/>
          </a:stretch>
        </p:blipFill>
        <p:spPr bwMode="auto">
          <a:xfrm>
            <a:off x="1795464" y="980727"/>
            <a:ext cx="5071300" cy="5410547"/>
          </a:xfrm>
          <a:prstGeom prst="rect">
            <a:avLst/>
          </a:prstGeom>
          <a:noFill/>
          <a:ln w="9525">
            <a:noFill/>
            <a:miter lim="800000"/>
            <a:headEnd/>
            <a:tailEnd/>
          </a:ln>
        </p:spPr>
      </p:pic>
      <p:sp>
        <p:nvSpPr>
          <p:cNvPr id="4" name="Rectangle 2"/>
          <p:cNvSpPr txBox="1">
            <a:spLocks noChangeArrowheads="1"/>
          </p:cNvSpPr>
          <p:nvPr/>
        </p:nvSpPr>
        <p:spPr>
          <a:xfrm>
            <a:off x="139906" y="188640"/>
            <a:ext cx="8680566"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דוגמא לדוח על הפעילויות</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598E349-E77C-4A0F-9C4A-2421D91DD919}" type="slidenum">
              <a:rPr lang="he-IL" smtClean="0"/>
              <a:pPr/>
              <a:t>35</a:t>
            </a:fld>
            <a:endParaRPr lang="he-IL"/>
          </a:p>
        </p:txBody>
      </p:sp>
      <p:pic>
        <p:nvPicPr>
          <p:cNvPr id="1026" name="Picture 2"/>
          <p:cNvPicPr>
            <a:picLocks noChangeAspect="1" noChangeArrowheads="1"/>
          </p:cNvPicPr>
          <p:nvPr/>
        </p:nvPicPr>
        <p:blipFill>
          <a:blip r:embed="rId3" cstate="print"/>
          <a:srcRect/>
          <a:stretch>
            <a:fillRect/>
          </a:stretch>
        </p:blipFill>
        <p:spPr bwMode="auto">
          <a:xfrm>
            <a:off x="1619672" y="1988840"/>
            <a:ext cx="6091115" cy="4176464"/>
          </a:xfrm>
          <a:prstGeom prst="rect">
            <a:avLst/>
          </a:prstGeom>
          <a:noFill/>
          <a:ln w="9525">
            <a:noFill/>
            <a:miter lim="800000"/>
            <a:headEnd/>
            <a:tailEnd/>
          </a:ln>
        </p:spPr>
      </p:pic>
      <p:sp>
        <p:nvSpPr>
          <p:cNvPr id="5" name="מלבן 4"/>
          <p:cNvSpPr/>
          <p:nvPr/>
        </p:nvSpPr>
        <p:spPr>
          <a:xfrm>
            <a:off x="467544" y="476672"/>
            <a:ext cx="7890670" cy="523220"/>
          </a:xfrm>
          <a:prstGeom prst="rect">
            <a:avLst/>
          </a:prstGeom>
        </p:spPr>
        <p:txBody>
          <a:bodyPr wrap="square">
            <a:sp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על הפעילויות – דגש </a:t>
            </a:r>
          </a:p>
        </p:txBody>
      </p:sp>
      <p:sp>
        <p:nvSpPr>
          <p:cNvPr id="3" name="מלבן 2"/>
          <p:cNvSpPr/>
          <p:nvPr/>
        </p:nvSpPr>
        <p:spPr>
          <a:xfrm>
            <a:off x="3484054" y="999892"/>
            <a:ext cx="4572000" cy="646331"/>
          </a:xfrm>
          <a:prstGeom prst="rect">
            <a:avLst/>
          </a:prstGeom>
        </p:spPr>
        <p:txBody>
          <a:bodyPr>
            <a:spAutoFit/>
          </a:bodyPr>
          <a:lstStyle/>
          <a:p>
            <a:pPr>
              <a:spcBef>
                <a:spcPct val="0"/>
              </a:spcBef>
              <a:defRPr/>
            </a:pP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יש להקפיד על הפרדה בין הוצאות לפעילות לבין  הוצאות הנהלה וכלליות</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nvGraphicFramePr>
        <p:xfrm>
          <a:off x="1071538" y="1196752"/>
          <a:ext cx="6215106" cy="3661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מלבן 11"/>
          <p:cNvSpPr/>
          <p:nvPr/>
        </p:nvSpPr>
        <p:spPr>
          <a:xfrm>
            <a:off x="2093518" y="476672"/>
            <a:ext cx="6264696" cy="523220"/>
          </a:xfrm>
          <a:prstGeom prst="rect">
            <a:avLst/>
          </a:prstGeom>
        </p:spPr>
        <p:txBody>
          <a:bodyPr wrap="square">
            <a:sp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סיווג הנכסים נטו</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pic>
        <p:nvPicPr>
          <p:cNvPr id="13" name="Picture 1" descr="C:\Documents and Settings\hanitb\Local Settings\Temporary Internet Files\Content.IE5\CLDG5GT2\MP900386671[1].jpg"/>
          <p:cNvPicPr>
            <a:picLocks noChangeAspect="1" noChangeArrowheads="1"/>
          </p:cNvPicPr>
          <p:nvPr/>
        </p:nvPicPr>
        <p:blipFill>
          <a:blip r:embed="rId8" cstate="print"/>
          <a:stretch>
            <a:fillRect/>
          </a:stretch>
        </p:blipFill>
        <p:spPr bwMode="auto">
          <a:xfrm>
            <a:off x="285720" y="428604"/>
            <a:ext cx="1518957" cy="1181411"/>
          </a:xfrm>
          <a:prstGeom prst="rect">
            <a:avLst/>
          </a:prstGeom>
          <a:noFill/>
        </p:spPr>
      </p:pic>
      <p:grpSp>
        <p:nvGrpSpPr>
          <p:cNvPr id="24" name="קבוצה 23"/>
          <p:cNvGrpSpPr/>
          <p:nvPr/>
        </p:nvGrpSpPr>
        <p:grpSpPr>
          <a:xfrm>
            <a:off x="4644008" y="4869160"/>
            <a:ext cx="3744416" cy="1845988"/>
            <a:chOff x="4241107" y="4923124"/>
            <a:chExt cx="3902793" cy="1792024"/>
          </a:xfrm>
        </p:grpSpPr>
        <p:sp>
          <p:nvSpPr>
            <p:cNvPr id="5" name="מלבן 4"/>
            <p:cNvSpPr/>
            <p:nvPr/>
          </p:nvSpPr>
          <p:spPr>
            <a:xfrm>
              <a:off x="4241107" y="5258347"/>
              <a:ext cx="1508866" cy="9368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endParaRPr lang="he-IL" sz="2600" b="0" kern="1200" dirty="0"/>
            </a:p>
          </p:txBody>
        </p:sp>
        <p:sp>
          <p:nvSpPr>
            <p:cNvPr id="16" name="מלבן מעוגל 15"/>
            <p:cNvSpPr/>
            <p:nvPr/>
          </p:nvSpPr>
          <p:spPr>
            <a:xfrm>
              <a:off x="6500826" y="5000636"/>
              <a:ext cx="1643074" cy="428628"/>
            </a:xfrm>
            <a:prstGeom prst="roundRect">
              <a:avLst>
                <a:gd name="adj" fmla="val 10000"/>
              </a:avLst>
            </a:prstGeom>
            <a:solidFill>
              <a:schemeClr val="tx2">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e-I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שיועדו</a:t>
              </a:r>
              <a:endParaRPr lang="he-IL"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מלבן מעוגל 16"/>
            <p:cNvSpPr/>
            <p:nvPr/>
          </p:nvSpPr>
          <p:spPr>
            <a:xfrm>
              <a:off x="6500826" y="5500702"/>
              <a:ext cx="1643074" cy="500066"/>
            </a:xfrm>
            <a:prstGeom prst="roundRect">
              <a:avLst>
                <a:gd name="adj" fmla="val 10000"/>
              </a:avLst>
            </a:prstGeom>
            <a:solidFill>
              <a:schemeClr val="tx2">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e-I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שלא יועדו</a:t>
              </a:r>
              <a:endParaRPr lang="he-IL"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מלבן מעוגל 17"/>
            <p:cNvSpPr/>
            <p:nvPr/>
          </p:nvSpPr>
          <p:spPr>
            <a:xfrm>
              <a:off x="6500826" y="6072206"/>
              <a:ext cx="1643074" cy="642942"/>
            </a:xfrm>
            <a:prstGeom prst="roundRect">
              <a:avLst>
                <a:gd name="adj" fmla="val 10000"/>
              </a:avLst>
            </a:prstGeom>
            <a:solidFill>
              <a:schemeClr val="tx2">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e-IL"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ששימשו לרכוש קבוע</a:t>
              </a:r>
              <a:endParaRPr lang="he-IL"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תמונה 19" descr="imagesCAWNI6N3.jpg"/>
            <p:cNvPicPr>
              <a:picLocks noChangeAspect="1"/>
            </p:cNvPicPr>
            <p:nvPr/>
          </p:nvPicPr>
          <p:blipFill>
            <a:blip r:embed="rId9" cstate="print"/>
            <a:stretch>
              <a:fillRect/>
            </a:stretch>
          </p:blipFill>
          <p:spPr>
            <a:xfrm>
              <a:off x="4967055" y="4923124"/>
              <a:ext cx="1371600" cy="649016"/>
            </a:xfrm>
            <a:prstGeom prst="rect">
              <a:avLst/>
            </a:prstGeom>
          </p:spPr>
        </p:pic>
        <p:pic>
          <p:nvPicPr>
            <p:cNvPr id="21" name="תמונה 20" descr="imagesCAWNI6N3.jpg"/>
            <p:cNvPicPr>
              <a:picLocks noChangeAspect="1"/>
            </p:cNvPicPr>
            <p:nvPr/>
          </p:nvPicPr>
          <p:blipFill>
            <a:blip r:embed="rId9" cstate="print"/>
            <a:stretch>
              <a:fillRect/>
            </a:stretch>
          </p:blipFill>
          <p:spPr>
            <a:xfrm>
              <a:off x="4986350" y="5519758"/>
              <a:ext cx="1371600" cy="623886"/>
            </a:xfrm>
            <a:prstGeom prst="rect">
              <a:avLst/>
            </a:prstGeom>
          </p:spPr>
        </p:pic>
        <p:pic>
          <p:nvPicPr>
            <p:cNvPr id="23" name="תמונה 22" descr="imagesCAWNI6N3.jpg"/>
            <p:cNvPicPr>
              <a:picLocks noChangeAspect="1"/>
            </p:cNvPicPr>
            <p:nvPr/>
          </p:nvPicPr>
          <p:blipFill>
            <a:blip r:embed="rId9" cstate="print"/>
            <a:stretch>
              <a:fillRect/>
            </a:stretch>
          </p:blipFill>
          <p:spPr>
            <a:xfrm>
              <a:off x="5000628" y="6066132"/>
              <a:ext cx="1371600" cy="649016"/>
            </a:xfrm>
            <a:prstGeom prst="rect">
              <a:avLst/>
            </a:prstGeom>
          </p:spPr>
        </p:pic>
      </p:grpSp>
      <p:sp>
        <p:nvSpPr>
          <p:cNvPr id="14" name="חץ למעלה 13">
            <a:hlinkClick r:id="rId10"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heel(1)">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714612" y="404664"/>
            <a:ext cx="5638800" cy="685800"/>
          </a:xfrm>
        </p:spPr>
        <p:txBody>
          <a:bodyPr>
            <a:norm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הבחנה בין ייעוד להגבלה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23555" name="Rectangle 3"/>
          <p:cNvSpPr>
            <a:spLocks noGrp="1" noChangeArrowheads="1"/>
          </p:cNvSpPr>
          <p:nvPr>
            <p:ph idx="1"/>
          </p:nvPr>
        </p:nvSpPr>
        <p:spPr>
          <a:xfrm>
            <a:off x="428596" y="1428736"/>
            <a:ext cx="8063979" cy="4038600"/>
          </a:xfrm>
        </p:spPr>
        <p:txBody>
          <a:bodyPr>
            <a:normAutofit fontScale="92500" lnSpcReduction="20000"/>
          </a:bodyPr>
          <a:lstStyle/>
          <a:p>
            <a:pPr algn="just" eaLnBrk="1" hangingPunct="1">
              <a:spcBef>
                <a:spcPts val="1200"/>
              </a:spcBef>
              <a:buFont typeface="Wingdings" pitchFamily="2" charset="2"/>
              <a:buChar char="q"/>
            </a:pPr>
            <a:r>
              <a:rPr lang="he-IL" sz="2400" b="1" u="sng" dirty="0" smtClean="0">
                <a:solidFill>
                  <a:schemeClr val="accent1">
                    <a:lumMod val="75000"/>
                  </a:schemeClr>
                </a:solidFill>
                <a:latin typeface="Tahoma" pitchFamily="34" charset="0"/>
                <a:cs typeface="Tahoma" pitchFamily="34" charset="0"/>
              </a:rPr>
              <a:t>נכסים נטו שיועדו</a:t>
            </a:r>
            <a:r>
              <a:rPr lang="he-IL" sz="2400" b="1" dirty="0" smtClean="0">
                <a:solidFill>
                  <a:schemeClr val="accent1">
                    <a:lumMod val="75000"/>
                  </a:schemeClr>
                </a:solidFill>
                <a:latin typeface="Tahoma" pitchFamily="34" charset="0"/>
                <a:cs typeface="Tahoma" pitchFamily="34" charset="0"/>
              </a:rPr>
              <a:t>-</a:t>
            </a:r>
          </a:p>
          <a:p>
            <a:pPr algn="just" eaLnBrk="1" hangingPunct="1">
              <a:spcBef>
                <a:spcPts val="1200"/>
              </a:spcBef>
              <a:buNone/>
            </a:pPr>
            <a:r>
              <a:rPr lang="he-IL" sz="2400" b="1" dirty="0" smtClean="0">
                <a:solidFill>
                  <a:schemeClr val="accent1">
                    <a:lumMod val="75000"/>
                  </a:schemeClr>
                </a:solidFill>
                <a:latin typeface="Tahoma" pitchFamily="34" charset="0"/>
                <a:cs typeface="Tahoma" pitchFamily="34" charset="0"/>
              </a:rPr>
              <a:t>    סכומים </a:t>
            </a:r>
            <a:r>
              <a:rPr lang="he-IL" sz="2400" b="1" dirty="0" err="1" smtClean="0">
                <a:solidFill>
                  <a:schemeClr val="accent1">
                    <a:lumMod val="75000"/>
                  </a:schemeClr>
                </a:solidFill>
                <a:latin typeface="Tahoma" pitchFamily="34" charset="0"/>
                <a:cs typeface="Tahoma" pitchFamily="34" charset="0"/>
              </a:rPr>
              <a:t>שהאלכ"ר</a:t>
            </a:r>
            <a:r>
              <a:rPr lang="he-IL" sz="2400" b="1" dirty="0" smtClean="0">
                <a:solidFill>
                  <a:schemeClr val="accent1">
                    <a:lumMod val="75000"/>
                  </a:schemeClr>
                </a:solidFill>
                <a:latin typeface="Tahoma" pitchFamily="34" charset="0"/>
                <a:cs typeface="Tahoma" pitchFamily="34" charset="0"/>
              </a:rPr>
              <a:t> החליט לייעד למטרה מסוימת כגון רכישת ציוד וכדומה, הם אינם מוגבלים וההנהלה רשאית גם לשנות יעוד.</a:t>
            </a:r>
          </a:p>
          <a:p>
            <a:pPr algn="just" eaLnBrk="1" hangingPunct="1">
              <a:spcBef>
                <a:spcPts val="1200"/>
              </a:spcBef>
              <a:buNone/>
            </a:pPr>
            <a:endParaRPr lang="he-IL" sz="2400" b="1" dirty="0" smtClean="0">
              <a:solidFill>
                <a:schemeClr val="accent1">
                  <a:lumMod val="75000"/>
                </a:schemeClr>
              </a:solidFill>
              <a:latin typeface="Tahoma" pitchFamily="34" charset="0"/>
              <a:cs typeface="Tahoma" pitchFamily="34" charset="0"/>
            </a:endParaRPr>
          </a:p>
          <a:p>
            <a:pPr algn="just" eaLnBrk="1" hangingPunct="1">
              <a:spcBef>
                <a:spcPts val="1200"/>
              </a:spcBef>
              <a:buFont typeface="Wingdings" pitchFamily="2" charset="2"/>
              <a:buChar char="q"/>
            </a:pPr>
            <a:r>
              <a:rPr lang="he-IL" sz="2400" b="1" u="sng" dirty="0" smtClean="0">
                <a:solidFill>
                  <a:schemeClr val="accent1">
                    <a:lumMod val="75000"/>
                  </a:schemeClr>
                </a:solidFill>
                <a:latin typeface="Tahoma" pitchFamily="34" charset="0"/>
                <a:cs typeface="Tahoma" pitchFamily="34" charset="0"/>
              </a:rPr>
              <a:t>נכסים שהוגבלו-</a:t>
            </a:r>
          </a:p>
          <a:p>
            <a:pPr algn="just" eaLnBrk="1" hangingPunct="1">
              <a:spcBef>
                <a:spcPts val="1200"/>
              </a:spcBef>
              <a:buNone/>
            </a:pPr>
            <a:r>
              <a:rPr lang="he-IL" sz="2400" b="1" dirty="0" smtClean="0">
                <a:solidFill>
                  <a:schemeClr val="accent1">
                    <a:lumMod val="75000"/>
                  </a:schemeClr>
                </a:solidFill>
                <a:latin typeface="Tahoma" pitchFamily="34" charset="0"/>
                <a:cs typeface="Tahoma" pitchFamily="34" charset="0"/>
              </a:rPr>
              <a:t>    סכומים שהוגבלו על ידי גורם חיצוני כגון גורם מתקצב. גם אם </a:t>
            </a:r>
            <a:r>
              <a:rPr lang="he-IL" sz="2400" b="1" dirty="0" err="1" smtClean="0">
                <a:solidFill>
                  <a:schemeClr val="accent1">
                    <a:lumMod val="75000"/>
                  </a:schemeClr>
                </a:solidFill>
                <a:latin typeface="Tahoma" pitchFamily="34" charset="0"/>
                <a:cs typeface="Tahoma" pitchFamily="34" charset="0"/>
              </a:rPr>
              <a:t>האלכ"ר</a:t>
            </a:r>
            <a:r>
              <a:rPr lang="he-IL" sz="2400" b="1" dirty="0" smtClean="0">
                <a:solidFill>
                  <a:schemeClr val="accent1">
                    <a:lumMod val="75000"/>
                  </a:schemeClr>
                </a:solidFill>
                <a:latin typeface="Tahoma" pitchFamily="34" charset="0"/>
                <a:cs typeface="Tahoma" pitchFamily="34" charset="0"/>
              </a:rPr>
              <a:t> מייעד סכום כסף למטרה מסוימת רק בשל התניות תורם. </a:t>
            </a:r>
          </a:p>
          <a:p>
            <a:pPr algn="just" eaLnBrk="1" hangingPunct="1">
              <a:spcBef>
                <a:spcPts val="1200"/>
              </a:spcBef>
              <a:buNone/>
            </a:pPr>
            <a:r>
              <a:rPr lang="he-IL" sz="2400" b="1" dirty="0" smtClean="0">
                <a:solidFill>
                  <a:schemeClr val="accent1">
                    <a:lumMod val="75000"/>
                  </a:schemeClr>
                </a:solidFill>
                <a:latin typeface="Tahoma" pitchFamily="34" charset="0"/>
                <a:cs typeface="Tahoma" pitchFamily="34" charset="0"/>
              </a:rPr>
              <a:t>	הסכומים יוצגו במסגרת הנכסים נטו שקיימת לגביהם הגבלה.</a:t>
            </a:r>
            <a:endParaRPr lang="en-US" sz="2000" dirty="0" smtClean="0">
              <a:solidFill>
                <a:srgbClr val="0066FF"/>
              </a:solidFill>
              <a:latin typeface="Tahoma"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37</a:t>
            </a:fld>
            <a:endParaRPr lang="he-IL"/>
          </a:p>
        </p:txBody>
      </p:sp>
      <p:sp>
        <p:nvSpPr>
          <p:cNvPr id="5" name="חץ למעלה 4">
            <a:hlinkClick r:id="rId2"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5720" y="492062"/>
            <a:ext cx="8143932" cy="72236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0"/>
              </a:spcBef>
              <a:buFontTx/>
              <a:buNone/>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על השינויים בנכסים נטו-דוגמא</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חץ למעלה 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a:blip r:embed="rId4" cstate="print"/>
          <a:srcRect/>
          <a:stretch>
            <a:fillRect/>
          </a:stretch>
        </p:blipFill>
        <p:spPr bwMode="auto">
          <a:xfrm>
            <a:off x="1979712" y="980728"/>
            <a:ext cx="5616624" cy="548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5720" y="492062"/>
            <a:ext cx="8143932" cy="72236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0"/>
              </a:spcBef>
              <a:buFontTx/>
              <a:buNone/>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משולב על הפעילויות נטו- דוגמא</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486195" y="928670"/>
            <a:ext cx="6443391" cy="5877271"/>
          </a:xfrm>
          <a:prstGeom prst="rect">
            <a:avLst/>
          </a:prstGeom>
          <a:noFill/>
          <a:ln w="9525">
            <a:noFill/>
            <a:miter lim="800000"/>
            <a:headEnd/>
            <a:tailEnd/>
          </a:ln>
        </p:spPr>
      </p:pic>
      <p:sp>
        <p:nvSpPr>
          <p:cNvPr id="4" name="חץ למעלה 3">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2"/>
          <p:cNvSpPr txBox="1">
            <a:spLocks/>
          </p:cNvSpPr>
          <p:nvPr/>
        </p:nvSpPr>
        <p:spPr>
          <a:xfrm>
            <a:off x="428596" y="500042"/>
            <a:ext cx="7429552" cy="3500462"/>
          </a:xfrm>
          <a:prstGeom prst="rect">
            <a:avLst/>
          </a:prstGeom>
        </p:spPr>
        <p:txBody>
          <a:bodyPr vert="horz" lIns="91440" tIns="45720" rIns="91440" bIns="45720" rtlCol="1">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he-IL" sz="3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4" name="Title 1"/>
          <p:cNvSpPr txBox="1">
            <a:spLocks/>
          </p:cNvSpPr>
          <p:nvPr/>
        </p:nvSpPr>
        <p:spPr>
          <a:xfrm>
            <a:off x="574675" y="0"/>
            <a:ext cx="8569325" cy="97155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עמידה בדרישות הדיווח והרגולציה</a:t>
            </a:r>
            <a:endPar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15" name="Title 1"/>
          <p:cNvSpPr txBox="1">
            <a:spLocks/>
          </p:cNvSpPr>
          <p:nvPr/>
        </p:nvSpPr>
        <p:spPr>
          <a:xfrm>
            <a:off x="928662" y="1357298"/>
            <a:ext cx="7426317" cy="4143404"/>
          </a:xfrm>
          <a:prstGeom prst="rect">
            <a:avLst/>
          </a:prstGeom>
        </p:spPr>
        <p:txBody>
          <a:bodyPr vert="horz" lIns="91440" tIns="45720" rIns="91440" bIns="45720" rtlCol="1" anchor="ctr">
            <a:normAutofit fontScale="92500" lnSpcReduction="20000"/>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lang="he-IL" b="1" u="sng" dirty="0" err="1" smtClean="0">
                <a:solidFill>
                  <a:schemeClr val="accent1">
                    <a:lumMod val="75000"/>
                  </a:schemeClr>
                </a:solidFill>
                <a:latin typeface="Tahoma" pitchFamily="34" charset="0"/>
                <a:cs typeface="Tahoma" pitchFamily="34" charset="0"/>
              </a:rPr>
              <a:t>האירגונים</a:t>
            </a:r>
            <a:r>
              <a:rPr lang="he-IL" b="1" u="sng" dirty="0" smtClean="0">
                <a:solidFill>
                  <a:schemeClr val="accent1">
                    <a:lumMod val="75000"/>
                  </a:schemeClr>
                </a:solidFill>
                <a:latin typeface="Tahoma" pitchFamily="34" charset="0"/>
                <a:cs typeface="Tahoma" pitchFamily="34" charset="0"/>
              </a:rPr>
              <a:t> נמצאים תחת פיקוח ודרישות של</a:t>
            </a:r>
            <a:r>
              <a:rPr lang="he-IL" b="1" dirty="0" smtClean="0">
                <a:solidFill>
                  <a:schemeClr val="accent1">
                    <a:lumMod val="75000"/>
                  </a:schemeClr>
                </a:solidFill>
                <a:latin typeface="Tahoma" pitchFamily="34" charset="0"/>
                <a:cs typeface="Tahoma" pitchFamily="34" charset="0"/>
              </a:rPr>
              <a:t>:</a:t>
            </a:r>
          </a:p>
          <a:p>
            <a:pPr marL="0" marR="0" lvl="0" indent="0" algn="ctr" defTabSz="914400" rtl="1" eaLnBrk="1" fontAlgn="auto" latinLnBrk="0" hangingPunct="1">
              <a:lnSpc>
                <a:spcPct val="150000"/>
              </a:lnSpc>
              <a:spcBef>
                <a:spcPct val="0"/>
              </a:spcBef>
              <a:spcAft>
                <a:spcPts val="0"/>
              </a:spcAft>
              <a:buClrTx/>
              <a:buSzTx/>
              <a:buFontTx/>
              <a:buNone/>
              <a:tabLst/>
              <a:defRPr/>
            </a:pPr>
            <a:endParaRPr lang="he-IL" b="1" dirty="0" smtClean="0">
              <a:solidFill>
                <a:schemeClr val="accent1">
                  <a:lumMod val="75000"/>
                </a:schemeClr>
              </a:solidFill>
              <a:latin typeface="Tahoma" pitchFamily="34" charset="0"/>
              <a:cs typeface="Tahoma" pitchFamily="34" charset="0"/>
            </a:endParaRPr>
          </a:p>
          <a:p>
            <a:pPr marL="982663" marR="0" lvl="0" defTabSz="914400" rtl="1" eaLnBrk="1" fontAlgn="auto" latinLnBrk="0" hangingPunct="1">
              <a:lnSpc>
                <a:spcPct val="150000"/>
              </a:lnSpc>
              <a:spcBef>
                <a:spcPct val="0"/>
              </a:spcBef>
              <a:spcAft>
                <a:spcPts val="0"/>
              </a:spcAft>
              <a:buClrTx/>
              <a:buSzTx/>
              <a:buFont typeface="Wingdings 2" pitchFamily="18" charset="2"/>
              <a:buChar char="Q"/>
              <a:tabLst/>
              <a:defRPr/>
            </a:pPr>
            <a:r>
              <a:rPr lang="he-IL" b="1" dirty="0" smtClean="0">
                <a:solidFill>
                  <a:schemeClr val="accent1">
                    <a:lumMod val="75000"/>
                  </a:schemeClr>
                </a:solidFill>
                <a:latin typeface="Tahoma" pitchFamily="34" charset="0"/>
                <a:cs typeface="Tahoma" pitchFamily="34" charset="0"/>
              </a:rPr>
              <a:t>רשות התאגידים-רשם העמותות/ רשם ההקדשות</a:t>
            </a:r>
          </a:p>
          <a:p>
            <a:pPr marL="982663" marR="0" lvl="0" defTabSz="914400" rtl="1" eaLnBrk="1" fontAlgn="auto" latinLnBrk="0" hangingPunct="1">
              <a:lnSpc>
                <a:spcPct val="150000"/>
              </a:lnSpc>
              <a:spcBef>
                <a:spcPct val="0"/>
              </a:spcBef>
              <a:spcAft>
                <a:spcPts val="0"/>
              </a:spcAft>
              <a:buClrTx/>
              <a:buSzTx/>
              <a:buFont typeface="Wingdings 2" pitchFamily="18" charset="2"/>
              <a:buChar char="Q"/>
              <a:tabLst/>
              <a:defRPr/>
            </a:pPr>
            <a:r>
              <a:rPr lang="he-IL" b="1" dirty="0" smtClean="0">
                <a:solidFill>
                  <a:schemeClr val="accent1">
                    <a:lumMod val="75000"/>
                  </a:schemeClr>
                </a:solidFill>
                <a:latin typeface="Tahoma" pitchFamily="34" charset="0"/>
                <a:cs typeface="Tahoma" pitchFamily="34" charset="0"/>
              </a:rPr>
              <a:t>משרדי הממשלה והחשב הכללי</a:t>
            </a:r>
          </a:p>
          <a:p>
            <a:pPr marL="982663" marR="0" lvl="0" defTabSz="914400" rtl="1" eaLnBrk="1" fontAlgn="auto" latinLnBrk="0" hangingPunct="1">
              <a:lnSpc>
                <a:spcPct val="150000"/>
              </a:lnSpc>
              <a:spcBef>
                <a:spcPct val="0"/>
              </a:spcBef>
              <a:spcAft>
                <a:spcPts val="0"/>
              </a:spcAft>
              <a:buClrTx/>
              <a:buSzTx/>
              <a:buFont typeface="Wingdings 2" pitchFamily="18" charset="2"/>
              <a:buChar char="Q"/>
              <a:tabLst/>
              <a:defRPr/>
            </a:pPr>
            <a:r>
              <a:rPr lang="he-IL" b="1" dirty="0" smtClean="0">
                <a:solidFill>
                  <a:schemeClr val="accent1">
                    <a:lumMod val="75000"/>
                  </a:schemeClr>
                </a:solidFill>
                <a:latin typeface="Tahoma" pitchFamily="34" charset="0"/>
                <a:cs typeface="Tahoma" pitchFamily="34" charset="0"/>
              </a:rPr>
              <a:t>תורמים וגופים תומכים אחרים</a:t>
            </a:r>
          </a:p>
          <a:p>
            <a:pPr marL="982663" marR="0" lvl="0" defTabSz="914400" rtl="1" eaLnBrk="1" fontAlgn="auto" latinLnBrk="0" hangingPunct="1">
              <a:lnSpc>
                <a:spcPct val="150000"/>
              </a:lnSpc>
              <a:spcBef>
                <a:spcPct val="0"/>
              </a:spcBef>
              <a:spcAft>
                <a:spcPts val="0"/>
              </a:spcAft>
              <a:buClrTx/>
              <a:buSzTx/>
              <a:tabLst/>
              <a:defRPr/>
            </a:pPr>
            <a:endParaRPr lang="he-IL" b="1" dirty="0" smtClean="0">
              <a:solidFill>
                <a:schemeClr val="accent1">
                  <a:lumMod val="75000"/>
                </a:schemeClr>
              </a:solidFill>
              <a:latin typeface="Tahoma" pitchFamily="34" charset="0"/>
              <a:cs typeface="Tahoma" pitchFamily="34" charset="0"/>
            </a:endParaRPr>
          </a:p>
          <a:p>
            <a:pPr marL="982663" lvl="0">
              <a:lnSpc>
                <a:spcPct val="150000"/>
              </a:lnSpc>
              <a:spcBef>
                <a:spcPct val="0"/>
              </a:spcBef>
              <a:buFont typeface="Wingdings 2" pitchFamily="18" charset="2"/>
              <a:buChar char="Q"/>
              <a:defRPr/>
            </a:pPr>
            <a:r>
              <a:rPr lang="he-IL" b="1" dirty="0" smtClean="0">
                <a:solidFill>
                  <a:schemeClr val="accent1">
                    <a:lumMod val="75000"/>
                  </a:schemeClr>
                </a:solidFill>
                <a:latin typeface="Tahoma" pitchFamily="34" charset="0"/>
                <a:cs typeface="Tahoma" pitchFamily="34" charset="0"/>
              </a:rPr>
              <a:t>רשות המיסים:</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  מחלקת המלכ"רים</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 פקידי שומה</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 ניכויים</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 מע"מ</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מקרקעין. </a:t>
            </a:r>
          </a:p>
          <a:p>
            <a:pPr marL="982663" marR="0" lvl="0" defTabSz="914400" rtl="1" eaLnBrk="1" fontAlgn="auto" latinLnBrk="0" hangingPunct="1">
              <a:lnSpc>
                <a:spcPct val="150000"/>
              </a:lnSpc>
              <a:spcBef>
                <a:spcPct val="0"/>
              </a:spcBef>
              <a:spcAft>
                <a:spcPts val="0"/>
              </a:spcAft>
              <a:buClrTx/>
              <a:buSzTx/>
              <a:tabLst/>
              <a:defRPr/>
            </a:pPr>
            <a:endParaRPr lang="he-IL" b="1" dirty="0" smtClean="0">
              <a:solidFill>
                <a:schemeClr val="accent1">
                  <a:lumMod val="75000"/>
                </a:schemeClr>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719414" y="404664"/>
            <a:ext cx="5638800" cy="685800"/>
          </a:xfrm>
        </p:spPr>
        <p:txBody>
          <a:bodyPr>
            <a:norm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דוח</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n-ea"/>
                <a:cs typeface="+mn-cs"/>
              </a:rPr>
              <a:t> </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תזרים</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40</a:t>
            </a:fld>
            <a:endParaRPr lang="he-IL" dirty="0"/>
          </a:p>
        </p:txBody>
      </p:sp>
      <p:sp>
        <p:nvSpPr>
          <p:cNvPr id="19" name="TextBox 18"/>
          <p:cNvSpPr txBox="1"/>
          <p:nvPr/>
        </p:nvSpPr>
        <p:spPr>
          <a:xfrm>
            <a:off x="2214546" y="5143512"/>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6" name="מציין מיקום תוכן 2"/>
          <p:cNvSpPr txBox="1">
            <a:spLocks/>
          </p:cNvSpPr>
          <p:nvPr/>
        </p:nvSpPr>
        <p:spPr>
          <a:xfrm>
            <a:off x="457200" y="1374779"/>
            <a:ext cx="8229600" cy="5054617"/>
          </a:xfrm>
          <a:prstGeom prst="rect">
            <a:avLst/>
          </a:prstGeom>
        </p:spPr>
        <p:txBody>
          <a:bodyPr vert="horz" lIns="91440" tIns="45720" rIns="91440" bIns="45720" rtlCol="1">
            <a:normAutofit fontScale="92500" lnSpcReduction="20000"/>
          </a:bodyPr>
          <a:lstStyle/>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דוח תזרים מזומנים </a:t>
            </a:r>
            <a:r>
              <a:rPr lang="he-IL" sz="2200" b="1" dirty="0" err="1" smtClean="0">
                <a:solidFill>
                  <a:schemeClr val="accent1">
                    <a:lumMod val="75000"/>
                  </a:schemeClr>
                </a:solidFill>
                <a:latin typeface="Tahoma" pitchFamily="34" charset="0"/>
                <a:cs typeface="Tahoma" pitchFamily="34" charset="0"/>
              </a:rPr>
              <a:t>באלכ"ר</a:t>
            </a:r>
            <a:r>
              <a:rPr lang="he-IL" sz="2200" b="1" dirty="0" smtClean="0">
                <a:solidFill>
                  <a:schemeClr val="accent1">
                    <a:lumMod val="75000"/>
                  </a:schemeClr>
                </a:solidFill>
                <a:latin typeface="Tahoma" pitchFamily="34" charset="0"/>
                <a:cs typeface="Tahoma" pitchFamily="34" charset="0"/>
              </a:rPr>
              <a:t> דומה במהותו  לדוח תזרים בחברה. </a:t>
            </a:r>
          </a:p>
          <a:p>
            <a:pPr marL="342900" marR="0" lvl="0" indent="-342900" algn="just" defTabSz="914400" rtl="1" eaLnBrk="1" fontAlgn="auto" latinLnBrk="0" hangingPunct="1">
              <a:lnSpc>
                <a:spcPct val="150000"/>
              </a:lnSpc>
              <a:spcBef>
                <a:spcPts val="0"/>
              </a:spcBef>
              <a:spcAft>
                <a:spcPts val="0"/>
              </a:spcAft>
              <a:buClrTx/>
              <a:buSzTx/>
              <a:tabLst/>
              <a:defRPr/>
            </a:pPr>
            <a:r>
              <a:rPr lang="he-IL" sz="2200" b="1" dirty="0" smtClean="0">
                <a:solidFill>
                  <a:schemeClr val="accent1">
                    <a:lumMod val="75000"/>
                  </a:schemeClr>
                </a:solidFill>
                <a:latin typeface="Tahoma" pitchFamily="34" charset="0"/>
                <a:cs typeface="Tahoma" pitchFamily="34" charset="0"/>
              </a:rPr>
              <a:t>    בהתאם לגילוי דעת 69 ו- תקן 5 הסעיפים הבאים יוצגו בתזרים </a:t>
            </a:r>
            <a:r>
              <a:rPr lang="he-IL" sz="2200" b="1" u="sng" dirty="0" smtClean="0">
                <a:solidFill>
                  <a:schemeClr val="accent1">
                    <a:lumMod val="75000"/>
                  </a:schemeClr>
                </a:solidFill>
                <a:latin typeface="Tahoma" pitchFamily="34" charset="0"/>
                <a:cs typeface="Tahoma" pitchFamily="34" charset="0"/>
              </a:rPr>
              <a:t>מפעילות מימון </a:t>
            </a:r>
            <a:r>
              <a:rPr lang="he-IL" sz="2200" b="1" dirty="0" smtClean="0">
                <a:solidFill>
                  <a:schemeClr val="accent1">
                    <a:lumMod val="75000"/>
                  </a:schemeClr>
                </a:solidFill>
                <a:latin typeface="Tahoma" pitchFamily="34" charset="0"/>
                <a:cs typeface="Tahoma" pitchFamily="34" charset="0"/>
              </a:rPr>
              <a:t>תוך הפרדה ל:</a:t>
            </a:r>
          </a:p>
          <a:p>
            <a:pPr marL="342900" marR="0" lvl="0" indent="-342900" algn="r" defTabSz="914400" rtl="1" eaLnBrk="1" fontAlgn="auto" latinLnBrk="0" hangingPunct="1">
              <a:lnSpc>
                <a:spcPct val="150000"/>
              </a:lnSpc>
              <a:spcBef>
                <a:spcPts val="0"/>
              </a:spcBef>
              <a:spcAft>
                <a:spcPts val="0"/>
              </a:spcAft>
              <a:buClrTx/>
              <a:buSzTx/>
              <a:tabLst/>
              <a:defRPr/>
            </a:pPr>
            <a:endParaRPr lang="he-IL" sz="2200" b="1" dirty="0" smtClean="0">
              <a:solidFill>
                <a:schemeClr val="accent1">
                  <a:lumMod val="75000"/>
                </a:schemeClr>
              </a:solidFill>
              <a:latin typeface="Tahoma" pitchFamily="34" charset="0"/>
              <a:cs typeface="Tahoma" pitchFamily="34" charset="0"/>
            </a:endParaRP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תרומות שהוגבלו באופן זמני </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 תרומות שהוגבלו באופן קבוע</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kumimoji="0" lang="he-IL" sz="2000" b="1" i="0" u="none" strike="noStrike" kern="1200" cap="none" spc="0" normalizeH="0" baseline="0" noProof="0" dirty="0" smtClean="0">
                <a:ln>
                  <a:noFill/>
                </a:ln>
                <a:solidFill>
                  <a:srgbClr val="002060"/>
                </a:solidFill>
                <a:effectLst/>
                <a:uLnTx/>
                <a:uFillTx/>
                <a:latin typeface="+mn-lt"/>
                <a:ea typeface="+mn-ea"/>
                <a:cs typeface="+mn-cs"/>
              </a:rPr>
              <a:t> </a:t>
            </a:r>
            <a:r>
              <a:rPr lang="he-IL" sz="2200" b="1" dirty="0" smtClean="0">
                <a:solidFill>
                  <a:schemeClr val="accent1">
                    <a:lumMod val="75000"/>
                  </a:schemeClr>
                </a:solidFill>
                <a:latin typeface="Tahoma" pitchFamily="34" charset="0"/>
                <a:cs typeface="Tahoma" pitchFamily="34" charset="0"/>
              </a:rPr>
              <a:t>תרומות שהוגבלו להשקעה ברכוש קבוע (כולל תקן 36)</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תרומות שהתקבלו לקרן אנונה ותשלומים ששולמו</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הכנסות נטו שהתווספו לנכסים נטו שהוגבלו</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 מזומנים מותנים להשקעה ברכוש קבוע </a:t>
            </a:r>
            <a:r>
              <a:rPr kumimoji="0" lang="he-IL" sz="2000" b="1" i="0" u="sng" strike="noStrike" kern="1200" cap="none" spc="0" normalizeH="0" baseline="0" noProof="0" dirty="0" smtClean="0">
                <a:ln>
                  <a:noFill/>
                </a:ln>
                <a:solidFill>
                  <a:srgbClr val="002060"/>
                </a:solidFill>
                <a:effectLst/>
                <a:uLnTx/>
                <a:uFillTx/>
                <a:latin typeface="+mn-lt"/>
                <a:ea typeface="+mn-ea"/>
                <a:cs typeface="+mn-cs"/>
              </a:rPr>
              <a:t>(</a:t>
            </a:r>
            <a:r>
              <a:rPr kumimoji="0" lang="he-IL" sz="1400" b="1" i="0" u="sng" strike="noStrike" kern="1200" cap="none" spc="0" normalizeH="0" baseline="0" noProof="0" dirty="0" smtClean="0">
                <a:ln>
                  <a:noFill/>
                </a:ln>
                <a:solidFill>
                  <a:srgbClr val="002060"/>
                </a:solidFill>
                <a:effectLst/>
                <a:uLnTx/>
                <a:uFillTx/>
                <a:latin typeface="+mn-lt"/>
                <a:ea typeface="+mn-ea"/>
                <a:cs typeface="+mn-cs"/>
              </a:rPr>
              <a:t>רישום המזומנים</a:t>
            </a:r>
            <a:r>
              <a:rPr kumimoji="0" lang="he-IL" sz="1400" b="1" i="0" u="sng" strike="noStrike" kern="1200" cap="none" spc="0" normalizeH="0" noProof="0" dirty="0" smtClean="0">
                <a:ln>
                  <a:noFill/>
                </a:ln>
                <a:solidFill>
                  <a:srgbClr val="002060"/>
                </a:solidFill>
                <a:effectLst/>
                <a:uLnTx/>
                <a:uFillTx/>
                <a:latin typeface="+mn-lt"/>
                <a:ea typeface="+mn-ea"/>
                <a:cs typeface="+mn-cs"/>
              </a:rPr>
              <a:t> שנתקבלו בסעיף רכוש קבוע במאזן)</a:t>
            </a:r>
            <a:r>
              <a:rPr kumimoji="0" lang="he-IL" sz="1400" b="1" i="0" u="sng" strike="noStrike" kern="1200" cap="none" spc="0" normalizeH="0" baseline="0" noProof="0" dirty="0" smtClean="0">
                <a:ln>
                  <a:noFill/>
                </a:ln>
                <a:solidFill>
                  <a:srgbClr val="002060"/>
                </a:solidFill>
                <a:effectLst/>
                <a:uLnTx/>
                <a:uFillTx/>
                <a:latin typeface="+mn-lt"/>
                <a:ea typeface="+mn-ea"/>
                <a:cs typeface="+mn-cs"/>
              </a:rPr>
              <a:t>)</a:t>
            </a:r>
            <a:endParaRPr kumimoji="0" lang="he-IL" sz="1400" b="1" i="0" u="sng" strike="noStrike" kern="1200" cap="none" spc="0" normalizeH="0" baseline="0" noProof="0" dirty="0">
              <a:ln>
                <a:noFill/>
              </a:ln>
              <a:solidFill>
                <a:srgbClr val="002060"/>
              </a:solidFill>
              <a:effectLst/>
              <a:uLnTx/>
              <a:uFillTx/>
              <a:latin typeface="+mn-lt"/>
              <a:ea typeface="+mn-ea"/>
              <a:cs typeface="+mn-cs"/>
            </a:endParaRPr>
          </a:p>
        </p:txBody>
      </p:sp>
      <p:pic>
        <p:nvPicPr>
          <p:cNvPr id="7" name="תמונה 6" descr="938.jpg"/>
          <p:cNvPicPr>
            <a:picLocks noChangeAspect="1"/>
          </p:cNvPicPr>
          <p:nvPr/>
        </p:nvPicPr>
        <p:blipFill>
          <a:blip r:embed="rId3" cstate="print"/>
          <a:stretch>
            <a:fillRect/>
          </a:stretch>
        </p:blipFill>
        <p:spPr>
          <a:xfrm>
            <a:off x="571472" y="0"/>
            <a:ext cx="2071702" cy="1553777"/>
          </a:xfrm>
          <a:prstGeom prst="rect">
            <a:avLst/>
          </a:prstGeom>
        </p:spPr>
      </p:pic>
      <p:sp>
        <p:nvSpPr>
          <p:cNvPr id="8" name="חץ למעלה 7">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par>
                                <p:cTn id="18" presetID="32" presetClass="emph" presetSubtype="0" fill="hold" nodeType="withEffect">
                                  <p:stCondLst>
                                    <p:cond delay="0"/>
                                  </p:stCondLst>
                                  <p:childTnLst>
                                    <p:animClr clrSpc="rgb" dir="cw">
                                      <p:cBhvr override="childStyle">
                                        <p:cTn id="19" dur="100" fill="hold"/>
                                        <p:tgtEl>
                                          <p:spTgt spid="7"/>
                                        </p:tgtEl>
                                        <p:attrNameLst>
                                          <p:attrName>style.color</p:attrName>
                                        </p:attrNameLst>
                                      </p:cBhvr>
                                      <p:to>
                                        <a:schemeClr val="accent2"/>
                                      </p:to>
                                    </p:animClr>
                                    <p:animClr clrSpc="rgb" dir="cw">
                                      <p:cBhvr>
                                        <p:cTn id="20" dur="100" fill="hold"/>
                                        <p:tgtEl>
                                          <p:spTgt spid="7"/>
                                        </p:tgtEl>
                                        <p:attrNameLst>
                                          <p:attrName>fillcolor</p:attrName>
                                        </p:attrNameLst>
                                      </p:cBhvr>
                                      <p:to>
                                        <a:schemeClr val="accent2"/>
                                      </p:to>
                                    </p:animClr>
                                    <p:set>
                                      <p:cBhvr>
                                        <p:cTn id="21" dur="100" fill="hold"/>
                                        <p:tgtEl>
                                          <p:spTgt spid="7"/>
                                        </p:tgtEl>
                                        <p:attrNameLst>
                                          <p:attrName>fill.type</p:attrName>
                                        </p:attrNameLst>
                                      </p:cBhvr>
                                      <p:to>
                                        <p:strVal val="solid"/>
                                      </p:to>
                                    </p:set>
                                    <p:set>
                                      <p:cBhvr>
                                        <p:cTn id="22" dur="100" fill="hold"/>
                                        <p:tgtEl>
                                          <p:spTgt spid="7"/>
                                        </p:tgtEl>
                                        <p:attrNameLst>
                                          <p:attrName>fill.on</p:attrName>
                                        </p:attrNameLst>
                                      </p:cBhvr>
                                      <p:to>
                                        <p:strVal val="true"/>
                                      </p:to>
                                    </p:se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cTn>
                              </p:par>
                              <p:par>
                                <p:cTn id="28" presetID="32" presetClass="emph" presetSubtype="0" fill="hold" nodeType="withEffect">
                                  <p:stCondLst>
                                    <p:cond delay="0"/>
                                  </p:stCondLst>
                                  <p:childTnLst>
                                    <p:animClr clrSpc="rgb" dir="cw">
                                      <p:cBhvr override="childStyle">
                                        <p:cTn id="29" dur="100" fill="hold"/>
                                        <p:tgtEl>
                                          <p:spTgt spid="7"/>
                                        </p:tgtEl>
                                        <p:attrNameLst>
                                          <p:attrName>style.color</p:attrName>
                                        </p:attrNameLst>
                                      </p:cBhvr>
                                      <p:to>
                                        <a:schemeClr val="accent2"/>
                                      </p:to>
                                    </p:animClr>
                                    <p:animClr clrSpc="rgb" dir="cw">
                                      <p:cBhvr>
                                        <p:cTn id="30" dur="100" fill="hold"/>
                                        <p:tgtEl>
                                          <p:spTgt spid="7"/>
                                        </p:tgtEl>
                                        <p:attrNameLst>
                                          <p:attrName>fillcolor</p:attrName>
                                        </p:attrNameLst>
                                      </p:cBhvr>
                                      <p:to>
                                        <a:schemeClr val="accent2"/>
                                      </p:to>
                                    </p:animClr>
                                    <p:set>
                                      <p:cBhvr>
                                        <p:cTn id="31" dur="100" fill="hold"/>
                                        <p:tgtEl>
                                          <p:spTgt spid="7"/>
                                        </p:tgtEl>
                                        <p:attrNameLst>
                                          <p:attrName>fill.type</p:attrName>
                                        </p:attrNameLst>
                                      </p:cBhvr>
                                      <p:to>
                                        <p:strVal val="solid"/>
                                      </p:to>
                                    </p:set>
                                    <p:set>
                                      <p:cBhvr>
                                        <p:cTn id="32" dur="100" fill="hold"/>
                                        <p:tgtEl>
                                          <p:spTgt spid="7"/>
                                        </p:tgtEl>
                                        <p:attrNameLst>
                                          <p:attrName>fill.on</p:attrName>
                                        </p:attrNameLst>
                                      </p:cBhvr>
                                      <p:to>
                                        <p:strVal val="true"/>
                                      </p:to>
                                    </p:se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par>
                                <p:cTn id="38" presetID="32" presetClass="emph" presetSubtype="0" fill="hold" nodeType="withEffect">
                                  <p:stCondLst>
                                    <p:cond delay="0"/>
                                  </p:stCondLst>
                                  <p:childTnLst>
                                    <p:animClr clrSpc="rgb" dir="cw">
                                      <p:cBhvr override="childStyle">
                                        <p:cTn id="39" dur="100" fill="hold"/>
                                        <p:tgtEl>
                                          <p:spTgt spid="7"/>
                                        </p:tgtEl>
                                        <p:attrNameLst>
                                          <p:attrName>style.color</p:attrName>
                                        </p:attrNameLst>
                                      </p:cBhvr>
                                      <p:to>
                                        <a:schemeClr val="accent2"/>
                                      </p:to>
                                    </p:animClr>
                                    <p:animClr clrSpc="rgb" dir="cw">
                                      <p:cBhvr>
                                        <p:cTn id="40" dur="100" fill="hold"/>
                                        <p:tgtEl>
                                          <p:spTgt spid="7"/>
                                        </p:tgtEl>
                                        <p:attrNameLst>
                                          <p:attrName>fillcolor</p:attrName>
                                        </p:attrNameLst>
                                      </p:cBhvr>
                                      <p:to>
                                        <a:schemeClr val="accent2"/>
                                      </p:to>
                                    </p:animClr>
                                    <p:set>
                                      <p:cBhvr>
                                        <p:cTn id="41" dur="100" fill="hold"/>
                                        <p:tgtEl>
                                          <p:spTgt spid="7"/>
                                        </p:tgtEl>
                                        <p:attrNameLst>
                                          <p:attrName>fill.type</p:attrName>
                                        </p:attrNameLst>
                                      </p:cBhvr>
                                      <p:to>
                                        <p:strVal val="solid"/>
                                      </p:to>
                                    </p:set>
                                    <p:set>
                                      <p:cBhvr>
                                        <p:cTn id="42" dur="100" fill="hold"/>
                                        <p:tgtEl>
                                          <p:spTgt spid="7"/>
                                        </p:tgtEl>
                                        <p:attrNameLst>
                                          <p:attrName>fill.on</p:attrName>
                                        </p:attrNameLst>
                                      </p:cBhvr>
                                      <p:to>
                                        <p:strVal val="true"/>
                                      </p:to>
                                    </p:se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8378" y="405450"/>
            <a:ext cx="8391274" cy="523220"/>
          </a:xfrm>
          <a:prstGeom prst="rect">
            <a:avLst/>
          </a:prstGeom>
        </p:spPr>
        <p:txBody>
          <a:bodyPr wrap="square">
            <a:spAutoFit/>
          </a:bodyPr>
          <a:lstStyle/>
          <a:p>
            <a:pPr>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כללי חשבונאות </a:t>
            </a:r>
            <a:r>
              <a:rPr lang="he-IL" alt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באלכ"רים</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8" name="מציין מיקום תוכן 2"/>
          <p:cNvSpPr txBox="1">
            <a:spLocks/>
          </p:cNvSpPr>
          <p:nvPr/>
        </p:nvSpPr>
        <p:spPr>
          <a:xfrm>
            <a:off x="251520" y="980728"/>
            <a:ext cx="8229600" cy="4525963"/>
          </a:xfrm>
          <a:prstGeom prst="rect">
            <a:avLst/>
          </a:prstGeom>
        </p:spPr>
        <p:txBody>
          <a:bodyPr>
            <a:normAutofit fontScale="92500" lnSpcReduction="20000"/>
          </a:bodyPr>
          <a:lstStyle/>
          <a:p>
            <a:pPr marL="636588" marR="0" lvl="0" indent="-3683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ככלל, כללי החשבונאות </a:t>
            </a:r>
            <a:r>
              <a:rPr lang="he-IL" sz="2200" b="1" dirty="0" err="1" smtClean="0">
                <a:solidFill>
                  <a:schemeClr val="accent1">
                    <a:lumMod val="75000"/>
                  </a:schemeClr>
                </a:solidFill>
                <a:latin typeface="Tahoma" pitchFamily="34" charset="0"/>
                <a:cs typeface="Tahoma" pitchFamily="34" charset="0"/>
              </a:rPr>
              <a:t>באלכ"ר</a:t>
            </a:r>
            <a:r>
              <a:rPr lang="he-IL" sz="2200" b="1" dirty="0" smtClean="0">
                <a:solidFill>
                  <a:schemeClr val="accent1">
                    <a:lumMod val="75000"/>
                  </a:schemeClr>
                </a:solidFill>
                <a:latin typeface="Tahoma" pitchFamily="34" charset="0"/>
                <a:cs typeface="Tahoma" pitchFamily="34" charset="0"/>
              </a:rPr>
              <a:t> הינם בהתאם לכללי חשבונאות בחברה, דהיינו, רישום על בסיס צבירה.</a:t>
            </a:r>
          </a:p>
          <a:p>
            <a:pPr marL="636588" marR="0" lvl="0" indent="-368300" algn="just" defTabSz="914400" rtl="1" eaLnBrk="1" fontAlgn="auto" latinLnBrk="0" hangingPunct="1">
              <a:lnSpc>
                <a:spcPct val="150000"/>
              </a:lnSpc>
              <a:spcBef>
                <a:spcPts val="0"/>
              </a:spcBef>
              <a:spcAft>
                <a:spcPts val="0"/>
              </a:spcAft>
              <a:buClrTx/>
              <a:buSzTx/>
              <a:tabLst/>
              <a:defRPr/>
            </a:pPr>
            <a:endParaRPr lang="he-IL" sz="2200" b="1" dirty="0" smtClean="0">
              <a:solidFill>
                <a:schemeClr val="accent1">
                  <a:lumMod val="75000"/>
                </a:schemeClr>
              </a:solidFill>
              <a:latin typeface="Tahoma" pitchFamily="34" charset="0"/>
              <a:cs typeface="Tahoma" pitchFamily="34" charset="0"/>
            </a:endParaRPr>
          </a:p>
          <a:p>
            <a:pPr marL="636588" marR="0" lvl="0" indent="-3683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גם </a:t>
            </a:r>
            <a:r>
              <a:rPr lang="he-IL" sz="2200" b="1" dirty="0" err="1" smtClean="0">
                <a:solidFill>
                  <a:schemeClr val="accent1">
                    <a:lumMod val="75000"/>
                  </a:schemeClr>
                </a:solidFill>
                <a:latin typeface="Tahoma" pitchFamily="34" charset="0"/>
                <a:cs typeface="Tahoma" pitchFamily="34" charset="0"/>
              </a:rPr>
              <a:t>באלכ"ר</a:t>
            </a:r>
            <a:r>
              <a:rPr lang="he-IL" sz="2200" b="1" dirty="0" smtClean="0">
                <a:solidFill>
                  <a:schemeClr val="accent1">
                    <a:lumMod val="75000"/>
                  </a:schemeClr>
                </a:solidFill>
                <a:latin typeface="Tahoma" pitchFamily="34" charset="0"/>
                <a:cs typeface="Tahoma" pitchFamily="34" charset="0"/>
              </a:rPr>
              <a:t> כמו בחברה יש לבחון את הדוח הכספי בהתייחסות לביצוע הוראות תקנים של עסק חי, צדדים קשורים, ירידת ערך, מלאי, הפרשה לחובות מסופקים וכיוצא בזה. </a:t>
            </a:r>
          </a:p>
          <a:p>
            <a:pPr marL="636588" marR="0" lvl="0" indent="-368300" algn="just" defTabSz="914400" rtl="1" eaLnBrk="1" fontAlgn="auto" latinLnBrk="0" hangingPunct="1">
              <a:lnSpc>
                <a:spcPct val="150000"/>
              </a:lnSpc>
              <a:spcBef>
                <a:spcPts val="0"/>
              </a:spcBef>
              <a:spcAft>
                <a:spcPts val="0"/>
              </a:spcAft>
              <a:buClrTx/>
              <a:buSzTx/>
              <a:tabLst/>
              <a:defRPr/>
            </a:pPr>
            <a:endParaRPr lang="he-IL" sz="2200" b="1" dirty="0" smtClean="0">
              <a:solidFill>
                <a:schemeClr val="accent1">
                  <a:lumMod val="75000"/>
                </a:schemeClr>
              </a:solidFill>
              <a:latin typeface="Tahoma" pitchFamily="34" charset="0"/>
              <a:cs typeface="Tahoma" pitchFamily="34" charset="0"/>
            </a:endParaRPr>
          </a:p>
          <a:p>
            <a:pPr marL="636588" marR="0" lvl="0" indent="-3683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מאחר ואופי פעילות  </a:t>
            </a:r>
            <a:r>
              <a:rPr lang="he-IL" sz="2200" b="1" dirty="0" err="1" smtClean="0">
                <a:solidFill>
                  <a:schemeClr val="accent1">
                    <a:lumMod val="75000"/>
                  </a:schemeClr>
                </a:solidFill>
                <a:latin typeface="Tahoma" pitchFamily="34" charset="0"/>
                <a:cs typeface="Tahoma" pitchFamily="34" charset="0"/>
              </a:rPr>
              <a:t>אלכ"ר</a:t>
            </a:r>
            <a:r>
              <a:rPr lang="he-IL" sz="2200" b="1" dirty="0" smtClean="0">
                <a:solidFill>
                  <a:schemeClr val="accent1">
                    <a:lumMod val="75000"/>
                  </a:schemeClr>
                </a:solidFill>
                <a:latin typeface="Tahoma" pitchFamily="34" charset="0"/>
                <a:cs typeface="Tahoma" pitchFamily="34" charset="0"/>
              </a:rPr>
              <a:t> הינו שונה במהותו מחברה קיימת תקינה </a:t>
            </a:r>
            <a:r>
              <a:rPr lang="he-IL" sz="2200" b="1" dirty="0" err="1" smtClean="0">
                <a:solidFill>
                  <a:schemeClr val="accent1">
                    <a:lumMod val="75000"/>
                  </a:schemeClr>
                </a:solidFill>
                <a:latin typeface="Tahoma" pitchFamily="34" charset="0"/>
                <a:cs typeface="Tahoma" pitchFamily="34" charset="0"/>
              </a:rPr>
              <a:t>ספיצפית</a:t>
            </a:r>
            <a:r>
              <a:rPr lang="he-IL" sz="2200" b="1" dirty="0" smtClean="0">
                <a:solidFill>
                  <a:schemeClr val="accent1">
                    <a:lumMod val="75000"/>
                  </a:schemeClr>
                </a:solidFill>
                <a:latin typeface="Tahoma" pitchFamily="34" charset="0"/>
                <a:cs typeface="Tahoma" pitchFamily="34" charset="0"/>
              </a:rPr>
              <a:t> הכוללת התייחסות לסוגיות מיוחדות </a:t>
            </a:r>
            <a:r>
              <a:rPr lang="he-IL" sz="2200" b="1" dirty="0" err="1" smtClean="0">
                <a:solidFill>
                  <a:schemeClr val="accent1">
                    <a:lumMod val="75000"/>
                  </a:schemeClr>
                </a:solidFill>
                <a:latin typeface="Tahoma" pitchFamily="34" charset="0"/>
                <a:cs typeface="Tahoma" pitchFamily="34" charset="0"/>
              </a:rPr>
              <a:t>באלכ"רים</a:t>
            </a:r>
            <a:r>
              <a:rPr lang="he-IL" sz="2200" b="1" dirty="0" smtClean="0">
                <a:solidFill>
                  <a:schemeClr val="accent1">
                    <a:lumMod val="75000"/>
                  </a:schemeClr>
                </a:solidFill>
                <a:latin typeface="Tahoma" pitchFamily="34" charset="0"/>
                <a:cs typeface="Tahoma" pitchFamily="34" charset="0"/>
              </a:rPr>
              <a:t> כגון טיפול בתרומות. </a:t>
            </a:r>
          </a:p>
          <a:p>
            <a:pPr marL="636588" marR="0" lvl="0" indent="-368300" algn="just" defTabSz="914400" rtl="1" eaLnBrk="1" fontAlgn="auto" latinLnBrk="0" hangingPunct="1">
              <a:lnSpc>
                <a:spcPct val="150000"/>
              </a:lnSpc>
              <a:spcBef>
                <a:spcPts val="0"/>
              </a:spcBef>
              <a:spcAft>
                <a:spcPts val="0"/>
              </a:spcAft>
              <a:buClrTx/>
              <a:buSzTx/>
              <a:tabLst/>
              <a:defRPr/>
            </a:pPr>
            <a:endParaRPr lang="he-IL" sz="2200" b="1" dirty="0" smtClean="0">
              <a:solidFill>
                <a:schemeClr val="accent1">
                  <a:lumMod val="75000"/>
                </a:schemeClr>
              </a:solidFill>
              <a:latin typeface="Tahoma" pitchFamily="34" charset="0"/>
              <a:cs typeface="Tahoma" pitchFamily="34" charset="0"/>
            </a:endParaRPr>
          </a:p>
          <a:p>
            <a:pPr marL="0" marR="0" lvl="0" indent="0" algn="just" defTabSz="914400" rtl="1" eaLnBrk="1" fontAlgn="auto" latinLnBrk="0" hangingPunct="1">
              <a:lnSpc>
                <a:spcPct val="150000"/>
              </a:lnSpc>
              <a:spcBef>
                <a:spcPts val="0"/>
              </a:spcBef>
              <a:spcAft>
                <a:spcPts val="0"/>
              </a:spcAft>
              <a:buClrTx/>
              <a:buSzTx/>
              <a:buFont typeface="Wingdings" pitchFamily="2" charset="2"/>
              <a:buChar char="q"/>
              <a:tabLst/>
              <a:defRPr/>
            </a:pPr>
            <a:endParaRPr lang="he-IL" sz="22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60000"/>
              </a:lnSpc>
              <a:spcBef>
                <a:spcPts val="0"/>
              </a:spcBef>
              <a:spcAft>
                <a:spcPts val="0"/>
              </a:spcAft>
              <a:buClrTx/>
              <a:buSzTx/>
              <a:buFont typeface="Wingdings" pitchFamily="2" charset="2"/>
              <a:buChar char="q"/>
              <a:tabLst/>
              <a:defRPr/>
            </a:pPr>
            <a:endParaRPr kumimoji="0" lang="he-IL" sz="23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kumimoji="0" lang="he-IL" sz="2300" b="0" i="0" u="none" strike="noStrike" kern="1200" cap="none" spc="0" normalizeH="0" baseline="0" noProof="0" dirty="0">
              <a:ln>
                <a:noFill/>
              </a:ln>
              <a:solidFill>
                <a:srgbClr val="002060"/>
              </a:solidFill>
              <a:effectLst/>
              <a:uLnTx/>
              <a:uFillTx/>
              <a:latin typeface="+mn-lt"/>
              <a:ea typeface="+mn-ea"/>
              <a:cs typeface="+mn-cs"/>
            </a:endParaRPr>
          </a:p>
        </p:txBody>
      </p:sp>
      <p:sp>
        <p:nvSpPr>
          <p:cNvPr id="4" name="חץ למעלה 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4"/>
          <p:cNvSpPr/>
          <p:nvPr/>
        </p:nvSpPr>
        <p:spPr>
          <a:xfrm>
            <a:off x="539552" y="5517232"/>
            <a:ext cx="7677496" cy="57606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להלן מובאים עיקרי הסוגיות החשבונאיות הרלבנטיות </a:t>
            </a:r>
            <a:r>
              <a:rPr lang="he-IL"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לאלכ"רים</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2" grpId="1" build="allAtOnce"/>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8"/>
            <a:ext cx="8001056" cy="1477328"/>
          </a:xfrm>
          <a:prstGeom prst="rect">
            <a:avLst/>
          </a:prstGeom>
          <a:noFill/>
        </p:spPr>
        <p:txBody>
          <a:bodyPr wrap="square" rtlCol="1">
            <a:spAutoFit/>
          </a:bodyPr>
          <a:lstStyle/>
          <a:p>
            <a:pPr algn="ct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סוגיות חשבונאיות </a:t>
            </a:r>
            <a:r>
              <a:rPr lang="he-IL"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באלכ"ר</a:t>
            </a:r>
            <a:endPar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a:p>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p:txBody>
      </p:sp>
    </p:spTree>
    <p:extLst>
      <p:ext uri="{BB962C8B-B14F-4D97-AF65-F5344CB8AC3E}">
        <p14:creationId xmlns:p14="http://schemas.microsoft.com/office/powerpoint/2010/main" val="1415643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8378" y="405450"/>
            <a:ext cx="8391274" cy="523220"/>
          </a:xfrm>
          <a:prstGeom prst="rect">
            <a:avLst/>
          </a:prstGeom>
        </p:spPr>
        <p:txBody>
          <a:bodyPr wrap="square">
            <a:spAutoFit/>
          </a:bodyPr>
          <a:lstStyle/>
          <a:p>
            <a:pPr>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שמירת ערך נכסים לגביהם קיימת הגבלה</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8" name="מציין מיקום תוכן 2"/>
          <p:cNvSpPr txBox="1">
            <a:spLocks/>
          </p:cNvSpPr>
          <p:nvPr/>
        </p:nvSpPr>
        <p:spPr>
          <a:xfrm>
            <a:off x="285720" y="1285860"/>
            <a:ext cx="8229600" cy="4525963"/>
          </a:xfrm>
          <a:prstGeom prst="rect">
            <a:avLst/>
          </a:prstGeom>
        </p:spPr>
        <p:txBody>
          <a:bodyPr>
            <a:normAutofit fontScale="92500" lnSpcReduction="20000"/>
          </a:bodyPr>
          <a:lstStyle/>
          <a:p>
            <a:pPr marL="368300" marR="0" lvl="0" indent="-19685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שמירת ערך נכסים נטו שקיימת לגביהם הגבלה הינה שמירה על הערך הנאות של התרומה שנתקבלה, בתוספת או ללא תוספת של תשואה, בהתאם להתניות התורם.</a:t>
            </a:r>
          </a:p>
          <a:p>
            <a:pPr marL="0" marR="0" lvl="0" indent="0" algn="just" defTabSz="914400" rtl="1" eaLnBrk="1" fontAlgn="auto" latinLnBrk="0" hangingPunct="1">
              <a:lnSpc>
                <a:spcPct val="150000"/>
              </a:lnSpc>
              <a:spcBef>
                <a:spcPts val="0"/>
              </a:spcBef>
              <a:spcAft>
                <a:spcPts val="0"/>
              </a:spcAft>
              <a:buClrTx/>
              <a:buSzTx/>
              <a:buFont typeface="Wingdings" pitchFamily="2" charset="2"/>
              <a:buChar char="q"/>
              <a:tabLst/>
              <a:defRPr/>
            </a:pPr>
            <a:endParaRPr lang="he-IL" sz="2200" b="1" dirty="0" smtClean="0">
              <a:solidFill>
                <a:schemeClr val="accent1">
                  <a:lumMod val="75000"/>
                </a:schemeClr>
              </a:solidFill>
              <a:latin typeface="Tahoma" pitchFamily="34" charset="0"/>
              <a:cs typeface="Tahoma" pitchFamily="34" charset="0"/>
            </a:endParaRPr>
          </a:p>
          <a:p>
            <a:pPr marL="368300" marR="0" lvl="0" indent="-1905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שמירת הערך הריאלי של תרומות יכולה להיעשות בהצמדה למדד המחירים לצרכן, בהצמדה לשער חליפין או בשילוב של בסיסי הצמדה שונים, </a:t>
            </a:r>
            <a:r>
              <a:rPr lang="he-IL" sz="2200" b="1" dirty="0" err="1" smtClean="0">
                <a:solidFill>
                  <a:schemeClr val="accent1">
                    <a:lumMod val="75000"/>
                  </a:schemeClr>
                </a:solidFill>
                <a:latin typeface="Tahoma" pitchFamily="34" charset="0"/>
                <a:cs typeface="Tahoma" pitchFamily="34" charset="0"/>
              </a:rPr>
              <a:t>הכל</a:t>
            </a:r>
            <a:r>
              <a:rPr lang="he-IL" sz="2200" b="1" dirty="0" smtClean="0">
                <a:solidFill>
                  <a:schemeClr val="accent1">
                    <a:lumMod val="75000"/>
                  </a:schemeClr>
                </a:solidFill>
                <a:latin typeface="Tahoma" pitchFamily="34" charset="0"/>
                <a:cs typeface="Tahoma" pitchFamily="34" charset="0"/>
              </a:rPr>
              <a:t> בהתאם להתניית התורמים או הוראות החוק.</a:t>
            </a:r>
          </a:p>
          <a:p>
            <a:pPr marL="0" marR="0" lvl="0" indent="0" algn="just" defTabSz="914400" rtl="1" eaLnBrk="1" fontAlgn="auto" latinLnBrk="0" hangingPunct="1">
              <a:lnSpc>
                <a:spcPct val="150000"/>
              </a:lnSpc>
              <a:spcBef>
                <a:spcPts val="0"/>
              </a:spcBef>
              <a:spcAft>
                <a:spcPts val="0"/>
              </a:spcAft>
              <a:buClrTx/>
              <a:buSzTx/>
              <a:buFont typeface="Wingdings" pitchFamily="2" charset="2"/>
              <a:buChar char="q"/>
              <a:tabLst/>
              <a:defRPr/>
            </a:pPr>
            <a:endParaRPr lang="he-IL" sz="2200" b="1" dirty="0" smtClean="0">
              <a:solidFill>
                <a:schemeClr val="accent1">
                  <a:lumMod val="75000"/>
                </a:schemeClr>
              </a:solidFill>
              <a:latin typeface="Tahoma" pitchFamily="34" charset="0"/>
              <a:cs typeface="Tahoma" pitchFamily="34" charset="0"/>
            </a:endParaRPr>
          </a:p>
          <a:p>
            <a:pPr marL="368300" marR="0" lvl="0" indent="-27305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סכומים המייצגים שמירת ערך, יוצגו </a:t>
            </a:r>
            <a:r>
              <a:rPr lang="he-IL" sz="2200" b="1" u="sng" dirty="0" smtClean="0">
                <a:solidFill>
                  <a:schemeClr val="accent1">
                    <a:lumMod val="75000"/>
                  </a:schemeClr>
                </a:solidFill>
                <a:latin typeface="Tahoma" pitchFamily="34" charset="0"/>
                <a:cs typeface="Tahoma" pitchFamily="34" charset="0"/>
              </a:rPr>
              <a:t>כתוספת לנכסים נטו </a:t>
            </a:r>
            <a:r>
              <a:rPr lang="he-IL" sz="2200" b="1" dirty="0" smtClean="0">
                <a:solidFill>
                  <a:schemeClr val="accent1">
                    <a:lumMod val="75000"/>
                  </a:schemeClr>
                </a:solidFill>
                <a:latin typeface="Tahoma" pitchFamily="34" charset="0"/>
                <a:cs typeface="Tahoma" pitchFamily="34" charset="0"/>
              </a:rPr>
              <a:t>שקיימת לגביהם הגבלה.</a:t>
            </a:r>
          </a:p>
          <a:p>
            <a:pPr marL="342900" marR="0" lvl="0" indent="-342900" algn="r" defTabSz="914400" rtl="1" eaLnBrk="1" fontAlgn="auto" latinLnBrk="0" hangingPunct="1">
              <a:lnSpc>
                <a:spcPct val="160000"/>
              </a:lnSpc>
              <a:spcBef>
                <a:spcPts val="0"/>
              </a:spcBef>
              <a:spcAft>
                <a:spcPts val="0"/>
              </a:spcAft>
              <a:buClrTx/>
              <a:buSzTx/>
              <a:buFont typeface="Wingdings" pitchFamily="2" charset="2"/>
              <a:buChar char="q"/>
              <a:tabLst/>
              <a:defRPr/>
            </a:pPr>
            <a:endParaRPr kumimoji="0" lang="he-IL" sz="23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kumimoji="0" lang="he-IL" sz="2300" b="0" i="0" u="none" strike="noStrike" kern="1200" cap="none" spc="0" normalizeH="0" baseline="0" noProof="0" dirty="0">
              <a:ln>
                <a:noFill/>
              </a:ln>
              <a:solidFill>
                <a:srgbClr val="002060"/>
              </a:solidFill>
              <a:effectLst/>
              <a:uLnTx/>
              <a:uFillTx/>
              <a:latin typeface="+mn-lt"/>
              <a:ea typeface="+mn-ea"/>
              <a:cs typeface="+mn-cs"/>
            </a:endParaRPr>
          </a:p>
        </p:txBody>
      </p:sp>
      <p:sp>
        <p:nvSpPr>
          <p:cNvPr id="4" name="חץ למעלה 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57288" y="357166"/>
            <a:ext cx="9429816" cy="523220"/>
          </a:xfrm>
          <a:prstGeom prst="rect">
            <a:avLst/>
          </a:prstGeom>
        </p:spPr>
        <p:txBody>
          <a:bodyPr wrap="square">
            <a:spAutoFit/>
          </a:bodyPr>
          <a:lstStyle/>
          <a:p>
            <a:pPr>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שמירת ערך נכסים לגביהם קיימת הגבלה-</a:t>
            </a:r>
            <a:r>
              <a:rPr lang="he-IL" altLang="he-IL"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דוגמא</a:t>
            </a:r>
            <a:endParaRPr lang="en-US" sz="28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מציין מיקום תוכן 2"/>
          <p:cNvSpPr txBox="1">
            <a:spLocks/>
          </p:cNvSpPr>
          <p:nvPr/>
        </p:nvSpPr>
        <p:spPr>
          <a:xfrm>
            <a:off x="179512" y="1052736"/>
            <a:ext cx="8355934" cy="4786346"/>
          </a:xfrm>
          <a:prstGeom prst="rect">
            <a:avLst/>
          </a:prstGeom>
        </p:spPr>
        <p:txBody>
          <a:bodyPr>
            <a:normAutofit/>
          </a:bodyPr>
          <a:lstStyle/>
          <a:p>
            <a:pPr marL="273050" marR="0" lvl="0" indent="-273050" algn="just"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000" b="1" dirty="0" smtClean="0">
                <a:solidFill>
                  <a:schemeClr val="accent1">
                    <a:lumMod val="75000"/>
                  </a:schemeClr>
                </a:solidFill>
                <a:latin typeface="Tahoma" pitchFamily="34" charset="0"/>
                <a:cs typeface="Tahoma" pitchFamily="34" charset="0"/>
              </a:rPr>
              <a:t>ב –</a:t>
            </a:r>
            <a:r>
              <a:rPr lang="he-IL" sz="2000" b="1" dirty="0" err="1" smtClean="0">
                <a:solidFill>
                  <a:schemeClr val="accent1">
                    <a:lumMod val="75000"/>
                  </a:schemeClr>
                </a:solidFill>
                <a:latin typeface="Tahoma" pitchFamily="34" charset="0"/>
                <a:cs typeface="Tahoma" pitchFamily="34" charset="0"/>
              </a:rPr>
              <a:t>31</a:t>
            </a:r>
            <a:r>
              <a:rPr lang="he-IL" sz="2000" b="1" dirty="0" smtClean="0">
                <a:solidFill>
                  <a:schemeClr val="accent1">
                    <a:lumMod val="75000"/>
                  </a:schemeClr>
                </a:solidFill>
                <a:latin typeface="Tahoma" pitchFamily="34" charset="0"/>
                <a:cs typeface="Tahoma" pitchFamily="34" charset="0"/>
              </a:rPr>
              <a:t>.12.14 התקבלה תרומה בסכום של 200,000 ש"ח לעמותת "הדייג" המיועדת לחלוקת מלגות לדייגים מצטיינים שיסיימו את לימודיהם בעוד שלוש שנים. התורם התנה את תרומתו בכך שעד לחלוקת המלגות הערך הריאלי של התרומה יישמר (הצמדה למדד). </a:t>
            </a:r>
          </a:p>
          <a:p>
            <a:pPr marL="273050" marR="0" lvl="0" indent="-273050" algn="r"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000" b="1" dirty="0" smtClean="0">
                <a:solidFill>
                  <a:schemeClr val="accent1">
                    <a:lumMod val="75000"/>
                  </a:schemeClr>
                </a:solidFill>
                <a:latin typeface="Tahoma" pitchFamily="34" charset="0"/>
                <a:cs typeface="Tahoma" pitchFamily="34" charset="0"/>
              </a:rPr>
              <a:t>התרומה הופקדה בפיקדון לא צמוד נושא ריבית שנתית של 5%. המדד השנתי עלה ב-8%.</a:t>
            </a:r>
          </a:p>
          <a:p>
            <a:pPr marL="0" marR="0" lvl="0" indent="0" algn="r" defTabSz="914400" rtl="1" eaLnBrk="1" fontAlgn="auto" latinLnBrk="0" hangingPunct="1">
              <a:lnSpc>
                <a:spcPct val="100000"/>
              </a:lnSpc>
              <a:spcBef>
                <a:spcPct val="20000"/>
              </a:spcBef>
              <a:spcAft>
                <a:spcPts val="0"/>
              </a:spcAft>
              <a:buClrTx/>
              <a:buSzTx/>
              <a:buFont typeface="Wingdings 2" pitchFamily="18" charset="2"/>
              <a:buChar char=""/>
              <a:tabLst/>
              <a:defRPr/>
            </a:pPr>
            <a:r>
              <a:rPr lang="he-IL" sz="2000" b="1" dirty="0" smtClean="0">
                <a:solidFill>
                  <a:schemeClr val="accent1">
                    <a:lumMod val="75000"/>
                  </a:schemeClr>
                </a:solidFill>
                <a:latin typeface="Tahoma" pitchFamily="34" charset="0"/>
                <a:cs typeface="Tahoma" pitchFamily="34" charset="0"/>
              </a:rPr>
              <a:t>יש לשמור על ערך התרומה בסכום של: </a:t>
            </a:r>
          </a:p>
          <a:p>
            <a:pPr marL="0" marR="0" lvl="0" indent="0" algn="l" defTabSz="914400" rtl="1" eaLnBrk="1" fontAlgn="auto" latinLnBrk="0" hangingPunct="1">
              <a:lnSpc>
                <a:spcPct val="100000"/>
              </a:lnSpc>
              <a:spcBef>
                <a:spcPct val="20000"/>
              </a:spcBef>
              <a:spcAft>
                <a:spcPts val="0"/>
              </a:spcAft>
              <a:buClrTx/>
              <a:buSzTx/>
              <a:tabLst/>
              <a:defRPr/>
            </a:pPr>
            <a:r>
              <a:rPr lang="he-IL" sz="2000" b="1" dirty="0" smtClean="0">
                <a:solidFill>
                  <a:schemeClr val="accent1">
                    <a:lumMod val="75000"/>
                  </a:schemeClr>
                </a:solidFill>
                <a:latin typeface="Tahoma" pitchFamily="34" charset="0"/>
                <a:cs typeface="Tahoma" pitchFamily="34" charset="0"/>
              </a:rPr>
              <a:t> 16,000 = 8% * 200,000</a:t>
            </a:r>
          </a:p>
        </p:txBody>
      </p:sp>
      <p:graphicFrame>
        <p:nvGraphicFramePr>
          <p:cNvPr id="5" name="טבלה 4"/>
          <p:cNvGraphicFramePr>
            <a:graphicFrameLocks noGrp="1"/>
          </p:cNvGraphicFramePr>
          <p:nvPr/>
        </p:nvGraphicFramePr>
        <p:xfrm>
          <a:off x="1403648" y="4221088"/>
          <a:ext cx="6597376" cy="1565911"/>
        </p:xfrm>
        <a:graphic>
          <a:graphicData uri="http://schemas.openxmlformats.org/drawingml/2006/table">
            <a:tbl>
              <a:tblPr rtl="1" firstRow="1" bandRow="1">
                <a:tableStyleId>{0660B408-B3CF-4A94-85FC-2B1E0A45F4A2}</a:tableStyleId>
              </a:tblPr>
              <a:tblGrid>
                <a:gridCol w="1649344"/>
                <a:gridCol w="1649344"/>
                <a:gridCol w="1649344"/>
                <a:gridCol w="1649344"/>
              </a:tblGrid>
              <a:tr h="834391">
                <a:tc>
                  <a:txBody>
                    <a:bodyPr/>
                    <a:lstStyle/>
                    <a:p>
                      <a:pPr rtl="1"/>
                      <a:endParaRPr lang="he-IL" dirty="0"/>
                    </a:p>
                  </a:txBody>
                  <a:tcPr/>
                </a:tc>
                <a:tc>
                  <a:txBody>
                    <a:bodyPr/>
                    <a:lstStyle/>
                    <a:p>
                      <a:pPr algn="ctr" rtl="1"/>
                      <a:r>
                        <a:rPr lang="he-IL" dirty="0" smtClean="0"/>
                        <a:t>נכסים</a:t>
                      </a:r>
                      <a:r>
                        <a:rPr lang="he-IL" baseline="0" dirty="0" smtClean="0"/>
                        <a:t> נטו ללא הגבלה</a:t>
                      </a:r>
                      <a:endParaRPr lang="he-IL" dirty="0"/>
                    </a:p>
                  </a:txBody>
                  <a:tcPr/>
                </a:tc>
                <a:tc>
                  <a:txBody>
                    <a:bodyPr/>
                    <a:lstStyle/>
                    <a:p>
                      <a:pPr algn="ctr" rtl="1"/>
                      <a:r>
                        <a:rPr lang="he-IL" dirty="0" smtClean="0"/>
                        <a:t>נכסים נטו מוגבלים זמנית</a:t>
                      </a:r>
                      <a:endParaRPr lang="he-IL" dirty="0"/>
                    </a:p>
                  </a:txBody>
                  <a:tcPr/>
                </a:tc>
                <a:tc>
                  <a:txBody>
                    <a:bodyPr/>
                    <a:lstStyle/>
                    <a:p>
                      <a:pPr algn="ctr" rtl="1"/>
                      <a:r>
                        <a:rPr lang="he-IL" dirty="0" smtClean="0"/>
                        <a:t>נכסים נטו הגבלה</a:t>
                      </a:r>
                      <a:r>
                        <a:rPr lang="he-IL" baseline="0" dirty="0" smtClean="0"/>
                        <a:t> קבועה</a:t>
                      </a:r>
                      <a:endParaRPr lang="he-IL" dirty="0"/>
                    </a:p>
                  </a:txBody>
                  <a:tcPr/>
                </a:tc>
              </a:tr>
              <a:tr h="333756">
                <a:tc>
                  <a:txBody>
                    <a:bodyPr/>
                    <a:lstStyle/>
                    <a:p>
                      <a:pPr rtl="1"/>
                      <a:r>
                        <a:rPr lang="he-IL" dirty="0" smtClean="0"/>
                        <a:t>31.12.2014</a:t>
                      </a:r>
                      <a:endParaRPr lang="he-IL" dirty="0"/>
                    </a:p>
                  </a:txBody>
                  <a:tcPr/>
                </a:tc>
                <a:tc>
                  <a:txBody>
                    <a:bodyPr/>
                    <a:lstStyle/>
                    <a:p>
                      <a:pPr rtl="1"/>
                      <a:r>
                        <a:rPr lang="he-IL" dirty="0" smtClean="0"/>
                        <a:t>-</a:t>
                      </a:r>
                      <a:endParaRPr lang="he-IL" dirty="0"/>
                    </a:p>
                  </a:txBody>
                  <a:tcPr/>
                </a:tc>
                <a:tc>
                  <a:txBody>
                    <a:bodyPr/>
                    <a:lstStyle/>
                    <a:p>
                      <a:pPr rtl="1"/>
                      <a:r>
                        <a:rPr lang="he-IL" dirty="0" smtClean="0"/>
                        <a:t>200,000</a:t>
                      </a:r>
                      <a:endParaRPr lang="he-IL" dirty="0"/>
                    </a:p>
                  </a:txBody>
                  <a:tcPr/>
                </a:tc>
                <a:tc>
                  <a:txBody>
                    <a:bodyPr/>
                    <a:lstStyle/>
                    <a:p>
                      <a:pPr rtl="1"/>
                      <a:r>
                        <a:rPr lang="he-IL" dirty="0" smtClean="0"/>
                        <a:t>-</a:t>
                      </a:r>
                      <a:endParaRPr lang="he-IL" dirty="0"/>
                    </a:p>
                  </a:txBody>
                  <a:tcPr/>
                </a:tc>
              </a:tr>
              <a:tr h="333756">
                <a:tc>
                  <a:txBody>
                    <a:bodyPr/>
                    <a:lstStyle/>
                    <a:p>
                      <a:pPr rtl="1"/>
                      <a:r>
                        <a:rPr lang="he-IL" dirty="0" smtClean="0"/>
                        <a:t>31.12.2015</a:t>
                      </a:r>
                      <a:endParaRPr lang="he-IL" dirty="0"/>
                    </a:p>
                  </a:txBody>
                  <a:tcPr/>
                </a:tc>
                <a:tc>
                  <a:txBody>
                    <a:bodyPr/>
                    <a:lstStyle/>
                    <a:p>
                      <a:pPr rtl="1"/>
                      <a:r>
                        <a:rPr lang="he-IL" dirty="0" smtClean="0"/>
                        <a:t>(6,000)</a:t>
                      </a:r>
                      <a:endParaRPr lang="he-IL" dirty="0"/>
                    </a:p>
                  </a:txBody>
                  <a:tcPr/>
                </a:tc>
                <a:tc>
                  <a:txBody>
                    <a:bodyPr/>
                    <a:lstStyle/>
                    <a:p>
                      <a:pPr rtl="1"/>
                      <a:r>
                        <a:rPr lang="he-IL" dirty="0" smtClean="0"/>
                        <a:t>216,000</a:t>
                      </a:r>
                      <a:endParaRPr lang="he-IL" dirty="0"/>
                    </a:p>
                  </a:txBody>
                  <a:tcPr/>
                </a:tc>
                <a:tc>
                  <a:txBody>
                    <a:bodyPr/>
                    <a:lstStyle/>
                    <a:p>
                      <a:pPr rtl="1"/>
                      <a:r>
                        <a:rPr lang="he-IL" dirty="0" smtClean="0"/>
                        <a:t>-</a:t>
                      </a:r>
                      <a:endParaRPr lang="he-IL" dirty="0"/>
                    </a:p>
                  </a:txBody>
                  <a:tcPr/>
                </a:tc>
              </a:tr>
            </a:tbl>
          </a:graphicData>
        </a:graphic>
      </p:graphicFrame>
      <p:sp>
        <p:nvSpPr>
          <p:cNvPr id="6" name="מלבן מעוגל 5"/>
          <p:cNvSpPr/>
          <p:nvPr/>
        </p:nvSpPr>
        <p:spPr>
          <a:xfrm>
            <a:off x="1785918" y="5929330"/>
            <a:ext cx="6531638" cy="764704"/>
          </a:xfrm>
          <a:prstGeom prst="roundRect">
            <a:avLst/>
          </a:prstGeom>
          <a:solidFill>
            <a:schemeClr val="accent1"/>
          </a:solidFill>
          <a:ln>
            <a:noFill/>
          </a:ln>
          <a:scene3d>
            <a:camera prst="orthographicFront"/>
            <a:lightRig rig="threePt" dir="t">
              <a:rot lat="0" lon="0" rev="1800000"/>
            </a:lightRig>
          </a:scene3d>
          <a:sp3d extrusionH="76200" contourW="12700">
            <a:bevelT prst="angle"/>
            <a:bevelB w="165100" prst="coolSlant"/>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solidFill>
                  <a:schemeClr val="bg1"/>
                </a:solidFill>
                <a:latin typeface="Tahoma" pitchFamily="34" charset="0"/>
                <a:cs typeface="Tahoma" pitchFamily="34" charset="0"/>
              </a:rPr>
              <a:t>6,000 מייצגים את ההפרש שיש להוסיף כדי לשמור על הערך הריאלי במידה והריבית נמוכה משיעור עליית המדד</a:t>
            </a:r>
            <a:endParaRPr lang="he-IL" sz="1600" b="1" dirty="0">
              <a:solidFill>
                <a:schemeClr val="bg1"/>
              </a:solidFill>
              <a:latin typeface="Tahoma" pitchFamily="34" charset="0"/>
              <a:cs typeface="Tahoma" pitchFamily="34" charset="0"/>
            </a:endParaRPr>
          </a:p>
        </p:txBody>
      </p:sp>
      <p:sp>
        <p:nvSpPr>
          <p:cNvPr id="7" name="חץ למעלה 6">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806110" y="214290"/>
            <a:ext cx="6552104" cy="864096"/>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תרומות הקצבות ותמיכות- </a:t>
            </a:r>
            <a:b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br>
            <a:r>
              <a:rPr lang="he-IL"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מועד</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 הכרה ו</a:t>
            </a:r>
            <a:r>
              <a:rPr lang="he-IL"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אופן</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 ההכרה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45</a:t>
            </a:fld>
            <a:endParaRPr lang="he-IL"/>
          </a:p>
        </p:txBody>
      </p:sp>
      <p:sp>
        <p:nvSpPr>
          <p:cNvPr id="6" name="מלבן 5"/>
          <p:cNvSpPr/>
          <p:nvPr/>
        </p:nvSpPr>
        <p:spPr>
          <a:xfrm>
            <a:off x="395536" y="1285860"/>
            <a:ext cx="8034115" cy="5170646"/>
          </a:xfrm>
          <a:prstGeom prst="rect">
            <a:avLst/>
          </a:prstGeom>
        </p:spPr>
        <p:txBody>
          <a:bodyPr wrap="square">
            <a:spAutoFit/>
          </a:bodyPr>
          <a:lstStyle/>
          <a:p>
            <a:pPr algn="just">
              <a:lnSpc>
                <a:spcPct val="150000"/>
              </a:lnSpc>
            </a:pPr>
            <a:r>
              <a:rPr lang="he-IL" sz="2000" b="1" dirty="0" smtClean="0">
                <a:solidFill>
                  <a:schemeClr val="accent1">
                    <a:lumMod val="75000"/>
                  </a:schemeClr>
                </a:solidFill>
                <a:latin typeface="Tahoma" pitchFamily="34" charset="0"/>
                <a:cs typeface="Tahoma" pitchFamily="34" charset="0"/>
              </a:rPr>
              <a:t>העברות חד צדדיות יוכרו ב</a:t>
            </a:r>
            <a:r>
              <a:rPr lang="he-IL" sz="2000" b="1" u="sng" dirty="0" smtClean="0">
                <a:solidFill>
                  <a:schemeClr val="accent1">
                    <a:lumMod val="75000"/>
                  </a:schemeClr>
                </a:solidFill>
                <a:latin typeface="Tahoma" pitchFamily="34" charset="0"/>
                <a:cs typeface="Tahoma" pitchFamily="34" charset="0"/>
              </a:rPr>
              <a:t>מועד קבלת ההבטחות כאשר:</a:t>
            </a:r>
          </a:p>
          <a:p>
            <a:pPr marL="628650" indent="-455613" algn="just">
              <a:lnSpc>
                <a:spcPct val="150000"/>
              </a:lnSpc>
              <a:buFont typeface="Wingdings" pitchFamily="2" charset="2"/>
              <a:buChar char="q"/>
            </a:pPr>
            <a:r>
              <a:rPr lang="he-IL" sz="2000" b="1" dirty="0" smtClean="0">
                <a:solidFill>
                  <a:schemeClr val="accent1">
                    <a:lumMod val="75000"/>
                  </a:schemeClr>
                </a:solidFill>
                <a:latin typeface="Tahoma" pitchFamily="34" charset="0"/>
                <a:cs typeface="Tahoma" pitchFamily="34" charset="0"/>
              </a:rPr>
              <a:t>המידע הקיים, למועד פרסום הדוחות הכספיים, מראה שנוצרה התחייבות בלתי חוזרת של הנותן והמתייחסת לתקופת הדוח.</a:t>
            </a:r>
          </a:p>
          <a:p>
            <a:pPr marL="628650" indent="-455613" algn="just">
              <a:lnSpc>
                <a:spcPct val="150000"/>
              </a:lnSpc>
              <a:buFont typeface="Wingdings" pitchFamily="2" charset="2"/>
              <a:buChar char="q"/>
            </a:pPr>
            <a:r>
              <a:rPr lang="he-IL" sz="2000" b="1" dirty="0" smtClean="0">
                <a:solidFill>
                  <a:schemeClr val="accent1">
                    <a:lumMod val="75000"/>
                  </a:schemeClr>
                </a:solidFill>
                <a:latin typeface="Tahoma" pitchFamily="34" charset="0"/>
                <a:cs typeface="Tahoma" pitchFamily="34" charset="0"/>
              </a:rPr>
              <a:t>מימושה של ההתחייבות שהתקבלה אינו מותנה</a:t>
            </a:r>
          </a:p>
          <a:p>
            <a:pPr marL="628650" indent="-455613" algn="just">
              <a:lnSpc>
                <a:spcPct val="150000"/>
              </a:lnSpc>
            </a:pPr>
            <a:r>
              <a:rPr lang="he-IL" sz="2000" b="1" dirty="0" smtClean="0">
                <a:solidFill>
                  <a:schemeClr val="accent1">
                    <a:lumMod val="75000"/>
                  </a:schemeClr>
                </a:solidFill>
                <a:latin typeface="Tahoma" pitchFamily="34" charset="0"/>
                <a:cs typeface="Tahoma" pitchFamily="34" charset="0"/>
              </a:rPr>
              <a:t>      בקרות אירוע  עתידי מסוים.</a:t>
            </a:r>
          </a:p>
          <a:p>
            <a:pPr marL="628650" indent="-455613" algn="just">
              <a:lnSpc>
                <a:spcPct val="150000"/>
              </a:lnSpc>
              <a:buFont typeface="Wingdings" pitchFamily="2" charset="2"/>
              <a:buChar char="q"/>
            </a:pPr>
            <a:r>
              <a:rPr lang="he-IL" sz="2000" b="1" dirty="0" smtClean="0">
                <a:solidFill>
                  <a:schemeClr val="accent1">
                    <a:lumMod val="75000"/>
                  </a:schemeClr>
                </a:solidFill>
                <a:latin typeface="Tahoma" pitchFamily="34" charset="0"/>
                <a:cs typeface="Tahoma" pitchFamily="34" charset="0"/>
              </a:rPr>
              <a:t>התרומות התקבלו בפועל, או על ידי נאמן בעבורו עד   למועד עריכת הדוחות הכספיים או לחילופין, התרומות ניתנות לאכיפה משפטית  או למימוש.  </a:t>
            </a:r>
          </a:p>
          <a:p>
            <a:pPr marL="628650" indent="-455613" algn="just">
              <a:lnSpc>
                <a:spcPct val="150000"/>
              </a:lnSpc>
              <a:buFont typeface="Wingdings" pitchFamily="2" charset="2"/>
              <a:buChar char="q"/>
            </a:pPr>
            <a:r>
              <a:rPr lang="he-IL" sz="2000" b="1" dirty="0" smtClean="0">
                <a:solidFill>
                  <a:schemeClr val="accent2"/>
                </a:solidFill>
                <a:latin typeface="Tahoma" pitchFamily="34" charset="0"/>
                <a:cs typeface="Tahoma" pitchFamily="34" charset="0"/>
              </a:rPr>
              <a:t>העברות כאמור יוכרו כהכנסות, או כתוספות לנכסים נטו שקיימת לגביהם הגבלה.</a:t>
            </a:r>
          </a:p>
        </p:txBody>
      </p:sp>
      <p:pic>
        <p:nvPicPr>
          <p:cNvPr id="7" name="Picture 1" descr="C:\Documents and Settings\hanitb\Local Settings\Temporary Internet Files\Content.IE5\CLDG5GT2\MC900212035[1].wmf"/>
          <p:cNvPicPr>
            <a:picLocks noChangeAspect="1" noChangeArrowheads="1"/>
          </p:cNvPicPr>
          <p:nvPr/>
        </p:nvPicPr>
        <p:blipFill>
          <a:blip r:embed="rId3" cstate="print"/>
          <a:stretch>
            <a:fillRect/>
          </a:stretch>
        </p:blipFill>
        <p:spPr bwMode="auto">
          <a:xfrm rot="20152386">
            <a:off x="101876" y="542628"/>
            <a:ext cx="1428760" cy="803811"/>
          </a:xfrm>
          <a:prstGeom prst="rect">
            <a:avLst/>
          </a:prstGeom>
          <a:blipFill dpi="0" rotWithShape="1">
            <a:blip r:embed="rId4" cstate="print">
              <a:alphaModFix amt="0"/>
            </a:blip>
            <a:srcRect/>
            <a:tile tx="0" ty="0" sx="100000" sy="100000" flip="none" algn="tl"/>
          </a:blipFill>
        </p:spPr>
      </p:pic>
      <p:sp>
        <p:nvSpPr>
          <p:cNvPr id="8" name="חץ למעלה 7">
            <a:hlinkClick r:id="rId5"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43438" y="1500174"/>
            <a:ext cx="4000528" cy="785818"/>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indent="-476250">
              <a:lnSpc>
                <a:spcPct val="90000"/>
              </a:lnSpc>
            </a:pPr>
            <a:r>
              <a:rPr lang="he-IL" sz="2400" dirty="0" smtClean="0"/>
              <a:t>ב- </a:t>
            </a:r>
            <a:r>
              <a:rPr lang="he-IL" sz="1400" b="1" dirty="0" smtClean="0"/>
              <a:t>1.6.14 תרם אורן לעמותה 50,000 ש"ח, תוך </a:t>
            </a:r>
            <a:r>
              <a:rPr lang="he-IL" sz="1400" b="1" u="sng" dirty="0" smtClean="0"/>
              <a:t>התניה כי הסכום ישמש למימון כנס </a:t>
            </a:r>
            <a:r>
              <a:rPr lang="he-IL" sz="1400" b="1" dirty="0" smtClean="0"/>
              <a:t>בוגרי העמותה שהתקיים במהלך  2014 . </a:t>
            </a:r>
          </a:p>
        </p:txBody>
      </p:sp>
      <p:sp>
        <p:nvSpPr>
          <p:cNvPr id="3" name="מלבן 2"/>
          <p:cNvSpPr/>
          <p:nvPr/>
        </p:nvSpPr>
        <p:spPr>
          <a:xfrm>
            <a:off x="2000232" y="285728"/>
            <a:ext cx="5572164" cy="954107"/>
          </a:xfrm>
          <a:prstGeom prst="rect">
            <a:avLst/>
          </a:prstGeom>
        </p:spPr>
        <p:txBody>
          <a:bodyPr wrap="square">
            <a:spAutoFit/>
          </a:bodyPr>
          <a:lstStyle/>
          <a:p>
            <a:pPr algn="ctr"/>
            <a:r>
              <a:rPr lang="he-IL" sz="2800" b="1" dirty="0" smtClean="0">
                <a:ln w="11430"/>
                <a:solidFill>
                  <a:schemeClr val="tx2">
                    <a:lumMod val="60000"/>
                    <a:lumOff val="40000"/>
                  </a:schemeClr>
                </a:solidFill>
                <a:effectLst>
                  <a:outerShdw blurRad="50800" dist="39000" dir="5460000" algn="tl">
                    <a:srgbClr val="000000">
                      <a:alpha val="38000"/>
                    </a:srgbClr>
                  </a:outerShdw>
                </a:effectLst>
                <a:latin typeface="Trebuchet MS" pitchFamily="34" charset="0"/>
              </a:rPr>
              <a:t>תרומות- מועד הרישום</a:t>
            </a:r>
          </a:p>
          <a:p>
            <a:pPr algn="ct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האם לרשום בדוחות 2014-כן/לא???</a:t>
            </a:r>
            <a:endParaRPr lang="en-US" sz="2800" dirty="0"/>
          </a:p>
        </p:txBody>
      </p:sp>
      <p:sp>
        <p:nvSpPr>
          <p:cNvPr id="4" name="מלבן 3"/>
          <p:cNvSpPr/>
          <p:nvPr/>
        </p:nvSpPr>
        <p:spPr>
          <a:xfrm>
            <a:off x="3286116" y="2643182"/>
            <a:ext cx="4214842" cy="128588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t>ב- 1.11.14 הבטיחה שרי בעל פה כי תתרום לעמותה  60,000 ש"ח לצורך הפעילות השוטפת. הדוחות הכספיים של המלכ"ר פורסמו ב- 31.3.15.</a:t>
            </a:r>
            <a:endParaRPr lang="en-US" sz="1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69666" name="Picture 2" descr="http://www.enter-system.com/image/users/92032/ftp/my_files/more%20icons%20black/%D7%95%D7%99.jpg"/>
          <p:cNvPicPr>
            <a:picLocks noChangeAspect="1" noChangeArrowheads="1"/>
          </p:cNvPicPr>
          <p:nvPr/>
        </p:nvPicPr>
        <p:blipFill>
          <a:blip r:embed="rId3" cstate="print"/>
          <a:srcRect/>
          <a:stretch>
            <a:fillRect/>
          </a:stretch>
        </p:blipFill>
        <p:spPr bwMode="auto">
          <a:xfrm>
            <a:off x="3500430" y="1428736"/>
            <a:ext cx="764386" cy="1000132"/>
          </a:xfrm>
          <a:prstGeom prst="rect">
            <a:avLst/>
          </a:prstGeom>
          <a:noFill/>
        </p:spPr>
      </p:pic>
      <p:sp>
        <p:nvSpPr>
          <p:cNvPr id="369668" name="AutoShape 4" descr="data:image/jpg;base64,/9j/4AAQSkZJRgABAQAAAQABAAD/2wCEAAkGBhESERMQERMUFBAVFBsYFBcXGRUYGhsWExoXGR8aFx8jGykgHRwvGhobIjsjJycpODgyGB4xNTAqNSk3LCkBCQoKBQUFDQUFDSkYEhgpKSkpKSkpKSkpKSkpKSkpKSkpKSkpKSkpKSkpKSkpKSkpKSkpKSkpKSkpKSkpKSkpKf/AABEIAGQAQQMBIgACEQEDEQH/xAAcAAEAAgIDAQAAAAAAAAAAAAAABggBBwMEBQL/xAA4EAABAwIDBgMECQUBAAAAAAABAAIDBBEFITEGBxJBUWETIpFScYGxFCQyQnKhwdHwFSMzU2II/8QAFAEBAAAAAAAAAAAAAAAAAAAAAP/EABQRAQAAAAAAAAAAAAAAAAAAAAD/2gAMAwEAAhEDEQA/AN4oiICLBKygIiICIiAiIgLDisrr15eInmP/ACcDuD8Vjb80Gl98e9chz8NonEOabVEoJBuCD4bLG+up94HNbfwDFm1NNBUttwyxtfl1cASPW/oqYyyOJJcSXHMk3JJOpPe63r/582zLmPwyU5xgyQH/AIJHG34OIcPxO6AIN0krwNptvKHDwPpUzWOIuGDzPIPPhGdu5sFHN7W8j+nQiKBzfpso8gOfAzMGUjS9xYA6m5z4bGs1bWPle6SRznyON3ucSXE9STmgtvsrvDocR4m0svFI1vE6NwLXht7XsdRcjMX1F9QpKFUTd5LXMrYpqGKWWSM8T2MBIdHcBzX8rEG2Z1srcxuuAcxcaHX4oPpERAXy4L6RBWHfLsK6hrHVDG/Valxewi9myHNzD0zu4dj2KheB43LSTx1MDi2WN1weR5FrhzaRcEdCrZ7c4PT1VDPDVPEcJYXGQ28hZ5g8X6EelxzVPpmgOIBuATY2tcdbcvcg72OY1LVzyVM7i+WR1yfkB0AGQHQKSbst3T8UqC1xcyljF5ZAPRjb5cR152AJ6AwyO1xfS+atvu3FA3D4W4e4OgtmfvmQ5u8Uah99R0tbIBB6+BbPU9HEIKaJscY5DUnq46uPcr0wsArKAiIgLiqahrGl73BrWi7i4gAAcyTkF9vFwQDbuLKsO9fEsXjqH0VbUyyQXvHkyNkkd7tcWsAaSDre9iEHr7397IrOKhpD9VDh4kn+0tIIDekYIBvzIHLXVDIi4hoBLibADUk8h3Xytubh9hXTTjEZowaeG4i4r+abLzNGlmi+Z5kWzGQavxTCpqaV0M7HRzMPma4WIuvX2J25qcNn8aAgtcLSRuvwPb3zycOTuVzqLg2K3k7uo8UgAHDHVR5xSkE5ew+33Dl1sdOd6zbQbN1NFKYamJ0bxe19HAc2HRw7hBYjZvfnhlSA2ZxpZeYl+xfs8ZevCp3h+JxTxiaCRksTr8L2EOabGxsRlqCFUvYTY6XEqtlNH5WjzSv9iIEAnuc7AdT0uRbbDsPjgijhiaGxxsDGAcmtFgg7KIiAVAt5jMOqYDTVN3yg3YYwC+Nw1PEchkLFpOfRTwheXUbL0jwQYIxfm1oYfVtigrvgewFO2pa6rdJJSg5sYA1x5gOPFppe1u1lYfAK6lfC1tKWCJjQ0MaOHgA0BbqPRRzGNgQ0cUDrjmx1r2y0P6FR6ljkieJGEtkB1H5g9Rlp2QbYe4AZqMbRYzhcjPCqvCnaD9gsEoBzFxkQDrncc1GMSrKioylcS3k0ZNvpp8dTddrD9hJpLF1om98zbP7o/U/BB7uy1dhrP7NEyOAnVgj8LiPXQcRt3JUoBUVg3d04HmfI49i1vyCktNT8DQzic6wtdxufieaDmREQFhxssrBQRbFKqSa40j9nrb2v2XBR4EZD7LeZtpqAB3/nvks2Gsdnax1y0uuzFGGgACwQROr2dczMeZvIgZj3/P8AZfVBUyxWDTxM9k5jnp0+HopauGSkY7MtBPuQdODGmnItcD28389F6IXFFSsb9loC5kBERAREQEREBERAREQEREH/2Q=="/>
          <p:cNvSpPr>
            <a:spLocks noChangeAspect="1" noChangeArrowheads="1"/>
          </p:cNvSpPr>
          <p:nvPr/>
        </p:nvSpPr>
        <p:spPr bwMode="auto">
          <a:xfrm>
            <a:off x="73025" y="-471488"/>
            <a:ext cx="619125" cy="952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670" name="AutoShape 6" descr="data:image/jpg;base64,/9j/4AAQSkZJRgABAQAAAQABAAD/2wCEAAkGBhESERMQERMUFBAVFBsYFBcXGRUYGhsWExoXGR8aFx8jGykgHRwvGhobIjsjJycpODgyGB4xNTAqNSk3LCkBCQoKBQUFDQUFDSkYEhgpKSkpKSkpKSkpKSkpKSkpKSkpKSkpKSkpKSkpKSkpKSkpKSkpKSkpKSkpKSkpKSkpKf/AABEIAGQAQQMBIgACEQEDEQH/xAAcAAEAAgIDAQAAAAAAAAAAAAAABggBBwMEBQL/xAA4EAABAwIDBgMECQUBAAAAAAABAAIDBBEFITEGBxJBUWETIpFScYGxFCQyQnKhwdHwFSMzU2II/8QAFAEBAAAAAAAAAAAAAAAAAAAAAP/EABQRAQAAAAAAAAAAAAAAAAAAAAD/2gAMAwEAAhEDEQA/AN4oiICLBKygIiICIiAiIgLDisrr15eInmP/ACcDuD8Vjb80Gl98e9chz8NonEOabVEoJBuCD4bLG+up94HNbfwDFm1NNBUttwyxtfl1cASPW/oqYyyOJJcSXHMk3JJOpPe63r/582zLmPwyU5xgyQH/AIJHG34OIcPxO6AIN0krwNptvKHDwPpUzWOIuGDzPIPPhGdu5sFHN7W8j+nQiKBzfpso8gOfAzMGUjS9xYA6m5z4bGs1bWPle6SRznyON3ucSXE9STmgtvsrvDocR4m0svFI1vE6NwLXht7XsdRcjMX1F9QpKFUTd5LXMrYpqGKWWSM8T2MBIdHcBzX8rEG2Z1srcxuuAcxcaHX4oPpERAXy4L6RBWHfLsK6hrHVDG/Valxewi9myHNzD0zu4dj2KheB43LSTx1MDi2WN1weR5FrhzaRcEdCrZ7c4PT1VDPDVPEcJYXGQ28hZ5g8X6EelxzVPpmgOIBuATY2tcdbcvcg72OY1LVzyVM7i+WR1yfkB0AGQHQKSbst3T8UqC1xcyljF5ZAPRjb5cR152AJ6AwyO1xfS+atvu3FA3D4W4e4OgtmfvmQ5u8Uah99R0tbIBB6+BbPU9HEIKaJscY5DUnq46uPcr0wsArKAiIgLiqahrGl73BrWi7i4gAAcyTkF9vFwQDbuLKsO9fEsXjqH0VbUyyQXvHkyNkkd7tcWsAaSDre9iEHr7397IrOKhpD9VDh4kn+0tIIDekYIBvzIHLXVDIi4hoBLibADUk8h3Xytubh9hXTTjEZowaeG4i4r+abLzNGlmi+Z5kWzGQavxTCpqaV0M7HRzMPma4WIuvX2J25qcNn8aAgtcLSRuvwPb3zycOTuVzqLg2K3k7uo8UgAHDHVR5xSkE5ew+33Dl1sdOd6zbQbN1NFKYamJ0bxe19HAc2HRw7hBYjZvfnhlSA2ZxpZeYl+xfs8ZevCp3h+JxTxiaCRksTr8L2EOabGxsRlqCFUvYTY6XEqtlNH5WjzSv9iIEAnuc7AdT0uRbbDsPjgijhiaGxxsDGAcmtFgg7KIiAVAt5jMOqYDTVN3yg3YYwC+Nw1PEchkLFpOfRTwheXUbL0jwQYIxfm1oYfVtigrvgewFO2pa6rdJJSg5sYA1x5gOPFppe1u1lYfAK6lfC1tKWCJjQ0MaOHgA0BbqPRRzGNgQ0cUDrjmx1r2y0P6FR6ljkieJGEtkB1H5g9Rlp2QbYe4AZqMbRYzhcjPCqvCnaD9gsEoBzFxkQDrncc1GMSrKioylcS3k0ZNvpp8dTddrD9hJpLF1om98zbP7o/U/BB7uy1dhrP7NEyOAnVgj8LiPXQcRt3JUoBUVg3d04HmfI49i1vyCktNT8DQzic6wtdxufieaDmREQFhxssrBQRbFKqSa40j9nrb2v2XBR4EZD7LeZtpqAB3/nvks2Gsdnax1y0uuzFGGgACwQROr2dczMeZvIgZj3/P8AZfVBUyxWDTxM9k5jnp0+HopauGSkY7MtBPuQdODGmnItcD28389F6IXFFSsb9loC5kBERAREQEREBERAREQEREH/2Q=="/>
          <p:cNvSpPr>
            <a:spLocks noChangeAspect="1" noChangeArrowheads="1"/>
          </p:cNvSpPr>
          <p:nvPr/>
        </p:nvSpPr>
        <p:spPr bwMode="auto">
          <a:xfrm>
            <a:off x="73025" y="-471488"/>
            <a:ext cx="619125" cy="952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9672" name="Picture 8" descr="http://t1.gstatic.com/images?q=tbn:ANd9GcQVMYRTQfspnBzfKeV-h2tqK8G_GVeuHGwMcpXVp4L7Rq4Qg9-U"/>
          <p:cNvPicPr>
            <a:picLocks noChangeAspect="1" noChangeArrowheads="1"/>
          </p:cNvPicPr>
          <p:nvPr/>
        </p:nvPicPr>
        <p:blipFill>
          <a:blip r:embed="rId4" cstate="print"/>
          <a:srcRect/>
          <a:stretch>
            <a:fillRect/>
          </a:stretch>
        </p:blipFill>
        <p:spPr bwMode="auto">
          <a:xfrm>
            <a:off x="1" y="357166"/>
            <a:ext cx="2071670" cy="1658988"/>
          </a:xfrm>
          <a:prstGeom prst="rect">
            <a:avLst/>
          </a:prstGeom>
          <a:noFill/>
        </p:spPr>
      </p:pic>
      <p:pic>
        <p:nvPicPr>
          <p:cNvPr id="369674" name="Picture 10" descr="http://farm2.static.flickr.com/1437/892508720_eb0795a686_o.jpg"/>
          <p:cNvPicPr>
            <a:picLocks noChangeAspect="1" noChangeArrowheads="1"/>
          </p:cNvPicPr>
          <p:nvPr/>
        </p:nvPicPr>
        <p:blipFill>
          <a:blip r:embed="rId5" cstate="print"/>
          <a:srcRect/>
          <a:stretch>
            <a:fillRect/>
          </a:stretch>
        </p:blipFill>
        <p:spPr bwMode="auto">
          <a:xfrm>
            <a:off x="1357290" y="4857760"/>
            <a:ext cx="804546" cy="852957"/>
          </a:xfrm>
          <a:prstGeom prst="rect">
            <a:avLst/>
          </a:prstGeom>
          <a:noFill/>
        </p:spPr>
      </p:pic>
      <p:sp>
        <p:nvSpPr>
          <p:cNvPr id="15" name="מלבן 14"/>
          <p:cNvSpPr/>
          <p:nvPr/>
        </p:nvSpPr>
        <p:spPr>
          <a:xfrm>
            <a:off x="2928926" y="4143380"/>
            <a:ext cx="2928958" cy="57150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t>התרומה הועברה לעמותה </a:t>
            </a:r>
            <a:r>
              <a:rPr lang="he-IL" sz="1400" b="1" u="sng" dirty="0" smtClean="0"/>
              <a:t>ב - 15.1.15</a:t>
            </a:r>
          </a:p>
        </p:txBody>
      </p:sp>
      <p:sp>
        <p:nvSpPr>
          <p:cNvPr id="16" name="מלבן 15"/>
          <p:cNvSpPr/>
          <p:nvPr/>
        </p:nvSpPr>
        <p:spPr>
          <a:xfrm>
            <a:off x="2357422" y="4929198"/>
            <a:ext cx="2928958" cy="57150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t>התרומה הועברה לעמותה </a:t>
            </a:r>
            <a:r>
              <a:rPr lang="he-IL" sz="1400" b="1" u="sng" dirty="0" smtClean="0"/>
              <a:t>ב - 15.4.15</a:t>
            </a:r>
          </a:p>
        </p:txBody>
      </p:sp>
      <p:pic>
        <p:nvPicPr>
          <p:cNvPr id="17" name="Picture 2" descr="http://www.enter-system.com/image/users/92032/ftp/my_files/more%20icons%20black/%D7%95%D7%99.jpg"/>
          <p:cNvPicPr>
            <a:picLocks noChangeAspect="1" noChangeArrowheads="1"/>
          </p:cNvPicPr>
          <p:nvPr/>
        </p:nvPicPr>
        <p:blipFill>
          <a:blip r:embed="rId3" cstate="print"/>
          <a:srcRect/>
          <a:stretch>
            <a:fillRect/>
          </a:stretch>
        </p:blipFill>
        <p:spPr bwMode="auto">
          <a:xfrm>
            <a:off x="2021664" y="3929066"/>
            <a:ext cx="764386" cy="1000132"/>
          </a:xfrm>
          <a:prstGeom prst="rect">
            <a:avLst/>
          </a:prstGeom>
          <a:noFill/>
        </p:spPr>
      </p:pic>
      <p:pic>
        <p:nvPicPr>
          <p:cNvPr id="18" name="Picture 3" descr="http://www.levi-itzhak.co.il/Levi/UpLoadFiles/PGallery/1651175601_Big.jpg"/>
          <p:cNvPicPr>
            <a:picLocks noChangeAspect="1" noChangeArrowheads="1"/>
          </p:cNvPicPr>
          <p:nvPr/>
        </p:nvPicPr>
        <p:blipFill>
          <a:blip r:embed="rId6" cstate="print"/>
          <a:srcRect/>
          <a:stretch>
            <a:fillRect/>
          </a:stretch>
        </p:blipFill>
        <p:spPr bwMode="auto">
          <a:xfrm>
            <a:off x="6572264" y="4357694"/>
            <a:ext cx="1620128" cy="1867648"/>
          </a:xfrm>
          <a:prstGeom prst="rect">
            <a:avLst/>
          </a:prstGeom>
          <a:noFill/>
        </p:spPr>
      </p:pic>
      <p:sp>
        <p:nvSpPr>
          <p:cNvPr id="14" name="חץ למעלה 13">
            <a:hlinkClick r:id="rId7"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49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369672"/>
                                        </p:tgtEl>
                                        <p:attrNameLst>
                                          <p:attrName>style.visibility</p:attrName>
                                        </p:attrNameLst>
                                      </p:cBhvr>
                                      <p:to>
                                        <p:strVal val="visible"/>
                                      </p:to>
                                    </p:set>
                                    <p:animEffect transition="in" filter="wipe(down)">
                                      <p:cBhvr>
                                        <p:cTn id="9" dur="500"/>
                                        <p:tgtEl>
                                          <p:spTgt spid="36967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69666"/>
                                        </p:tgtEl>
                                        <p:attrNameLst>
                                          <p:attrName>style.visibility</p:attrName>
                                        </p:attrNameLst>
                                      </p:cBhvr>
                                      <p:to>
                                        <p:strVal val="visible"/>
                                      </p:to>
                                    </p:set>
                                    <p:animEffect transition="in" filter="wheel(4)">
                                      <p:cBhvr>
                                        <p:cTn id="24" dur="1000"/>
                                        <p:tgtEl>
                                          <p:spTgt spid="36966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4)">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lt">
                                    <p:tmAbs val="0"/>
                                  </p:iterate>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4)">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69674"/>
                                        </p:tgtEl>
                                        <p:attrNameLst>
                                          <p:attrName>style.visibility</p:attrName>
                                        </p:attrNameLst>
                                      </p:cBhvr>
                                      <p:to>
                                        <p:strVal val="visible"/>
                                      </p:to>
                                    </p:set>
                                    <p:anim calcmode="lin" valueType="num">
                                      <p:cBhvr additive="base">
                                        <p:cTn id="53" dur="500" fill="hold"/>
                                        <p:tgtEl>
                                          <p:spTgt spid="369674"/>
                                        </p:tgtEl>
                                        <p:attrNameLst>
                                          <p:attrName>ppt_x</p:attrName>
                                        </p:attrNameLst>
                                      </p:cBhvr>
                                      <p:tavLst>
                                        <p:tav tm="0">
                                          <p:val>
                                            <p:strVal val="#ppt_x"/>
                                          </p:val>
                                        </p:tav>
                                        <p:tav tm="100000">
                                          <p:val>
                                            <p:strVal val="#ppt_x"/>
                                          </p:val>
                                        </p:tav>
                                      </p:tavLst>
                                    </p:anim>
                                    <p:anim calcmode="lin" valueType="num">
                                      <p:cBhvr additive="base">
                                        <p:cTn id="54" dur="500" fill="hold"/>
                                        <p:tgtEl>
                                          <p:spTgt spid="369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p:bldP spid="4"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14290"/>
            <a:ext cx="8250710" cy="864096"/>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תרומות להשקעה ברכוש קבוע- </a:t>
            </a:r>
            <a:r>
              <a:rPr lang="he-IL" sz="2800" b="1" dirty="0" smtClean="0">
                <a:ln w="11430"/>
                <a:solidFill>
                  <a:srgbClr val="0070C0"/>
                </a:solidFill>
                <a:effectLst>
                  <a:outerShdw blurRad="50800" dist="39000" dir="5460000" algn="tl">
                    <a:srgbClr val="000000">
                      <a:alpha val="38000"/>
                    </a:srgbClr>
                  </a:outerShdw>
                </a:effectLst>
                <a:latin typeface="Trebuchet MS" pitchFamily="34" charset="0"/>
                <a:cs typeface="Tahoma" pitchFamily="34" charset="0"/>
              </a:rPr>
              <a:t>תקן 36 </a:t>
            </a:r>
            <a:br>
              <a:rPr lang="he-IL" sz="2800" b="1" dirty="0" smtClean="0">
                <a:ln w="11430"/>
                <a:solidFill>
                  <a:srgbClr val="0070C0"/>
                </a:solidFill>
                <a:effectLst>
                  <a:outerShdw blurRad="50800" dist="39000" dir="5460000" algn="tl">
                    <a:srgbClr val="000000">
                      <a:alpha val="38000"/>
                    </a:srgbClr>
                  </a:outerShdw>
                </a:effectLst>
                <a:latin typeface="Trebuchet MS" pitchFamily="34" charset="0"/>
                <a:cs typeface="Tahoma" pitchFamily="34" charset="0"/>
              </a:rPr>
            </a:br>
            <a:r>
              <a:rPr lang="he-IL"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מזומן מוגבל</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47</a:t>
            </a:fld>
            <a:endParaRPr lang="he-IL"/>
          </a:p>
        </p:txBody>
      </p:sp>
      <p:sp>
        <p:nvSpPr>
          <p:cNvPr id="6" name="מלבן 5"/>
          <p:cNvSpPr/>
          <p:nvPr/>
        </p:nvSpPr>
        <p:spPr>
          <a:xfrm>
            <a:off x="428596" y="1285860"/>
            <a:ext cx="8001056" cy="4247317"/>
          </a:xfrm>
          <a:prstGeom prst="rect">
            <a:avLst/>
          </a:prstGeom>
        </p:spPr>
        <p:txBody>
          <a:bodyPr wrap="square">
            <a:spAutoFit/>
          </a:bodyPr>
          <a:lstStyle/>
          <a:p>
            <a:pPr algn="just">
              <a:lnSpc>
                <a:spcPct val="150000"/>
              </a:lnSpc>
            </a:pPr>
            <a:r>
              <a:rPr lang="he-IL" sz="2000" b="1" dirty="0" smtClean="0">
                <a:solidFill>
                  <a:schemeClr val="accent1">
                    <a:lumMod val="75000"/>
                  </a:schemeClr>
                </a:solidFill>
                <a:latin typeface="Tahoma" pitchFamily="34" charset="0"/>
                <a:cs typeface="Tahoma" pitchFamily="34" charset="0"/>
              </a:rPr>
              <a:t>מזומנים שהתקבלו עם התניה להשקעה ברכוש קבוע</a:t>
            </a:r>
            <a:endParaRPr lang="he-IL" sz="2000" b="1" u="sng" dirty="0" smtClean="0">
              <a:solidFill>
                <a:schemeClr val="accent1">
                  <a:lumMod val="75000"/>
                </a:schemeClr>
              </a:solidFill>
              <a:latin typeface="Tahoma" pitchFamily="34" charset="0"/>
              <a:cs typeface="Tahoma" pitchFamily="34" charset="0"/>
            </a:endParaRPr>
          </a:p>
          <a:p>
            <a:pPr marL="628650" indent="-455613" algn="just">
              <a:lnSpc>
                <a:spcPct val="150000"/>
              </a:lnSpc>
            </a:pPr>
            <a:r>
              <a:rPr lang="he-IL" sz="2000" b="1" dirty="0" smtClean="0">
                <a:solidFill>
                  <a:schemeClr val="accent1">
                    <a:lumMod val="75000"/>
                  </a:schemeClr>
                </a:solidFill>
                <a:latin typeface="Tahoma" pitchFamily="34" charset="0"/>
                <a:cs typeface="Tahoma" pitchFamily="34" charset="0"/>
              </a:rPr>
              <a:t>           </a:t>
            </a:r>
          </a:p>
          <a:p>
            <a:pPr marL="628650" indent="-455613" algn="just">
              <a:lnSpc>
                <a:spcPct val="150000"/>
              </a:lnSpc>
            </a:pPr>
            <a:r>
              <a:rPr lang="he-IL" sz="2000" b="1" dirty="0" smtClean="0">
                <a:solidFill>
                  <a:schemeClr val="accent1">
                    <a:lumMod val="75000"/>
                  </a:schemeClr>
                </a:solidFill>
                <a:latin typeface="Tahoma" pitchFamily="34" charset="0"/>
                <a:cs typeface="Tahoma" pitchFamily="34" charset="0"/>
              </a:rPr>
              <a:t>          לא יכללו במזומנים!</a:t>
            </a:r>
            <a:r>
              <a:rPr lang="en-US" sz="2000" b="1" dirty="0" smtClean="0">
                <a:solidFill>
                  <a:schemeClr val="accent1">
                    <a:lumMod val="75000"/>
                  </a:schemeClr>
                </a:solidFill>
                <a:latin typeface="Tahoma" pitchFamily="34" charset="0"/>
                <a:cs typeface="Tahoma" pitchFamily="34" charset="0"/>
              </a:rPr>
              <a:t> </a:t>
            </a:r>
            <a:endParaRPr lang="he-IL" sz="2000" b="1" dirty="0" smtClean="0">
              <a:solidFill>
                <a:schemeClr val="accent1">
                  <a:lumMod val="75000"/>
                </a:schemeClr>
              </a:solidFill>
              <a:latin typeface="Tahoma" pitchFamily="34" charset="0"/>
              <a:cs typeface="Tahoma" pitchFamily="34" charset="0"/>
            </a:endParaRPr>
          </a:p>
          <a:p>
            <a:pPr marL="628650" indent="-455613" algn="just">
              <a:lnSpc>
                <a:spcPct val="150000"/>
              </a:lnSpc>
              <a:buFont typeface="Wingdings" pitchFamily="2" charset="2"/>
              <a:buChar char="q"/>
            </a:pPr>
            <a:endParaRPr lang="he-IL" sz="2000" b="1" dirty="0" smtClean="0">
              <a:solidFill>
                <a:schemeClr val="accent1">
                  <a:lumMod val="75000"/>
                </a:schemeClr>
              </a:solidFill>
              <a:latin typeface="Tahoma" pitchFamily="34" charset="0"/>
              <a:cs typeface="Tahoma" pitchFamily="34" charset="0"/>
            </a:endParaRPr>
          </a:p>
          <a:p>
            <a:pPr marL="628650" indent="-455613" algn="just">
              <a:lnSpc>
                <a:spcPct val="150000"/>
              </a:lnSpc>
            </a:pPr>
            <a:r>
              <a:rPr lang="he-IL" sz="2000" b="1" dirty="0" smtClean="0">
                <a:solidFill>
                  <a:schemeClr val="accent1">
                    <a:lumMod val="75000"/>
                  </a:schemeClr>
                </a:solidFill>
                <a:latin typeface="Tahoma" pitchFamily="34" charset="0"/>
                <a:cs typeface="Tahoma" pitchFamily="34" charset="0"/>
              </a:rPr>
              <a:t>           יכללו ברכוש קבוע בסעיף נפרד שיקרא:</a:t>
            </a:r>
          </a:p>
          <a:p>
            <a:pPr marL="628650" indent="-455613" algn="ctr">
              <a:lnSpc>
                <a:spcPct val="150000"/>
              </a:lnSpc>
            </a:pPr>
            <a:r>
              <a:rPr lang="he-IL" sz="2000" b="1" dirty="0" smtClean="0">
                <a:solidFill>
                  <a:schemeClr val="accent1">
                    <a:lumMod val="75000"/>
                  </a:schemeClr>
                </a:solidFill>
                <a:latin typeface="Tahoma" pitchFamily="34" charset="0"/>
                <a:cs typeface="Tahoma" pitchFamily="34" charset="0"/>
              </a:rPr>
              <a:t>    "מזומנים והשקעות אחרות המיועדים להשקעה ברכוש קבוע"</a:t>
            </a:r>
          </a:p>
          <a:p>
            <a:pPr marL="628650" indent="-455613" algn="just">
              <a:lnSpc>
                <a:spcPct val="150000"/>
              </a:lnSpc>
              <a:buFont typeface="Wingdings" pitchFamily="2" charset="2"/>
              <a:buChar char="q"/>
            </a:pPr>
            <a:endParaRPr lang="he-IL" sz="2000" b="1" dirty="0" smtClean="0">
              <a:solidFill>
                <a:schemeClr val="accent1">
                  <a:lumMod val="75000"/>
                </a:schemeClr>
              </a:solidFill>
              <a:latin typeface="Tahoma" pitchFamily="34" charset="0"/>
              <a:cs typeface="Tahoma" pitchFamily="34" charset="0"/>
            </a:endParaRPr>
          </a:p>
          <a:p>
            <a:pPr marL="628650" indent="-455613" algn="just">
              <a:lnSpc>
                <a:spcPct val="150000"/>
              </a:lnSpc>
            </a:pPr>
            <a:endParaRPr lang="he-IL" sz="2000" b="1" dirty="0" smtClean="0">
              <a:solidFill>
                <a:schemeClr val="accent2"/>
              </a:solidFill>
              <a:latin typeface="Tahoma" pitchFamily="34" charset="0"/>
              <a:cs typeface="Tahoma" pitchFamily="34" charset="0"/>
            </a:endParaRPr>
          </a:p>
        </p:txBody>
      </p:sp>
      <p:sp>
        <p:nvSpPr>
          <p:cNvPr id="8" name="חץ למעלה 7">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10" descr="http://farm2.static.flickr.com/1437/892508720_eb0795a686_o.jpg"/>
          <p:cNvPicPr>
            <a:picLocks noChangeAspect="1" noChangeArrowheads="1"/>
          </p:cNvPicPr>
          <p:nvPr/>
        </p:nvPicPr>
        <p:blipFill>
          <a:blip r:embed="rId4" cstate="print"/>
          <a:srcRect/>
          <a:stretch>
            <a:fillRect/>
          </a:stretch>
        </p:blipFill>
        <p:spPr bwMode="auto">
          <a:xfrm>
            <a:off x="7524328" y="2060848"/>
            <a:ext cx="804546" cy="852957"/>
          </a:xfrm>
          <a:prstGeom prst="rect">
            <a:avLst/>
          </a:prstGeom>
          <a:noFill/>
        </p:spPr>
      </p:pic>
      <p:pic>
        <p:nvPicPr>
          <p:cNvPr id="10" name="Picture 2" descr="http://www.enter-system.com/image/users/92032/ftp/my_files/more%20icons%20black/%D7%95%D7%99.jpg"/>
          <p:cNvPicPr>
            <a:picLocks noChangeAspect="1" noChangeArrowheads="1"/>
          </p:cNvPicPr>
          <p:nvPr/>
        </p:nvPicPr>
        <p:blipFill>
          <a:blip r:embed="rId5" cstate="print"/>
          <a:srcRect/>
          <a:stretch>
            <a:fillRect/>
          </a:stretch>
        </p:blipFill>
        <p:spPr bwMode="auto">
          <a:xfrm>
            <a:off x="7668344" y="3212976"/>
            <a:ext cx="764386" cy="100013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4)">
                                      <p:cBhvr>
                                        <p:cTn id="29" dur="1000"/>
                                        <p:tgtEl>
                                          <p:spTgt spid="10"/>
                                        </p:tgtEl>
                                      </p:cBhvr>
                                    </p:animEffect>
                                  </p:childTnLst>
                                </p:cTn>
                              </p:par>
                              <p:par>
                                <p:cTn id="30" presetID="1" presetClass="entr" presetSubtype="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77482" y="385746"/>
            <a:ext cx="7052170"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הקבלת מקורות: הקבלה חיצונית</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48</a:t>
            </a:fld>
            <a:endParaRPr lang="he-IL" dirty="0"/>
          </a:p>
        </p:txBody>
      </p:sp>
      <p:sp>
        <p:nvSpPr>
          <p:cNvPr id="19" name="TextBox 18"/>
          <p:cNvSpPr txBox="1"/>
          <p:nvPr/>
        </p:nvSpPr>
        <p:spPr>
          <a:xfrm>
            <a:off x="2214546" y="5143512"/>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6" name="מציין מיקום תוכן 2"/>
          <p:cNvSpPr txBox="1">
            <a:spLocks/>
          </p:cNvSpPr>
          <p:nvPr/>
        </p:nvSpPr>
        <p:spPr>
          <a:xfrm>
            <a:off x="357158" y="1000108"/>
            <a:ext cx="8229600" cy="5054617"/>
          </a:xfrm>
          <a:prstGeom prst="rect">
            <a:avLst/>
          </a:prstGeom>
        </p:spPr>
        <p:txBody>
          <a:bodyPr vert="horz" lIns="91440" tIns="45720" rIns="91440" bIns="45720" rtlCol="1">
            <a:normAutofit/>
          </a:bodyPr>
          <a:lstStyle/>
          <a:p>
            <a:pPr algn="just">
              <a:lnSpc>
                <a:spcPct val="150000"/>
              </a:lnSpc>
            </a:pPr>
            <a:r>
              <a:rPr lang="he-IL" b="1" u="sng" dirty="0" smtClean="0">
                <a:solidFill>
                  <a:schemeClr val="accent1">
                    <a:lumMod val="75000"/>
                  </a:schemeClr>
                </a:solidFill>
                <a:latin typeface="Tahoma" pitchFamily="34" charset="0"/>
                <a:cs typeface="Tahoma" pitchFamily="34" charset="0"/>
              </a:rPr>
              <a:t>הקבלה חיצונית </a:t>
            </a:r>
            <a:r>
              <a:rPr lang="he-IL" b="1" dirty="0" smtClean="0">
                <a:solidFill>
                  <a:schemeClr val="accent1">
                    <a:lumMod val="75000"/>
                  </a:schemeClr>
                </a:solidFill>
                <a:latin typeface="Tahoma" pitchFamily="34" charset="0"/>
                <a:cs typeface="Tahoma" pitchFamily="34" charset="0"/>
              </a:rPr>
              <a:t>–</a:t>
            </a:r>
          </a:p>
          <a:p>
            <a:pPr algn="just">
              <a:lnSpc>
                <a:spcPct val="150000"/>
              </a:lnSpc>
            </a:pPr>
            <a:r>
              <a:rPr lang="he-IL" b="1" dirty="0" smtClean="0">
                <a:solidFill>
                  <a:schemeClr val="accent1">
                    <a:lumMod val="75000"/>
                  </a:schemeClr>
                </a:solidFill>
                <a:latin typeface="Tahoma" pitchFamily="34" charset="0"/>
                <a:cs typeface="Tahoma" pitchFamily="34" charset="0"/>
              </a:rPr>
              <a:t> התחייבות גורם חיצוני להעמיד לרשות </a:t>
            </a:r>
            <a:r>
              <a:rPr lang="he-IL" b="1" dirty="0" err="1" smtClean="0">
                <a:solidFill>
                  <a:schemeClr val="accent1">
                    <a:lumMod val="75000"/>
                  </a:schemeClr>
                </a:solidFill>
                <a:latin typeface="Tahoma" pitchFamily="34" charset="0"/>
                <a:cs typeface="Tahoma" pitchFamily="34" charset="0"/>
              </a:rPr>
              <a:t>האלכ"ר</a:t>
            </a:r>
            <a:r>
              <a:rPr lang="he-IL" b="1" dirty="0" smtClean="0">
                <a:solidFill>
                  <a:schemeClr val="accent1">
                    <a:lumMod val="75000"/>
                  </a:schemeClr>
                </a:solidFill>
                <a:latin typeface="Tahoma" pitchFamily="34" charset="0"/>
                <a:cs typeface="Tahoma" pitchFamily="34" charset="0"/>
              </a:rPr>
              <a:t> מקורות כספיים בסכומים מקבילים למקורות המושגים על ידיו מתורמים אחרים.</a:t>
            </a:r>
          </a:p>
          <a:p>
            <a:pPr algn="just">
              <a:lnSpc>
                <a:spcPct val="150000"/>
              </a:lnSpc>
            </a:pPr>
            <a:r>
              <a:rPr lang="he-IL" b="1" u="sng" dirty="0" smtClean="0">
                <a:solidFill>
                  <a:schemeClr val="accent1">
                    <a:lumMod val="75000"/>
                  </a:schemeClr>
                </a:solidFill>
                <a:latin typeface="Tahoma" pitchFamily="34" charset="0"/>
                <a:cs typeface="Tahoma" pitchFamily="34" charset="0"/>
              </a:rPr>
              <a:t>הטיפול החשבונאי </a:t>
            </a:r>
            <a:r>
              <a:rPr lang="he-IL" b="1" dirty="0" smtClean="0">
                <a:solidFill>
                  <a:schemeClr val="accent1">
                    <a:lumMod val="75000"/>
                  </a:schemeClr>
                </a:solidFill>
                <a:latin typeface="Tahoma" pitchFamily="34" charset="0"/>
                <a:cs typeface="Tahoma" pitchFamily="34" charset="0"/>
              </a:rPr>
              <a:t>– </a:t>
            </a:r>
          </a:p>
          <a:p>
            <a:pPr algn="just">
              <a:lnSpc>
                <a:spcPct val="150000"/>
              </a:lnSpc>
            </a:pPr>
            <a:r>
              <a:rPr lang="he-IL" b="1" dirty="0" smtClean="0">
                <a:solidFill>
                  <a:schemeClr val="accent1">
                    <a:lumMod val="75000"/>
                  </a:schemeClr>
                </a:solidFill>
                <a:latin typeface="Tahoma" pitchFamily="34" charset="0"/>
                <a:cs typeface="Tahoma" pitchFamily="34" charset="0"/>
              </a:rPr>
              <a:t>יש להציג את המקורות המקבילים במקביל להכרה בתרומות או בהקצבות המזכות בהקבלה, על פי הכללים שנקבעו בתרומות, הקצבות ותמיכות.    </a:t>
            </a:r>
          </a:p>
        </p:txBody>
      </p:sp>
      <p:sp>
        <p:nvSpPr>
          <p:cNvPr id="7" name="מלבן 6"/>
          <p:cNvSpPr/>
          <p:nvPr/>
        </p:nvSpPr>
        <p:spPr>
          <a:xfrm>
            <a:off x="214282" y="3786190"/>
            <a:ext cx="7143800" cy="928694"/>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b="1" dirty="0" smtClean="0"/>
          </a:p>
          <a:p>
            <a:pPr algn="ctr"/>
            <a:r>
              <a:rPr lang="he-IL" sz="1400" b="1" dirty="0" smtClean="0"/>
              <a:t>ב - 1.7.14 התחייב אורי לתרום למכון הישראלי לקוסמות 35,000 ₪ למתן מלגות לקוסמים מצטיינים, במידה והמכון ימצא תורם נוסף שיתרום סכום זהה. בתאריך 30.1.15 התחייבה אורית, תורמת ותיקה של המכון בכתב, להעמיד את הסכום המבוקש. הסכום הועבר לעמותה ב- 30.9.15.</a:t>
            </a:r>
          </a:p>
          <a:p>
            <a:pPr algn="ctr"/>
            <a:endParaRPr lang="he-IL" dirty="0">
              <a:solidFill>
                <a:schemeClr val="bg1"/>
              </a:solidFill>
            </a:endParaRPr>
          </a:p>
        </p:txBody>
      </p:sp>
      <p:sp>
        <p:nvSpPr>
          <p:cNvPr id="8" name="מלבן 7"/>
          <p:cNvSpPr/>
          <p:nvPr/>
        </p:nvSpPr>
        <p:spPr>
          <a:xfrm>
            <a:off x="4714876" y="4929198"/>
            <a:ext cx="2357454"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rPr>
              <a:t>1.7.2014</a:t>
            </a:r>
            <a:endParaRPr lang="he-IL" dirty="0">
              <a:solidFill>
                <a:schemeClr val="bg1"/>
              </a:solidFill>
            </a:endParaRPr>
          </a:p>
        </p:txBody>
      </p:sp>
      <p:sp>
        <p:nvSpPr>
          <p:cNvPr id="9" name="מלבן 8"/>
          <p:cNvSpPr/>
          <p:nvPr/>
        </p:nvSpPr>
        <p:spPr>
          <a:xfrm>
            <a:off x="428596" y="4929198"/>
            <a:ext cx="4143404"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אין עמידה בתנאים- טרם הושגה הגבלה - אין רישום! </a:t>
            </a:r>
            <a:endParaRPr lang="he-IL" dirty="0">
              <a:solidFill>
                <a:schemeClr val="bg1"/>
              </a:solidFill>
            </a:endParaRPr>
          </a:p>
        </p:txBody>
      </p:sp>
      <p:sp>
        <p:nvSpPr>
          <p:cNvPr id="10" name="TextBox 9"/>
          <p:cNvSpPr txBox="1"/>
          <p:nvPr/>
        </p:nvSpPr>
        <p:spPr>
          <a:xfrm>
            <a:off x="2285984" y="5774312"/>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11" name="מלבן 10"/>
          <p:cNvSpPr/>
          <p:nvPr/>
        </p:nvSpPr>
        <p:spPr>
          <a:xfrm>
            <a:off x="4786314" y="5559998"/>
            <a:ext cx="2286016"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rPr>
              <a:t>30.1.2015</a:t>
            </a:r>
            <a:endParaRPr lang="he-IL" dirty="0">
              <a:solidFill>
                <a:schemeClr val="bg1"/>
              </a:solidFill>
            </a:endParaRPr>
          </a:p>
        </p:txBody>
      </p:sp>
      <p:sp>
        <p:nvSpPr>
          <p:cNvPr id="12" name="מלבן 11"/>
          <p:cNvSpPr/>
          <p:nvPr/>
        </p:nvSpPr>
        <p:spPr>
          <a:xfrm>
            <a:off x="500034" y="5559998"/>
            <a:ext cx="4143404" cy="51220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ח' חייבים </a:t>
            </a:r>
          </a:p>
          <a:p>
            <a:r>
              <a:rPr lang="he-IL" sz="1400" b="1" dirty="0" smtClean="0">
                <a:solidFill>
                  <a:schemeClr val="bg1"/>
                </a:solidFill>
              </a:rPr>
              <a:t>ז' נכסים נטו שקיימת לגביהם הגבלה בעלת אופי זמני</a:t>
            </a:r>
            <a:endParaRPr lang="he-IL" dirty="0">
              <a:solidFill>
                <a:schemeClr val="bg1"/>
              </a:solidFill>
            </a:endParaRPr>
          </a:p>
        </p:txBody>
      </p:sp>
      <p:sp>
        <p:nvSpPr>
          <p:cNvPr id="13" name="חץ למעלה 12">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34606" y="357166"/>
            <a:ext cx="7123608"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הקבלת מקורות: הקבלה פנימית</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a:xfrm>
            <a:off x="1600208" y="5927722"/>
            <a:ext cx="2133600" cy="365125"/>
          </a:xfrm>
        </p:spPr>
        <p:txBody>
          <a:bodyPr/>
          <a:lstStyle/>
          <a:p>
            <a:pPr>
              <a:defRPr/>
            </a:pPr>
            <a:fld id="{3E428B63-D184-4A9B-A6BB-4F3A6F4381A3}" type="slidenum">
              <a:rPr lang="he-IL" smtClean="0"/>
              <a:pPr>
                <a:defRPr/>
              </a:pPr>
              <a:t>49</a:t>
            </a:fld>
            <a:endParaRPr lang="he-IL" dirty="0"/>
          </a:p>
        </p:txBody>
      </p:sp>
      <p:sp>
        <p:nvSpPr>
          <p:cNvPr id="19" name="TextBox 18"/>
          <p:cNvSpPr txBox="1"/>
          <p:nvPr/>
        </p:nvSpPr>
        <p:spPr>
          <a:xfrm>
            <a:off x="3357554" y="4714884"/>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6" name="מציין מיקום תוכן 2"/>
          <p:cNvSpPr txBox="1">
            <a:spLocks/>
          </p:cNvSpPr>
          <p:nvPr/>
        </p:nvSpPr>
        <p:spPr>
          <a:xfrm>
            <a:off x="357158" y="1000108"/>
            <a:ext cx="8229600" cy="5054617"/>
          </a:xfrm>
          <a:prstGeom prst="rect">
            <a:avLst/>
          </a:prstGeom>
        </p:spPr>
        <p:txBody>
          <a:bodyPr vert="horz" lIns="91440" tIns="45720" rIns="91440" bIns="45720" rtlCol="1">
            <a:normAutofit/>
          </a:bodyPr>
          <a:lstStyle/>
          <a:p>
            <a:pPr algn="just">
              <a:lnSpc>
                <a:spcPct val="150000"/>
              </a:lnSpc>
            </a:pPr>
            <a:r>
              <a:rPr lang="he-IL" b="1" u="sng" dirty="0" smtClean="0">
                <a:solidFill>
                  <a:schemeClr val="accent1">
                    <a:lumMod val="75000"/>
                  </a:schemeClr>
                </a:solidFill>
                <a:latin typeface="Tahoma" pitchFamily="34" charset="0"/>
                <a:cs typeface="Tahoma" pitchFamily="34" charset="0"/>
              </a:rPr>
              <a:t>הקבלה פנימית </a:t>
            </a:r>
            <a:r>
              <a:rPr lang="he-IL" b="1" dirty="0" smtClean="0">
                <a:solidFill>
                  <a:schemeClr val="accent1">
                    <a:lumMod val="75000"/>
                  </a:schemeClr>
                </a:solidFill>
                <a:latin typeface="Tahoma" pitchFamily="34" charset="0"/>
                <a:cs typeface="Tahoma" pitchFamily="34" charset="0"/>
              </a:rPr>
              <a:t>–</a:t>
            </a:r>
          </a:p>
          <a:p>
            <a:pPr algn="just">
              <a:lnSpc>
                <a:spcPct val="150000"/>
              </a:lnSpc>
            </a:pPr>
            <a:r>
              <a:rPr lang="he-IL" b="1" dirty="0" smtClean="0">
                <a:solidFill>
                  <a:schemeClr val="accent1">
                    <a:lumMod val="75000"/>
                  </a:schemeClr>
                </a:solidFill>
                <a:latin typeface="Tahoma" pitchFamily="34" charset="0"/>
                <a:cs typeface="Tahoma" pitchFamily="34" charset="0"/>
              </a:rPr>
              <a:t> המלכ"ר התחייב כלפי התורמים להעמיד ממקורותיו סכומים מקבילים לתרומות שיתקבלו, כאשר הסכומים המקבילים ישמשו למטרות זהות.</a:t>
            </a:r>
          </a:p>
          <a:p>
            <a:pPr algn="just">
              <a:lnSpc>
                <a:spcPct val="150000"/>
              </a:lnSpc>
            </a:pPr>
            <a:r>
              <a:rPr lang="he-IL" b="1" u="sng" dirty="0" smtClean="0">
                <a:solidFill>
                  <a:schemeClr val="accent1">
                    <a:lumMod val="75000"/>
                  </a:schemeClr>
                </a:solidFill>
                <a:latin typeface="Tahoma" pitchFamily="34" charset="0"/>
                <a:cs typeface="Tahoma" pitchFamily="34" charset="0"/>
              </a:rPr>
              <a:t>הטיפול החשבונאי </a:t>
            </a:r>
            <a:r>
              <a:rPr lang="he-IL" b="1" dirty="0" smtClean="0">
                <a:solidFill>
                  <a:schemeClr val="accent1">
                    <a:lumMod val="75000"/>
                  </a:schemeClr>
                </a:solidFill>
                <a:latin typeface="Tahoma" pitchFamily="34" charset="0"/>
                <a:cs typeface="Tahoma" pitchFamily="34" charset="0"/>
              </a:rPr>
              <a:t>– </a:t>
            </a:r>
          </a:p>
          <a:p>
            <a:pPr>
              <a:lnSpc>
                <a:spcPct val="150000"/>
              </a:lnSpc>
            </a:pPr>
            <a:r>
              <a:rPr lang="he-IL" b="1" dirty="0" smtClean="0">
                <a:solidFill>
                  <a:schemeClr val="accent1">
                    <a:lumMod val="75000"/>
                  </a:schemeClr>
                </a:solidFill>
                <a:latin typeface="Tahoma" pitchFamily="34" charset="0"/>
                <a:cs typeface="Tahoma" pitchFamily="34" charset="0"/>
              </a:rPr>
              <a:t>במועד ההכרה בתרומות או בהקצבות בגינן התחייב המלכ"ר ייתן המלכ"ר ביטוי לסכומי המקורות המקבילים. </a:t>
            </a:r>
          </a:p>
          <a:p>
            <a:pPr>
              <a:lnSpc>
                <a:spcPct val="150000"/>
              </a:lnSpc>
            </a:pPr>
            <a:r>
              <a:rPr lang="he-IL" dirty="0" smtClean="0"/>
              <a:t>    </a:t>
            </a:r>
            <a:endParaRPr lang="he-IL" sz="1600" dirty="0" smtClean="0"/>
          </a:p>
          <a:p>
            <a:pPr algn="just">
              <a:lnSpc>
                <a:spcPct val="150000"/>
              </a:lnSpc>
            </a:pPr>
            <a:r>
              <a:rPr lang="he-IL" b="1" dirty="0" smtClean="0">
                <a:solidFill>
                  <a:schemeClr val="accent1">
                    <a:lumMod val="75000"/>
                  </a:schemeClr>
                </a:solidFill>
                <a:latin typeface="Tahoma" pitchFamily="34" charset="0"/>
                <a:cs typeface="Tahoma" pitchFamily="34" charset="0"/>
              </a:rPr>
              <a:t>.    </a:t>
            </a:r>
          </a:p>
        </p:txBody>
      </p:sp>
      <p:sp>
        <p:nvSpPr>
          <p:cNvPr id="7" name="מלבן 6"/>
          <p:cNvSpPr/>
          <p:nvPr/>
        </p:nvSpPr>
        <p:spPr>
          <a:xfrm>
            <a:off x="214282" y="3500438"/>
            <a:ext cx="8286808" cy="928694"/>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1400" dirty="0" smtClean="0"/>
          </a:p>
          <a:p>
            <a:r>
              <a:rPr lang="he-IL" sz="1400" dirty="0" smtClean="0"/>
              <a:t>ב- 31.12.14 התחייב אורי  בכתב לתרום למכון לקוסמות 50,000 ש"ח לרכישת מבנה במידה והמלכ"ר יעמיד ממקורותיו הוא סכום זהה. בתאריך ה- 15.1.15 אישרה הנהלת העמותה את ייעוד הסכום. לאחר חודשיים העביר אורי למלכ"ר את הכסף. ב-15 .30.6. נרכש המבנה בסכום של  100,000 ש"ח.</a:t>
            </a:r>
          </a:p>
          <a:p>
            <a:pPr algn="ctr"/>
            <a:endParaRPr lang="he-IL" dirty="0">
              <a:solidFill>
                <a:schemeClr val="bg1"/>
              </a:solidFill>
            </a:endParaRPr>
          </a:p>
        </p:txBody>
      </p:sp>
      <p:sp>
        <p:nvSpPr>
          <p:cNvPr id="8" name="מלבן 7"/>
          <p:cNvSpPr/>
          <p:nvPr/>
        </p:nvSpPr>
        <p:spPr>
          <a:xfrm>
            <a:off x="5857884" y="4500570"/>
            <a:ext cx="2357454"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rPr>
              <a:t>31.12.2014</a:t>
            </a:r>
            <a:endParaRPr lang="he-IL" dirty="0">
              <a:solidFill>
                <a:schemeClr val="bg1"/>
              </a:solidFill>
            </a:endParaRPr>
          </a:p>
        </p:txBody>
      </p:sp>
      <p:sp>
        <p:nvSpPr>
          <p:cNvPr id="9" name="מלבן 8"/>
          <p:cNvSpPr/>
          <p:nvPr/>
        </p:nvSpPr>
        <p:spPr>
          <a:xfrm>
            <a:off x="1571604" y="4500570"/>
            <a:ext cx="4143404"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אין עמידה בתנאים- טרם הושגה הגבלה - אין רישום! </a:t>
            </a:r>
            <a:endParaRPr lang="he-IL" dirty="0">
              <a:solidFill>
                <a:schemeClr val="bg1"/>
              </a:solidFill>
            </a:endParaRPr>
          </a:p>
        </p:txBody>
      </p:sp>
      <p:sp>
        <p:nvSpPr>
          <p:cNvPr id="10" name="TextBox 9"/>
          <p:cNvSpPr txBox="1"/>
          <p:nvPr/>
        </p:nvSpPr>
        <p:spPr>
          <a:xfrm>
            <a:off x="3428992" y="5345684"/>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11" name="מלבן 10"/>
          <p:cNvSpPr/>
          <p:nvPr/>
        </p:nvSpPr>
        <p:spPr>
          <a:xfrm>
            <a:off x="5929322" y="5131370"/>
            <a:ext cx="2286016" cy="108371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rPr>
              <a:t>15.1.2015</a:t>
            </a:r>
            <a:endParaRPr lang="he-IL" dirty="0">
              <a:solidFill>
                <a:schemeClr val="bg1"/>
              </a:solidFill>
            </a:endParaRPr>
          </a:p>
        </p:txBody>
      </p:sp>
      <p:sp>
        <p:nvSpPr>
          <p:cNvPr id="12" name="מלבן 11"/>
          <p:cNvSpPr/>
          <p:nvPr/>
        </p:nvSpPr>
        <p:spPr>
          <a:xfrm>
            <a:off x="1643042" y="5131370"/>
            <a:ext cx="4143404" cy="51220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ח חייבים </a:t>
            </a:r>
          </a:p>
          <a:p>
            <a:r>
              <a:rPr lang="he-IL" sz="1400" b="1" dirty="0" smtClean="0">
                <a:solidFill>
                  <a:schemeClr val="bg1"/>
                </a:solidFill>
              </a:rPr>
              <a:t>ז נכסים נטו שקיימת לגביהם הגבלה בעלת אופי זמני</a:t>
            </a:r>
            <a:endParaRPr lang="he-IL" dirty="0">
              <a:solidFill>
                <a:schemeClr val="bg1"/>
              </a:solidFill>
            </a:endParaRPr>
          </a:p>
        </p:txBody>
      </p:sp>
      <p:sp>
        <p:nvSpPr>
          <p:cNvPr id="13" name="מלבן 12"/>
          <p:cNvSpPr/>
          <p:nvPr/>
        </p:nvSpPr>
        <p:spPr>
          <a:xfrm>
            <a:off x="1643042" y="5715016"/>
            <a:ext cx="4143404" cy="51220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ח נכסים נטו ששימשו לפעילות </a:t>
            </a:r>
          </a:p>
          <a:p>
            <a:r>
              <a:rPr lang="he-IL" sz="1400" b="1" dirty="0" smtClean="0">
                <a:solidFill>
                  <a:schemeClr val="bg1"/>
                </a:solidFill>
              </a:rPr>
              <a:t>ז נכסים נטו שקיימת לגביהם הגבלה בעלת אופי זמני</a:t>
            </a:r>
            <a:endParaRPr lang="he-IL" dirty="0">
              <a:solidFill>
                <a:schemeClr val="bg1"/>
              </a:solidFill>
            </a:endParaRPr>
          </a:p>
        </p:txBody>
      </p:sp>
      <p:sp>
        <p:nvSpPr>
          <p:cNvPr id="14" name="חץ למעלה 1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ppt_x</p:attrName>
                                        </p:attrNameLst>
                                      </p:cBhvr>
                                      <p:tavLst>
                                        <p:tav tm="0">
                                          <p:val>
                                            <p:strVal val="#ppt_x-.2"/>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
                                        </p:tgtEl>
                                      </p:cBhvr>
                                    </p:animEffect>
                                  </p:childTnLst>
                                </p:cTn>
                              </p:par>
                              <p:par>
                                <p:cTn id="29" presetID="21" presetClass="emph" presetSubtype="0" fill="hold" grpId="1" nodeType="withEffect">
                                  <p:stCondLst>
                                    <p:cond delay="0"/>
                                  </p:stCondLst>
                                  <p:childTnLst>
                                    <p:animClr clrSpc="hsl" dir="cw">
                                      <p:cBhvr override="childStyle">
                                        <p:cTn id="30" dur="1000" fill="hold"/>
                                        <p:tgtEl>
                                          <p:spTgt spid="13"/>
                                        </p:tgtEl>
                                        <p:attrNameLst>
                                          <p:attrName>style.color</p:attrName>
                                        </p:attrNameLst>
                                      </p:cBhvr>
                                      <p:by>
                                        <p:hsl h="7200000" s="0" l="0"/>
                                      </p:by>
                                    </p:animClr>
                                    <p:animClr clrSpc="hsl" dir="cw">
                                      <p:cBhvr>
                                        <p:cTn id="31" dur="1000" fill="hold"/>
                                        <p:tgtEl>
                                          <p:spTgt spid="13"/>
                                        </p:tgtEl>
                                        <p:attrNameLst>
                                          <p:attrName>fillcolor</p:attrName>
                                        </p:attrNameLst>
                                      </p:cBhvr>
                                      <p:by>
                                        <p:hsl h="7200000" s="0" l="0"/>
                                      </p:by>
                                    </p:animClr>
                                    <p:animClr clrSpc="hsl" dir="cw">
                                      <p:cBhvr>
                                        <p:cTn id="32" dur="1000" fill="hold"/>
                                        <p:tgtEl>
                                          <p:spTgt spid="13"/>
                                        </p:tgtEl>
                                        <p:attrNameLst>
                                          <p:attrName>stroke.color</p:attrName>
                                        </p:attrNameLst>
                                      </p:cBhvr>
                                      <p:by>
                                        <p:hsl h="7200000" s="0" l="0"/>
                                      </p:by>
                                    </p:animClr>
                                    <p:set>
                                      <p:cBhvr>
                                        <p:cTn id="33" dur="10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7584" y="0"/>
            <a:ext cx="7674076" cy="714380"/>
          </a:xfrm>
          <a:prstGeom prst="rect">
            <a:avLst/>
          </a:prstGeom>
        </p:spPr>
        <p:txBody>
          <a:bodyPr vert="horz" lIns="91440" tIns="45720" rIns="91440" bIns="45720" rtlCol="1" anchor="ctr">
            <a:noAutofit/>
          </a:bodyPr>
          <a:lstStyle/>
          <a:p>
            <a:pPr>
              <a:spcBef>
                <a:spcPct val="0"/>
              </a:spcBef>
              <a:buFontTx/>
              <a:buNone/>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מקורות- דיווח וכללי חשבונאות </a:t>
            </a: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באלכ"רים</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6" name="מלבן 5"/>
          <p:cNvSpPr/>
          <p:nvPr/>
        </p:nvSpPr>
        <p:spPr>
          <a:xfrm>
            <a:off x="467544" y="836712"/>
            <a:ext cx="7929618" cy="6740307"/>
          </a:xfrm>
          <a:prstGeom prst="rect">
            <a:avLst/>
          </a:prstGeom>
        </p:spPr>
        <p:txBody>
          <a:bodyPr wrap="square">
            <a:spAutoFit/>
          </a:bodyPr>
          <a:lstStyle/>
          <a:p>
            <a:pPr marL="457200" indent="-457200" algn="just">
              <a:lnSpc>
                <a:spcPct val="160000"/>
              </a:lnSpc>
              <a:buFont typeface="Wingdings" pitchFamily="2" charset="2"/>
              <a:buChar char="q"/>
            </a:pPr>
            <a:r>
              <a:rPr lang="he-IL" b="1" dirty="0" smtClean="0">
                <a:solidFill>
                  <a:schemeClr val="accent1">
                    <a:lumMod val="75000"/>
                  </a:schemeClr>
                </a:solidFill>
                <a:latin typeface="Tahoma" pitchFamily="34" charset="0"/>
                <a:cs typeface="Tahoma" pitchFamily="34" charset="0"/>
              </a:rPr>
              <a:t>חוק </a:t>
            </a:r>
            <a:r>
              <a:rPr lang="he-IL" b="1" dirty="0">
                <a:solidFill>
                  <a:schemeClr val="accent1">
                    <a:lumMod val="75000"/>
                  </a:schemeClr>
                </a:solidFill>
                <a:latin typeface="Tahoma" pitchFamily="34" charset="0"/>
                <a:cs typeface="Tahoma" pitchFamily="34" charset="0"/>
              </a:rPr>
              <a:t>העמותות </a:t>
            </a:r>
            <a:r>
              <a:rPr lang="he-IL" b="1" dirty="0" err="1" smtClean="0">
                <a:solidFill>
                  <a:schemeClr val="accent1">
                    <a:lumMod val="75000"/>
                  </a:schemeClr>
                </a:solidFill>
                <a:latin typeface="Tahoma" pitchFamily="34" charset="0"/>
                <a:cs typeface="Tahoma" pitchFamily="34" charset="0"/>
              </a:rPr>
              <a:t>התש"ם</a:t>
            </a:r>
            <a:r>
              <a:rPr lang="he-IL" b="1" dirty="0" smtClean="0">
                <a:solidFill>
                  <a:schemeClr val="accent1">
                    <a:lumMod val="75000"/>
                  </a:schemeClr>
                </a:solidFill>
                <a:latin typeface="Tahoma" pitchFamily="34" charset="0"/>
                <a:cs typeface="Tahoma" pitchFamily="34" charset="0"/>
              </a:rPr>
              <a:t>-1980 (כולל תיקון 14)</a:t>
            </a:r>
          </a:p>
          <a:p>
            <a:pPr algn="just">
              <a:lnSpc>
                <a:spcPct val="160000"/>
              </a:lnSpc>
            </a:pPr>
            <a:endParaRPr lang="he-IL" b="1" dirty="0" smtClean="0">
              <a:solidFill>
                <a:schemeClr val="accent1">
                  <a:lumMod val="75000"/>
                </a:schemeClr>
              </a:solidFill>
              <a:latin typeface="Tahoma" pitchFamily="34" charset="0"/>
              <a:cs typeface="Tahoma" pitchFamily="34" charset="0"/>
            </a:endParaRPr>
          </a:p>
          <a:p>
            <a:pPr marL="457200" indent="-4572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גילוי דעת 69 ותקן חשבונאות מס 5 של המוסד הישראלי לתקינה</a:t>
            </a:r>
          </a:p>
          <a:p>
            <a:pPr marL="457200" indent="-4572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pPr marL="457200" indent="-4572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תקן חשבונאות 36 (תיקון </a:t>
            </a:r>
            <a:r>
              <a:rPr lang="he-IL" b="1" dirty="0" err="1" smtClean="0">
                <a:solidFill>
                  <a:schemeClr val="accent1">
                    <a:lumMod val="75000"/>
                  </a:schemeClr>
                </a:solidFill>
                <a:latin typeface="Tahoma" pitchFamily="34" charset="0"/>
                <a:cs typeface="Tahoma" pitchFamily="34" charset="0"/>
              </a:rPr>
              <a:t>ג"ד</a:t>
            </a:r>
            <a:r>
              <a:rPr lang="he-IL" b="1" dirty="0" smtClean="0">
                <a:solidFill>
                  <a:schemeClr val="accent1">
                    <a:lumMod val="75000"/>
                  </a:schemeClr>
                </a:solidFill>
                <a:latin typeface="Tahoma" pitchFamily="34" charset="0"/>
                <a:cs typeface="Tahoma" pitchFamily="34" charset="0"/>
              </a:rPr>
              <a:t> 69 ותקן חשבונאות 5 )</a:t>
            </a:r>
          </a:p>
          <a:p>
            <a:pPr algn="just">
              <a:lnSpc>
                <a:spcPct val="160000"/>
              </a:lnSpc>
              <a:spcBef>
                <a:spcPts val="0"/>
              </a:spcBef>
            </a:pPr>
            <a:endParaRPr lang="he-IL" b="1" dirty="0" smtClean="0">
              <a:solidFill>
                <a:schemeClr val="accent1">
                  <a:lumMod val="75000"/>
                </a:schemeClr>
              </a:solidFill>
              <a:latin typeface="Tahoma" pitchFamily="34" charset="0"/>
              <a:cs typeface="Tahoma" pitchFamily="34" charset="0"/>
            </a:endParaRPr>
          </a:p>
          <a:p>
            <a:pPr marL="533400" indent="-5334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 תקן 18 ותקן 9 - גופים </a:t>
            </a:r>
            <a:r>
              <a:rPr lang="he-IL" b="1" dirty="0" err="1" smtClean="0">
                <a:solidFill>
                  <a:schemeClr val="accent1">
                    <a:lumMod val="75000"/>
                  </a:schemeClr>
                </a:solidFill>
                <a:latin typeface="Tahoma" pitchFamily="34" charset="0"/>
                <a:cs typeface="Tahoma" pitchFamily="34" charset="0"/>
              </a:rPr>
              <a:t>אלכ"רים</a:t>
            </a:r>
            <a:r>
              <a:rPr lang="he-IL" b="1" dirty="0" smtClean="0">
                <a:solidFill>
                  <a:schemeClr val="accent1">
                    <a:lumMod val="75000"/>
                  </a:schemeClr>
                </a:solidFill>
                <a:latin typeface="Tahoma" pitchFamily="34" charset="0"/>
                <a:cs typeface="Tahoma" pitchFamily="34" charset="0"/>
              </a:rPr>
              <a:t> שיצאו מתחולת התקנים ופועלים על פי כללים אחרים כגון מוסדות להשכלה גבוהה, קופות חולים ובתי חולים, מפלגות.</a:t>
            </a:r>
          </a:p>
          <a:p>
            <a:pPr marL="533400" indent="-5334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pPr marL="533400" indent="-5334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הנחיות להתנהלות עמותות (פברואר 2015)</a:t>
            </a:r>
          </a:p>
          <a:p>
            <a:pPr marL="533400" indent="-5334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pPr marL="533400" indent="-5334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נוהל בקשת תמיכות - הוראות </a:t>
            </a:r>
            <a:r>
              <a:rPr lang="he-IL" b="1" dirty="0" err="1" smtClean="0">
                <a:solidFill>
                  <a:schemeClr val="accent1">
                    <a:lumMod val="75000"/>
                  </a:schemeClr>
                </a:solidFill>
                <a:latin typeface="Tahoma" pitchFamily="34" charset="0"/>
                <a:cs typeface="Tahoma" pitchFamily="34" charset="0"/>
              </a:rPr>
              <a:t>החשכ"ל</a:t>
            </a:r>
            <a:r>
              <a:rPr lang="he-IL" b="1" dirty="0" smtClean="0">
                <a:solidFill>
                  <a:schemeClr val="accent1">
                    <a:lumMod val="75000"/>
                  </a:schemeClr>
                </a:solidFill>
                <a:latin typeface="Tahoma" pitchFamily="34" charset="0"/>
                <a:cs typeface="Tahoma" pitchFamily="34" charset="0"/>
              </a:rPr>
              <a:t> </a:t>
            </a:r>
          </a:p>
          <a:p>
            <a:pPr algn="just">
              <a:lnSpc>
                <a:spcPct val="160000"/>
              </a:lnSpc>
              <a:spcBef>
                <a:spcPts val="0"/>
              </a:spcBef>
            </a:pPr>
            <a:endParaRPr lang="he-IL" b="1" dirty="0" smtClean="0">
              <a:solidFill>
                <a:schemeClr val="accent1">
                  <a:lumMod val="75000"/>
                </a:schemeClr>
              </a:solidFill>
              <a:latin typeface="Tahoma" pitchFamily="34" charset="0"/>
              <a:cs typeface="Tahoma" pitchFamily="34" charset="0"/>
            </a:endParaRPr>
          </a:p>
          <a:p>
            <a:pPr algn="just">
              <a:lnSpc>
                <a:spcPct val="160000"/>
              </a:lnSpc>
              <a:spcBef>
                <a:spcPts val="0"/>
              </a:spcBef>
            </a:pPr>
            <a:endParaRPr lang="he-IL" b="1" dirty="0" smtClean="0">
              <a:solidFill>
                <a:schemeClr val="accent1">
                  <a:lumMod val="75000"/>
                </a:schemeClr>
              </a:solidFill>
              <a:latin typeface="Tahoma" pitchFamily="34" charset="0"/>
              <a:cs typeface="Tahoma" pitchFamily="34" charset="0"/>
            </a:endParaRPr>
          </a:p>
        </p:txBody>
      </p:sp>
      <p:sp>
        <p:nvSpPr>
          <p:cNvPr id="7" name="חץ למעלה 6">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499232" y="5445224"/>
            <a:ext cx="7920880" cy="338554"/>
          </a:xfrm>
          <a:prstGeom prst="rect">
            <a:avLst/>
          </a:prstGeom>
        </p:spPr>
        <p:txBody>
          <a:bodyPr wrap="square">
            <a:spAutoFit/>
          </a:bodyPr>
          <a:lstStyle/>
          <a:p>
            <a:endParaRPr lang="he-IL" sz="1600" b="1" dirty="0" smtClean="0">
              <a:solidFill>
                <a:schemeClr val="accent1">
                  <a:lumMod val="75000"/>
                </a:schemeClr>
              </a:solidFill>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428728" y="357166"/>
            <a:ext cx="6962546" cy="523220"/>
          </a:xfrm>
          <a:prstGeom prst="rect">
            <a:avLst/>
          </a:prstGeom>
        </p:spPr>
        <p:txBody>
          <a:bodyPr wrap="square">
            <a:spAutoFit/>
          </a:bodyPr>
          <a:lstStyle/>
          <a:p>
            <a:pPr>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רכוש קבוע</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מציין מיקום תוכן 2"/>
          <p:cNvSpPr txBox="1">
            <a:spLocks/>
          </p:cNvSpPr>
          <p:nvPr/>
        </p:nvSpPr>
        <p:spPr>
          <a:xfrm>
            <a:off x="271490" y="857232"/>
            <a:ext cx="8229600" cy="6000768"/>
          </a:xfrm>
          <a:prstGeom prst="rect">
            <a:avLst/>
          </a:prstGeom>
        </p:spPr>
        <p:txBody>
          <a:bodyPr>
            <a:noAutofit/>
          </a:bodyPr>
          <a:lstStyle/>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1600" b="1" dirty="0" smtClean="0">
                <a:solidFill>
                  <a:schemeClr val="accent1">
                    <a:lumMod val="75000"/>
                  </a:schemeClr>
                </a:solidFill>
                <a:latin typeface="Tahoma" pitchFamily="34" charset="0"/>
                <a:cs typeface="Tahoma" pitchFamily="34" charset="0"/>
              </a:rPr>
              <a:t>רכוש קבוע יוצג </a:t>
            </a:r>
            <a:r>
              <a:rPr lang="he-IL" sz="1600" b="1" u="sng" dirty="0" smtClean="0">
                <a:solidFill>
                  <a:schemeClr val="accent1">
                    <a:lumMod val="75000"/>
                  </a:schemeClr>
                </a:solidFill>
                <a:latin typeface="Tahoma" pitchFamily="34" charset="0"/>
                <a:cs typeface="Tahoma" pitchFamily="34" charset="0"/>
              </a:rPr>
              <a:t>לפי העלות בניכוי </a:t>
            </a:r>
            <a:r>
              <a:rPr lang="he-IL" sz="1600" b="1" dirty="0" smtClean="0">
                <a:solidFill>
                  <a:schemeClr val="accent1">
                    <a:lumMod val="75000"/>
                  </a:schemeClr>
                </a:solidFill>
                <a:latin typeface="Tahoma" pitchFamily="34" charset="0"/>
                <a:cs typeface="Tahoma" pitchFamily="34" charset="0"/>
              </a:rPr>
              <a:t>פחת נצבר</a:t>
            </a:r>
          </a:p>
          <a:p>
            <a:pPr marL="342900" marR="0" lvl="0" indent="-342900" algn="just" defTabSz="914400" rtl="1" eaLnBrk="1" fontAlgn="auto" latinLnBrk="0" hangingPunct="1">
              <a:lnSpc>
                <a:spcPct val="150000"/>
              </a:lnSpc>
              <a:spcBef>
                <a:spcPts val="0"/>
              </a:spcBef>
              <a:spcAft>
                <a:spcPts val="0"/>
              </a:spcAft>
              <a:buClrTx/>
              <a:buSzTx/>
              <a:tabLst/>
              <a:defRPr/>
            </a:pPr>
            <a:r>
              <a:rPr lang="he-IL" sz="1550" b="1" dirty="0" smtClean="0">
                <a:solidFill>
                  <a:schemeClr val="accent1">
                    <a:lumMod val="75000"/>
                  </a:schemeClr>
                </a:solidFill>
                <a:latin typeface="Tahoma" pitchFamily="34" charset="0"/>
                <a:cs typeface="Tahoma" pitchFamily="34" charset="0"/>
              </a:rPr>
              <a:t>      בנכסים נטו יוצגו הנכסים נטו ששימשו לרכוש קבוע  במידה וניתן פירוט בנפרד על כך</a:t>
            </a: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1550" b="1" u="sng" dirty="0" smtClean="0">
                <a:solidFill>
                  <a:schemeClr val="accent1">
                    <a:lumMod val="75000"/>
                  </a:schemeClr>
                </a:solidFill>
                <a:latin typeface="Tahoma" pitchFamily="34" charset="0"/>
                <a:cs typeface="Tahoma" pitchFamily="34" charset="0"/>
              </a:rPr>
              <a:t>אוספים </a:t>
            </a:r>
            <a:r>
              <a:rPr lang="he-IL" sz="1550" b="1" dirty="0" smtClean="0">
                <a:solidFill>
                  <a:schemeClr val="accent1">
                    <a:lumMod val="75000"/>
                  </a:schemeClr>
                </a:solidFill>
                <a:latin typeface="Tahoma" pitchFamily="34" charset="0"/>
                <a:cs typeface="Tahoma" pitchFamily="34" charset="0"/>
              </a:rPr>
              <a:t>– </a:t>
            </a:r>
          </a:p>
          <a:p>
            <a:pPr marL="342900" marR="0" lvl="0" indent="-342900" algn="just" defTabSz="914400" rtl="1" eaLnBrk="1" fontAlgn="auto" latinLnBrk="0" hangingPunct="1">
              <a:lnSpc>
                <a:spcPct val="150000"/>
              </a:lnSpc>
              <a:spcBef>
                <a:spcPts val="0"/>
              </a:spcBef>
              <a:spcAft>
                <a:spcPts val="0"/>
              </a:spcAft>
              <a:buClrTx/>
              <a:buSzTx/>
              <a:buFont typeface="Arial" pitchFamily="34" charset="0"/>
              <a:buNone/>
              <a:tabLst/>
              <a:defRPr/>
            </a:pPr>
            <a:r>
              <a:rPr lang="he-IL" sz="1550" b="1" dirty="0" smtClean="0">
                <a:solidFill>
                  <a:schemeClr val="accent1">
                    <a:lumMod val="75000"/>
                  </a:schemeClr>
                </a:solidFill>
                <a:latin typeface="Tahoma" pitchFamily="34" charset="0"/>
                <a:cs typeface="Tahoma" pitchFamily="34" charset="0"/>
              </a:rPr>
              <a:t>       נכסים המוחזקים למטרות: תצוגה לקהל, לחינוך או מחקר, לשם טובת הציבור:</a:t>
            </a:r>
          </a:p>
          <a:p>
            <a:pPr marL="806450" marR="0" lvl="1" indent="-342900" algn="just" defTabSz="914400" rtl="1" eaLnBrk="1" fontAlgn="auto" latinLnBrk="0" hangingPunct="1">
              <a:lnSpc>
                <a:spcPct val="120000"/>
              </a:lnSpc>
              <a:spcBef>
                <a:spcPts val="0"/>
              </a:spcBef>
              <a:spcAft>
                <a:spcPts val="0"/>
              </a:spcAft>
              <a:buClrTx/>
              <a:buSzTx/>
              <a:buFont typeface="Wingdings" pitchFamily="2" charset="2"/>
              <a:buChar char="Ø"/>
              <a:tabLst/>
              <a:defRPr/>
            </a:pPr>
            <a:r>
              <a:rPr lang="he-IL" sz="1550" b="1" dirty="0" smtClean="0">
                <a:solidFill>
                  <a:schemeClr val="accent1">
                    <a:lumMod val="75000"/>
                  </a:schemeClr>
                </a:solidFill>
                <a:latin typeface="Tahoma" pitchFamily="34" charset="0"/>
                <a:cs typeface="Tahoma" pitchFamily="34" charset="0"/>
              </a:rPr>
              <a:t>ניתן להציג כהוצאה ולא כנכס</a:t>
            </a:r>
          </a:p>
          <a:p>
            <a:pPr marL="806450" marR="0" lvl="1" indent="-342900" algn="just" defTabSz="914400" rtl="1" eaLnBrk="1" fontAlgn="auto" latinLnBrk="0" hangingPunct="1">
              <a:lnSpc>
                <a:spcPct val="120000"/>
              </a:lnSpc>
              <a:spcBef>
                <a:spcPts val="0"/>
              </a:spcBef>
              <a:spcAft>
                <a:spcPts val="0"/>
              </a:spcAft>
              <a:buClrTx/>
              <a:buSzTx/>
              <a:buFont typeface="Wingdings" pitchFamily="2" charset="2"/>
              <a:buChar char="Ø"/>
              <a:tabLst/>
              <a:defRPr/>
            </a:pPr>
            <a:r>
              <a:rPr lang="he-IL" sz="1550" b="1" dirty="0" smtClean="0">
                <a:solidFill>
                  <a:schemeClr val="accent1">
                    <a:lumMod val="75000"/>
                  </a:schemeClr>
                </a:solidFill>
                <a:latin typeface="Tahoma" pitchFamily="34" charset="0"/>
                <a:cs typeface="Tahoma" pitchFamily="34" charset="0"/>
              </a:rPr>
              <a:t>יש לתת גילוי לאוספים בביאורים</a:t>
            </a:r>
          </a:p>
          <a:p>
            <a:pPr marL="806450" marR="0" lvl="1" indent="-342900" algn="just" defTabSz="914400" rtl="1" eaLnBrk="1" fontAlgn="auto" latinLnBrk="0" hangingPunct="1">
              <a:lnSpc>
                <a:spcPct val="120000"/>
              </a:lnSpc>
              <a:spcBef>
                <a:spcPts val="0"/>
              </a:spcBef>
              <a:spcAft>
                <a:spcPts val="0"/>
              </a:spcAft>
              <a:buClrTx/>
              <a:buSzTx/>
              <a:buFont typeface="Wingdings" pitchFamily="2" charset="2"/>
              <a:buChar char="Ø"/>
              <a:tabLst/>
              <a:defRPr/>
            </a:pPr>
            <a:r>
              <a:rPr lang="he-IL" sz="1550" b="1" dirty="0" smtClean="0">
                <a:solidFill>
                  <a:schemeClr val="accent1">
                    <a:lumMod val="75000"/>
                  </a:schemeClr>
                </a:solidFill>
                <a:latin typeface="Tahoma" pitchFamily="34" charset="0"/>
                <a:cs typeface="Tahoma" pitchFamily="34" charset="0"/>
              </a:rPr>
              <a:t>יצירות אמנות  שנרכשו לאחר ה - 1 בינואר 2001 ניתן לרשום כנכס בלבד</a:t>
            </a:r>
          </a:p>
          <a:p>
            <a:pPr marL="806450" marR="0" lvl="1" indent="-342900" algn="just" defTabSz="914400" rtl="1" eaLnBrk="1" fontAlgn="auto" latinLnBrk="0" hangingPunct="1">
              <a:lnSpc>
                <a:spcPct val="120000"/>
              </a:lnSpc>
              <a:spcBef>
                <a:spcPts val="0"/>
              </a:spcBef>
              <a:spcAft>
                <a:spcPts val="0"/>
              </a:spcAft>
              <a:buClrTx/>
              <a:buSzTx/>
              <a:buFont typeface="Wingdings" pitchFamily="2" charset="2"/>
              <a:buChar char="Ø"/>
              <a:tabLst/>
              <a:defRPr/>
            </a:pPr>
            <a:endParaRPr lang="he-IL" sz="1550" b="1" dirty="0" smtClean="0">
              <a:solidFill>
                <a:schemeClr val="accent1">
                  <a:lumMod val="75000"/>
                </a:schemeClr>
              </a:solidFill>
              <a:latin typeface="Tahoma" pitchFamily="34" charset="0"/>
              <a:cs typeface="Tahoma" pitchFamily="34" charset="0"/>
            </a:endParaRPr>
          </a:p>
          <a:p>
            <a:pPr marL="342900" marR="0" lvl="0" indent="-342900" algn="just" defTabSz="914400" rtl="1" eaLnBrk="1" fontAlgn="auto" latinLnBrk="0" hangingPunct="1">
              <a:lnSpc>
                <a:spcPct val="170000"/>
              </a:lnSpc>
              <a:spcBef>
                <a:spcPts val="0"/>
              </a:spcBef>
              <a:spcAft>
                <a:spcPts val="0"/>
              </a:spcAft>
              <a:buClrTx/>
              <a:buSzTx/>
              <a:buFont typeface="Wingdings" pitchFamily="2" charset="2"/>
              <a:buChar char="q"/>
              <a:tabLst/>
              <a:defRPr/>
            </a:pPr>
            <a:r>
              <a:rPr lang="he-IL" sz="1550" b="1" u="sng" dirty="0" smtClean="0">
                <a:solidFill>
                  <a:schemeClr val="accent1">
                    <a:lumMod val="75000"/>
                  </a:schemeClr>
                </a:solidFill>
                <a:latin typeface="Tahoma" pitchFamily="34" charset="0"/>
                <a:cs typeface="Tahoma" pitchFamily="34" charset="0"/>
              </a:rPr>
              <a:t>פחת </a:t>
            </a:r>
            <a:r>
              <a:rPr lang="he-IL" sz="1550" b="1" dirty="0" smtClean="0">
                <a:solidFill>
                  <a:schemeClr val="accent1">
                    <a:lumMod val="75000"/>
                  </a:schemeClr>
                </a:solidFill>
                <a:latin typeface="Tahoma" pitchFamily="34" charset="0"/>
                <a:cs typeface="Tahoma" pitchFamily="34" charset="0"/>
              </a:rPr>
              <a:t>על הרכוש הקבוע ירשם כמו בעסקים לפי אורך החיים המשוער של הנכסים </a:t>
            </a:r>
          </a:p>
          <a:p>
            <a:pPr marL="342900" marR="0" lvl="0" indent="-342900" algn="just" defTabSz="914400" rtl="1" eaLnBrk="1" fontAlgn="auto" latinLnBrk="0" hangingPunct="1">
              <a:lnSpc>
                <a:spcPct val="170000"/>
              </a:lnSpc>
              <a:spcBef>
                <a:spcPts val="0"/>
              </a:spcBef>
              <a:spcAft>
                <a:spcPts val="0"/>
              </a:spcAft>
              <a:buClrTx/>
              <a:buSzTx/>
              <a:buFont typeface="Wingdings" pitchFamily="2" charset="2"/>
              <a:buChar char="q"/>
              <a:tabLst/>
              <a:defRPr/>
            </a:pPr>
            <a:r>
              <a:rPr lang="he-IL" sz="1550" b="1" u="sng" dirty="0" smtClean="0">
                <a:solidFill>
                  <a:schemeClr val="accent1">
                    <a:lumMod val="75000"/>
                  </a:schemeClr>
                </a:solidFill>
                <a:latin typeface="Tahoma" pitchFamily="34" charset="0"/>
                <a:cs typeface="Tahoma" pitchFamily="34" charset="0"/>
              </a:rPr>
              <a:t>אין לרשום פחת על יצירות אמנות או נכסים היסטוריים</a:t>
            </a:r>
            <a:r>
              <a:rPr lang="he-IL" sz="1550" b="1" dirty="0" smtClean="0">
                <a:solidFill>
                  <a:schemeClr val="accent1">
                    <a:lumMod val="75000"/>
                  </a:schemeClr>
                </a:solidFill>
                <a:latin typeface="Tahoma" pitchFamily="34" charset="0"/>
                <a:cs typeface="Tahoma" pitchFamily="34" charset="0"/>
              </a:rPr>
              <a:t>, אשר: </a:t>
            </a:r>
          </a:p>
          <a:p>
            <a:pPr marL="806450" lvl="0" indent="-342900" algn="just">
              <a:lnSpc>
                <a:spcPct val="120000"/>
              </a:lnSpc>
              <a:buFont typeface="Wingdings" pitchFamily="2" charset="2"/>
              <a:buChar char="Ø"/>
            </a:pPr>
            <a:r>
              <a:rPr lang="he-IL" sz="1550" b="1" dirty="0" smtClean="0">
                <a:solidFill>
                  <a:schemeClr val="accent1">
                    <a:lumMod val="75000"/>
                  </a:schemeClr>
                </a:solidFill>
                <a:latin typeface="Tahoma" pitchFamily="34" charset="0"/>
                <a:cs typeface="Tahoma" pitchFamily="34" charset="0"/>
              </a:rPr>
              <a:t>השימוש בתועלת הכלכלית הטמונה איטי</a:t>
            </a:r>
          </a:p>
          <a:p>
            <a:pPr marL="806450" lvl="0" indent="-342900" algn="just">
              <a:lnSpc>
                <a:spcPct val="120000"/>
              </a:lnSpc>
              <a:buFont typeface="Wingdings" pitchFamily="2" charset="2"/>
              <a:buChar char="Ø"/>
            </a:pPr>
            <a:r>
              <a:rPr lang="he-IL" sz="1550" b="1" dirty="0" smtClean="0">
                <a:solidFill>
                  <a:schemeClr val="accent1">
                    <a:lumMod val="75000"/>
                  </a:schemeClr>
                </a:solidFill>
                <a:latin typeface="Tahoma" pitchFamily="34" charset="0"/>
                <a:cs typeface="Tahoma" pitchFamily="34" charset="0"/>
              </a:rPr>
              <a:t>פוטנציאל השירות שבהם איטי היות ותקופת חייהם השימושיים ארוכה במידה יוצאת מן הכלל</a:t>
            </a:r>
          </a:p>
          <a:p>
            <a:pPr marL="342900" lvl="0" indent="-342900" algn="just">
              <a:lnSpc>
                <a:spcPct val="90000"/>
              </a:lnSpc>
              <a:buFont typeface="Wingdings" pitchFamily="2" charset="2"/>
              <a:buNone/>
            </a:pPr>
            <a:endParaRPr lang="he-IL" sz="1550" b="1" dirty="0" smtClean="0">
              <a:solidFill>
                <a:schemeClr val="accent1">
                  <a:lumMod val="75000"/>
                </a:schemeClr>
              </a:solidFill>
              <a:latin typeface="Tahoma" pitchFamily="34" charset="0"/>
              <a:cs typeface="Tahoma" pitchFamily="34" charset="0"/>
            </a:endParaRPr>
          </a:p>
          <a:p>
            <a:pPr marL="342900" lvl="0" indent="-342900" algn="just">
              <a:lnSpc>
                <a:spcPct val="150000"/>
              </a:lnSpc>
              <a:buFont typeface="Wingdings" pitchFamily="2" charset="2"/>
              <a:buChar char="q"/>
            </a:pPr>
            <a:r>
              <a:rPr lang="he-IL" sz="1550" b="1" dirty="0" smtClean="0">
                <a:solidFill>
                  <a:schemeClr val="accent1">
                    <a:lumMod val="75000"/>
                  </a:schemeClr>
                </a:solidFill>
                <a:latin typeface="Tahoma" pitchFamily="34" charset="0"/>
                <a:cs typeface="Tahoma" pitchFamily="34" charset="0"/>
              </a:rPr>
              <a:t> </a:t>
            </a:r>
            <a:r>
              <a:rPr lang="he-IL" sz="1550" b="1" u="sng" dirty="0" smtClean="0">
                <a:solidFill>
                  <a:schemeClr val="accent1">
                    <a:lumMod val="75000"/>
                  </a:schemeClr>
                </a:solidFill>
                <a:latin typeface="Tahoma" pitchFamily="34" charset="0"/>
                <a:cs typeface="Tahoma" pitchFamily="34" charset="0"/>
              </a:rPr>
              <a:t>מכירת רכוש קבוע </a:t>
            </a:r>
            <a:r>
              <a:rPr lang="he-IL" sz="1550" b="1" dirty="0" smtClean="0">
                <a:solidFill>
                  <a:schemeClr val="accent1">
                    <a:lumMod val="75000"/>
                  </a:schemeClr>
                </a:solidFill>
                <a:latin typeface="Tahoma" pitchFamily="34" charset="0"/>
                <a:cs typeface="Tahoma" pitchFamily="34" charset="0"/>
              </a:rPr>
              <a:t>- רווח הון בגין מכירת רכוש קבוע ירשם בסעיף </a:t>
            </a:r>
            <a:r>
              <a:rPr lang="he-IL" sz="1550" b="1" dirty="0" smtClean="0">
                <a:solidFill>
                  <a:srgbClr val="FF0000"/>
                </a:solidFill>
                <a:latin typeface="Tahoma" pitchFamily="34" charset="0"/>
                <a:cs typeface="Tahoma" pitchFamily="34" charset="0"/>
              </a:rPr>
              <a:t>הכנסות אחרות .</a:t>
            </a:r>
          </a:p>
          <a:p>
            <a:pPr marL="342900" lvl="0" indent="-342900" algn="just">
              <a:lnSpc>
                <a:spcPct val="150000"/>
              </a:lnSpc>
              <a:buFont typeface="Wingdings" pitchFamily="2" charset="2"/>
              <a:buChar char="q"/>
            </a:pPr>
            <a:r>
              <a:rPr lang="he-IL" sz="1550" b="1" dirty="0" smtClean="0">
                <a:solidFill>
                  <a:srgbClr val="FF0000"/>
                </a:solidFill>
                <a:latin typeface="Tahoma" pitchFamily="34" charset="0"/>
                <a:cs typeface="Tahoma" pitchFamily="34" charset="0"/>
              </a:rPr>
              <a:t>תמורה ממימוש רכוש קבוע </a:t>
            </a:r>
            <a:r>
              <a:rPr lang="he-IL" sz="1550" b="1" u="sng" dirty="0" smtClean="0">
                <a:solidFill>
                  <a:srgbClr val="FF0000"/>
                </a:solidFill>
                <a:latin typeface="Tahoma" pitchFamily="34" charset="0"/>
                <a:cs typeface="Tahoma" pitchFamily="34" charset="0"/>
              </a:rPr>
              <a:t>המוצג בשווי סמלי </a:t>
            </a:r>
            <a:r>
              <a:rPr lang="he-IL" sz="1550" b="1" dirty="0" smtClean="0">
                <a:solidFill>
                  <a:srgbClr val="FF0000"/>
                </a:solidFill>
                <a:latin typeface="Tahoma" pitchFamily="34" charset="0"/>
                <a:cs typeface="Tahoma" pitchFamily="34" charset="0"/>
              </a:rPr>
              <a:t>תוצג </a:t>
            </a:r>
            <a:r>
              <a:rPr lang="he-IL" sz="1550" b="1" u="sng" dirty="0" smtClean="0">
                <a:solidFill>
                  <a:srgbClr val="FF0000"/>
                </a:solidFill>
                <a:latin typeface="Tahoma" pitchFamily="34" charset="0"/>
                <a:cs typeface="Tahoma" pitchFamily="34" charset="0"/>
              </a:rPr>
              <a:t>כפריט מיוחד</a:t>
            </a:r>
            <a:r>
              <a:rPr lang="he-IL" sz="1550" b="1" dirty="0" smtClean="0">
                <a:solidFill>
                  <a:schemeClr val="accent1">
                    <a:lumMod val="75000"/>
                  </a:schemeClr>
                </a:solidFill>
                <a:latin typeface="Tahoma" pitchFamily="34" charset="0"/>
                <a:cs typeface="Tahoma" pitchFamily="34" charset="0"/>
              </a:rPr>
              <a:t>.</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lang="he-IL" sz="2000" b="1" dirty="0">
              <a:solidFill>
                <a:schemeClr val="accent1">
                  <a:lumMod val="75000"/>
                </a:schemeClr>
              </a:solidFill>
              <a:latin typeface="Tahoma" pitchFamily="34" charset="0"/>
              <a:cs typeface="Tahoma" pitchFamily="34" charset="0"/>
            </a:endParaRPr>
          </a:p>
        </p:txBody>
      </p:sp>
      <p:sp>
        <p:nvSpPr>
          <p:cNvPr id="6" name="חץ מעוקל שמאלה 5"/>
          <p:cNvSpPr/>
          <p:nvPr/>
        </p:nvSpPr>
        <p:spPr>
          <a:xfrm>
            <a:off x="8001024" y="4643446"/>
            <a:ext cx="576064" cy="714380"/>
          </a:xfrm>
          <a:prstGeom prst="curvedLeftArrow">
            <a:avLst>
              <a:gd name="adj1" fmla="val 27656"/>
              <a:gd name="adj2" fmla="val 50000"/>
              <a:gd name="adj3" fmla="val 25000"/>
            </a:avLst>
          </a:prstGeom>
          <a:gradFill>
            <a:gsLst>
              <a:gs pos="0">
                <a:srgbClr val="03D4A8"/>
              </a:gs>
              <a:gs pos="25000">
                <a:srgbClr val="21D6E0"/>
              </a:gs>
              <a:gs pos="75000">
                <a:srgbClr val="0087E6"/>
              </a:gs>
              <a:gs pos="100000">
                <a:srgbClr val="005CB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חץ למעלה 4">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357166"/>
            <a:ext cx="8391274" cy="523220"/>
          </a:xfrm>
          <a:prstGeom prst="rect">
            <a:avLst/>
          </a:prstGeom>
        </p:spPr>
        <p:txBody>
          <a:bodyPr wrap="square">
            <a:spAutoFit/>
          </a:bodyPr>
          <a:lstStyle/>
          <a:p>
            <a:pPr>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רכוש קבוע- ירידת ערך –</a:t>
            </a:r>
            <a:r>
              <a:rPr lang="he-IL" altLang="he-IL" sz="2800" b="1" dirty="0" smtClean="0">
                <a:ln w="11430"/>
                <a:solidFill>
                  <a:srgbClr val="0070C0"/>
                </a:solidFill>
                <a:effectLst>
                  <a:outerShdw blurRad="50800" dist="39000" dir="5460000" algn="tl">
                    <a:srgbClr val="000000">
                      <a:alpha val="38000"/>
                    </a:srgbClr>
                  </a:outerShdw>
                </a:effectLst>
                <a:latin typeface="Trebuchet MS" pitchFamily="34" charset="0"/>
                <a:ea typeface="+mj-ea"/>
                <a:cs typeface="Tahoma" pitchFamily="34" charset="0"/>
              </a:rPr>
              <a:t>תקן 36</a:t>
            </a: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מציין מיקום תוכן 2"/>
          <p:cNvSpPr txBox="1">
            <a:spLocks/>
          </p:cNvSpPr>
          <p:nvPr/>
        </p:nvSpPr>
        <p:spPr>
          <a:xfrm>
            <a:off x="271490" y="857232"/>
            <a:ext cx="8229600" cy="5733256"/>
          </a:xfrm>
          <a:prstGeom prst="rect">
            <a:avLst/>
          </a:prstGeom>
        </p:spPr>
        <p:txBody>
          <a:bodyPr>
            <a:noAutofit/>
          </a:bodyPr>
          <a:lstStyle/>
          <a:p>
            <a:pPr marR="0" lvl="0" algn="just" defTabSz="914400" rtl="1" eaLnBrk="1" fontAlgn="auto" latinLnBrk="0" hangingPunct="1">
              <a:lnSpc>
                <a:spcPct val="150000"/>
              </a:lnSpc>
              <a:spcBef>
                <a:spcPts val="0"/>
              </a:spcBef>
              <a:spcAft>
                <a:spcPts val="0"/>
              </a:spcAft>
              <a:buClrTx/>
              <a:buSzTx/>
              <a:tabLst/>
              <a:defRPr/>
            </a:pPr>
            <a:r>
              <a:rPr lang="he-IL" sz="1550" b="1" u="sng" dirty="0" smtClean="0">
                <a:solidFill>
                  <a:srgbClr val="FF0000"/>
                </a:solidFill>
                <a:latin typeface="Tahoma" pitchFamily="34" charset="0"/>
                <a:cs typeface="Tahoma" pitchFamily="34" charset="0"/>
              </a:rPr>
              <a:t>תקן 36 ביאר את אופן החלת התקן על </a:t>
            </a:r>
            <a:r>
              <a:rPr lang="he-IL" sz="1550" b="1" u="sng" dirty="0" err="1" smtClean="0">
                <a:solidFill>
                  <a:srgbClr val="FF0000"/>
                </a:solidFill>
                <a:latin typeface="Tahoma" pitchFamily="34" charset="0"/>
                <a:cs typeface="Tahoma" pitchFamily="34" charset="0"/>
              </a:rPr>
              <a:t>אלכ"ר</a:t>
            </a:r>
            <a:r>
              <a:rPr lang="he-IL" sz="1550" b="1" u="sng" dirty="0" smtClean="0">
                <a:solidFill>
                  <a:srgbClr val="FF0000"/>
                </a:solidFill>
                <a:latin typeface="Tahoma" pitchFamily="34" charset="0"/>
                <a:cs typeface="Tahoma" pitchFamily="34" charset="0"/>
              </a:rPr>
              <a:t> בשינויים המתחייבים</a:t>
            </a:r>
            <a:r>
              <a:rPr lang="he-IL" sz="1550" b="1" u="sng" dirty="0" smtClean="0">
                <a:solidFill>
                  <a:schemeClr val="accent1">
                    <a:lumMod val="75000"/>
                  </a:schemeClr>
                </a:solidFill>
                <a:latin typeface="Tahoma" pitchFamily="34" charset="0"/>
                <a:cs typeface="Tahoma" pitchFamily="34" charset="0"/>
              </a:rPr>
              <a:t>:</a:t>
            </a: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1550" b="1" u="sng" dirty="0" smtClean="0">
                <a:solidFill>
                  <a:schemeClr val="accent1">
                    <a:lumMod val="75000"/>
                  </a:schemeClr>
                </a:solidFill>
                <a:latin typeface="Tahoma" pitchFamily="34" charset="0"/>
                <a:cs typeface="Tahoma" pitchFamily="34" charset="0"/>
              </a:rPr>
              <a:t>בדיקת ירידת ערך במלכ"ר תעשה בהתאם להוראות תקן חשבונאות 15</a:t>
            </a:r>
            <a:r>
              <a:rPr lang="he-IL" sz="1550" b="1" dirty="0" smtClean="0">
                <a:solidFill>
                  <a:schemeClr val="accent1">
                    <a:lumMod val="75000"/>
                  </a:schemeClr>
                </a:solidFill>
                <a:latin typeface="Tahoma" pitchFamily="34" charset="0"/>
                <a:cs typeface="Tahoma" pitchFamily="34" charset="0"/>
              </a:rPr>
              <a:t>.</a:t>
            </a:r>
          </a:p>
          <a:p>
            <a:pPr marR="0" lvl="0" algn="just" defTabSz="914400" rtl="1" eaLnBrk="1" fontAlgn="auto" latinLnBrk="0" hangingPunct="1">
              <a:lnSpc>
                <a:spcPct val="150000"/>
              </a:lnSpc>
              <a:spcBef>
                <a:spcPts val="0"/>
              </a:spcBef>
              <a:spcAft>
                <a:spcPts val="0"/>
              </a:spcAft>
              <a:buClrTx/>
              <a:buSzTx/>
              <a:tabLst/>
              <a:defRPr/>
            </a:pPr>
            <a:endParaRPr lang="he-IL" sz="1550" b="1" dirty="0" smtClean="0">
              <a:solidFill>
                <a:schemeClr val="accent1">
                  <a:lumMod val="75000"/>
                </a:schemeClr>
              </a:solidFill>
              <a:latin typeface="Tahoma" pitchFamily="34" charset="0"/>
              <a:cs typeface="Tahoma" pitchFamily="34" charset="0"/>
            </a:endParaRPr>
          </a:p>
          <a:p>
            <a:pPr marR="0" lvl="0" algn="just" defTabSz="914400" rtl="1" eaLnBrk="1" fontAlgn="auto" latinLnBrk="0" hangingPunct="1">
              <a:lnSpc>
                <a:spcPct val="150000"/>
              </a:lnSpc>
              <a:spcBef>
                <a:spcPts val="0"/>
              </a:spcBef>
              <a:spcAft>
                <a:spcPts val="0"/>
              </a:spcAft>
              <a:buClrTx/>
              <a:buSzTx/>
              <a:tabLst/>
              <a:defRPr/>
            </a:pPr>
            <a:r>
              <a:rPr lang="he-IL" sz="1550" b="1" dirty="0" smtClean="0">
                <a:solidFill>
                  <a:schemeClr val="accent1">
                    <a:lumMod val="75000"/>
                  </a:schemeClr>
                </a:solidFill>
                <a:latin typeface="Tahoma" pitchFamily="34" charset="0"/>
                <a:cs typeface="Tahoma" pitchFamily="34" charset="0"/>
              </a:rPr>
              <a:t>סימנים לירידת ערך במלכ"ר הינם שונים מאשר בחברה והינם:</a:t>
            </a: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Ø"/>
              <a:tabLst/>
              <a:defRPr/>
            </a:pPr>
            <a:r>
              <a:rPr lang="he-IL" sz="1550" b="1" dirty="0" smtClean="0">
                <a:solidFill>
                  <a:schemeClr val="accent1">
                    <a:lumMod val="75000"/>
                  </a:schemeClr>
                </a:solidFill>
                <a:latin typeface="Tahoma" pitchFamily="34" charset="0"/>
                <a:cs typeface="Tahoma" pitchFamily="34" charset="0"/>
              </a:rPr>
              <a:t> המלכ"ר לא מתכוון לעשות שימוש בנכס, כיון שהוא ניזוק או אינו בר שימוש שאו אינו תורם ליכולת המלכ"ר לספק שירותים.</a:t>
            </a: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Ø"/>
              <a:tabLst/>
              <a:defRPr/>
            </a:pPr>
            <a:r>
              <a:rPr lang="he-IL" sz="1550" b="1" dirty="0" smtClean="0">
                <a:solidFill>
                  <a:schemeClr val="accent1">
                    <a:lumMod val="75000"/>
                  </a:schemeClr>
                </a:solidFill>
                <a:latin typeface="Tahoma" pitchFamily="34" charset="0"/>
                <a:cs typeface="Tahoma" pitchFamily="34" charset="0"/>
              </a:rPr>
              <a:t>  המלכ"ר לא מתכוון לעשות שימוש בנכס  מאחר שבכוונתו לרכוש נכס אחר במקומו.</a:t>
            </a: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Ø"/>
              <a:tabLst/>
              <a:defRPr/>
            </a:pPr>
            <a:r>
              <a:rPr lang="he-IL" sz="1550" b="1" dirty="0" smtClean="0">
                <a:solidFill>
                  <a:schemeClr val="accent1">
                    <a:lumMod val="75000"/>
                  </a:schemeClr>
                </a:solidFill>
                <a:latin typeface="Tahoma" pitchFamily="34" charset="0"/>
                <a:cs typeface="Tahoma" pitchFamily="34" charset="0"/>
              </a:rPr>
              <a:t>ניצולת נמוכה מהמקובל של הנכס או פגיעה מהותית ביכולת השימוש העתידית הצפויה למלכ"ר מהנכס.</a:t>
            </a: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Ø"/>
              <a:tabLst/>
              <a:defRPr/>
            </a:pPr>
            <a:endParaRPr lang="he-IL" sz="1550" b="1" dirty="0" smtClean="0">
              <a:solidFill>
                <a:schemeClr val="accent1">
                  <a:lumMod val="75000"/>
                </a:schemeClr>
              </a:solidFill>
              <a:latin typeface="Tahoma" pitchFamily="34" charset="0"/>
              <a:cs typeface="Tahoma" pitchFamily="34" charset="0"/>
            </a:endParaRPr>
          </a:p>
          <a:p>
            <a:pPr marL="342900" marR="0" lvl="0" indent="-342900" algn="just" defTabSz="914400" rtl="1" eaLnBrk="1" fontAlgn="auto" latinLnBrk="0" hangingPunct="1">
              <a:lnSpc>
                <a:spcPct val="150000"/>
              </a:lnSpc>
              <a:spcBef>
                <a:spcPts val="0"/>
              </a:spcBef>
              <a:spcAft>
                <a:spcPts val="0"/>
              </a:spcAft>
              <a:buClrTx/>
              <a:buSzTx/>
              <a:tabLst/>
              <a:defRPr/>
            </a:pPr>
            <a:r>
              <a:rPr lang="he-IL" sz="1550" b="1" u="sng" dirty="0" smtClean="0">
                <a:solidFill>
                  <a:schemeClr val="accent1">
                    <a:lumMod val="75000"/>
                  </a:schemeClr>
                </a:solidFill>
                <a:latin typeface="Tahoma" pitchFamily="34" charset="0"/>
                <a:cs typeface="Tahoma" pitchFamily="34" charset="0"/>
              </a:rPr>
              <a:t>חישוב ירידת הערך </a:t>
            </a:r>
            <a:r>
              <a:rPr lang="he-IL" sz="1550" b="1" dirty="0" smtClean="0">
                <a:solidFill>
                  <a:schemeClr val="accent1">
                    <a:lumMod val="75000"/>
                  </a:schemeClr>
                </a:solidFill>
                <a:latin typeface="Tahoma" pitchFamily="34" charset="0"/>
                <a:cs typeface="Tahoma" pitchFamily="34" charset="0"/>
              </a:rPr>
              <a:t>:</a:t>
            </a:r>
          </a:p>
          <a:p>
            <a:pPr marL="342900" marR="0" lvl="0" indent="-342900" algn="r" defTabSz="914400" rtl="1" eaLnBrk="1" fontAlgn="auto" latinLnBrk="0" hangingPunct="1">
              <a:lnSpc>
                <a:spcPct val="100000"/>
              </a:lnSpc>
              <a:spcBef>
                <a:spcPct val="20000"/>
              </a:spcBef>
              <a:spcAft>
                <a:spcPts val="0"/>
              </a:spcAft>
              <a:buClrTx/>
              <a:buSzTx/>
              <a:tabLst/>
              <a:defRPr/>
            </a:pPr>
            <a:r>
              <a:rPr lang="he-IL" sz="1550" b="1" dirty="0">
                <a:solidFill>
                  <a:schemeClr val="accent1">
                    <a:lumMod val="75000"/>
                  </a:schemeClr>
                </a:solidFill>
                <a:latin typeface="Tahoma" pitchFamily="34" charset="0"/>
                <a:cs typeface="Tahoma" pitchFamily="34" charset="0"/>
              </a:rPr>
              <a:t>כאשר סכום בר השבה של הנכס נמוך מהשווי בספרים.</a:t>
            </a:r>
          </a:p>
          <a:p>
            <a:pPr lvl="0" algn="just">
              <a:lnSpc>
                <a:spcPct val="150000"/>
              </a:lnSpc>
              <a:defRPr/>
            </a:pPr>
            <a:r>
              <a:rPr lang="he-IL" sz="1550" b="1" dirty="0">
                <a:solidFill>
                  <a:schemeClr val="accent1">
                    <a:lumMod val="75000"/>
                  </a:schemeClr>
                </a:solidFill>
                <a:latin typeface="Tahoma" pitchFamily="34" charset="0"/>
                <a:cs typeface="Tahoma" pitchFamily="34" charset="0"/>
              </a:rPr>
              <a:t>סכום בר השבה : </a:t>
            </a:r>
            <a:r>
              <a:rPr lang="he-IL" sz="1550" b="1" dirty="0" smtClean="0">
                <a:solidFill>
                  <a:schemeClr val="accent1">
                    <a:lumMod val="75000"/>
                  </a:schemeClr>
                </a:solidFill>
                <a:latin typeface="Tahoma" pitchFamily="34" charset="0"/>
                <a:cs typeface="Tahoma" pitchFamily="34" charset="0"/>
              </a:rPr>
              <a:t> הגבוה </a:t>
            </a:r>
            <a:r>
              <a:rPr lang="he-IL" sz="1550" b="1" dirty="0">
                <a:solidFill>
                  <a:schemeClr val="accent1">
                    <a:lumMod val="75000"/>
                  </a:schemeClr>
                </a:solidFill>
                <a:latin typeface="Tahoma" pitchFamily="34" charset="0"/>
                <a:cs typeface="Tahoma" pitchFamily="34" charset="0"/>
              </a:rPr>
              <a:t>מבין שווי הוגן נטו לשווי שימוש</a:t>
            </a:r>
            <a:r>
              <a:rPr lang="he-IL" sz="1550" b="1" dirty="0" smtClean="0">
                <a:solidFill>
                  <a:schemeClr val="accent1">
                    <a:lumMod val="75000"/>
                  </a:schemeClr>
                </a:solidFill>
                <a:latin typeface="Tahoma" pitchFamily="34" charset="0"/>
                <a:cs typeface="Tahoma" pitchFamily="34" charset="0"/>
              </a:rPr>
              <a:t>.</a:t>
            </a:r>
          </a:p>
          <a:p>
            <a:pPr lvl="0" algn="just">
              <a:lnSpc>
                <a:spcPct val="150000"/>
              </a:lnSpc>
              <a:defRPr/>
            </a:pPr>
            <a:r>
              <a:rPr lang="he-IL" sz="1550" b="1" dirty="0">
                <a:solidFill>
                  <a:schemeClr val="accent1">
                    <a:lumMod val="75000"/>
                  </a:schemeClr>
                </a:solidFill>
                <a:latin typeface="Tahoma" pitchFamily="34" charset="0"/>
                <a:cs typeface="Tahoma" pitchFamily="34" charset="0"/>
              </a:rPr>
              <a:t> </a:t>
            </a:r>
            <a:r>
              <a:rPr lang="he-IL" sz="1550" b="1" dirty="0" smtClean="0">
                <a:solidFill>
                  <a:schemeClr val="accent1">
                    <a:lumMod val="75000"/>
                  </a:schemeClr>
                </a:solidFill>
                <a:latin typeface="Tahoma" pitchFamily="34" charset="0"/>
                <a:cs typeface="Tahoma" pitchFamily="34" charset="0"/>
              </a:rPr>
              <a:t>     במלכ"ר </a:t>
            </a:r>
            <a:r>
              <a:rPr lang="he-IL" sz="1550" b="1" dirty="0">
                <a:solidFill>
                  <a:schemeClr val="accent1">
                    <a:lumMod val="75000"/>
                  </a:schemeClr>
                </a:solidFill>
                <a:latin typeface="Tahoma" pitchFamily="34" charset="0"/>
                <a:cs typeface="Tahoma" pitchFamily="34" charset="0"/>
              </a:rPr>
              <a:t>אם לא ניתן לקבוע שווי </a:t>
            </a:r>
            <a:r>
              <a:rPr lang="he-IL" sz="1550" b="1" dirty="0" smtClean="0">
                <a:solidFill>
                  <a:schemeClr val="accent1">
                    <a:lumMod val="75000"/>
                  </a:schemeClr>
                </a:solidFill>
                <a:latin typeface="Tahoma" pitchFamily="34" charset="0"/>
                <a:cs typeface="Tahoma" pitchFamily="34" charset="0"/>
              </a:rPr>
              <a:t>שימוש, (בד"כ זה כך )</a:t>
            </a:r>
            <a:r>
              <a:rPr lang="en-US" sz="1550" b="1" dirty="0" smtClean="0">
                <a:solidFill>
                  <a:schemeClr val="accent1">
                    <a:lumMod val="75000"/>
                  </a:schemeClr>
                </a:solidFill>
                <a:latin typeface="Tahoma" pitchFamily="34" charset="0"/>
                <a:cs typeface="Tahoma" pitchFamily="34" charset="0"/>
              </a:rPr>
              <a:t> </a:t>
            </a:r>
            <a:r>
              <a:rPr lang="he-IL" sz="1550" b="1" dirty="0" smtClean="0">
                <a:solidFill>
                  <a:schemeClr val="accent1">
                    <a:lumMod val="75000"/>
                  </a:schemeClr>
                </a:solidFill>
                <a:latin typeface="Tahoma" pitchFamily="34" charset="0"/>
                <a:cs typeface="Tahoma" pitchFamily="34" charset="0"/>
              </a:rPr>
              <a:t>,  יש להתבסס</a:t>
            </a:r>
          </a:p>
          <a:p>
            <a:pPr lvl="0" algn="just">
              <a:lnSpc>
                <a:spcPct val="150000"/>
              </a:lnSpc>
              <a:defRPr/>
            </a:pPr>
            <a:r>
              <a:rPr lang="he-IL" sz="1550" b="1" dirty="0">
                <a:solidFill>
                  <a:schemeClr val="accent1">
                    <a:lumMod val="75000"/>
                  </a:schemeClr>
                </a:solidFill>
                <a:latin typeface="Tahoma" pitchFamily="34" charset="0"/>
                <a:cs typeface="Tahoma" pitchFamily="34" charset="0"/>
              </a:rPr>
              <a:t> </a:t>
            </a:r>
            <a:r>
              <a:rPr lang="he-IL" sz="1550" b="1" dirty="0" smtClean="0">
                <a:solidFill>
                  <a:schemeClr val="accent1">
                    <a:lumMod val="75000"/>
                  </a:schemeClr>
                </a:solidFill>
                <a:latin typeface="Tahoma" pitchFamily="34" charset="0"/>
                <a:cs typeface="Tahoma" pitchFamily="34" charset="0"/>
              </a:rPr>
              <a:t>      </a:t>
            </a:r>
            <a:r>
              <a:rPr lang="he-IL" sz="1550" b="1" dirty="0">
                <a:solidFill>
                  <a:schemeClr val="accent1">
                    <a:lumMod val="75000"/>
                  </a:schemeClr>
                </a:solidFill>
                <a:latin typeface="Tahoma" pitchFamily="34" charset="0"/>
                <a:cs typeface="Tahoma" pitchFamily="34" charset="0"/>
              </a:rPr>
              <a:t>על </a:t>
            </a:r>
            <a:r>
              <a:rPr lang="he-IL" sz="1550" b="1" dirty="0">
                <a:solidFill>
                  <a:srgbClr val="FF0000"/>
                </a:solidFill>
                <a:latin typeface="Tahoma" pitchFamily="34" charset="0"/>
                <a:cs typeface="Tahoma" pitchFamily="34" charset="0"/>
              </a:rPr>
              <a:t>שווי הוגן נטו</a:t>
            </a:r>
          </a:p>
          <a:p>
            <a:pPr marL="342900" marR="0" lvl="0" indent="-342900" algn="r" defTabSz="914400" rtl="1" eaLnBrk="1" fontAlgn="auto" latinLnBrk="0" hangingPunct="1">
              <a:lnSpc>
                <a:spcPct val="100000"/>
              </a:lnSpc>
              <a:spcBef>
                <a:spcPct val="20000"/>
              </a:spcBef>
              <a:spcAft>
                <a:spcPts val="0"/>
              </a:spcAft>
              <a:buClrTx/>
              <a:buSzTx/>
              <a:tabLst/>
              <a:defRPr/>
            </a:pPr>
            <a:endParaRPr lang="he-IL" sz="2000" b="1" dirty="0">
              <a:solidFill>
                <a:schemeClr val="accent1">
                  <a:lumMod val="75000"/>
                </a:schemeClr>
              </a:solidFill>
              <a:latin typeface="Tahoma" pitchFamily="34" charset="0"/>
              <a:cs typeface="Tahoma" pitchFamily="34" charset="0"/>
            </a:endParaRPr>
          </a:p>
        </p:txBody>
      </p:sp>
      <p:sp>
        <p:nvSpPr>
          <p:cNvPr id="5" name="חץ למעלה 4">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71470" y="500042"/>
            <a:ext cx="8534182" cy="523220"/>
          </a:xfrm>
          <a:prstGeom prst="rect">
            <a:avLst/>
          </a:prstGeom>
        </p:spPr>
        <p:txBody>
          <a:bodyPr wrap="square">
            <a:sp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רכוש קבוע- מודל השערוך </a:t>
            </a: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באלכ"רים</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5" name="מציין מיקום תוכן 2"/>
          <p:cNvSpPr txBox="1">
            <a:spLocks/>
          </p:cNvSpPr>
          <p:nvPr/>
        </p:nvSpPr>
        <p:spPr>
          <a:xfrm>
            <a:off x="457200" y="1412776"/>
            <a:ext cx="8229600" cy="4968552"/>
          </a:xfrm>
          <a:prstGeom prst="rect">
            <a:avLst/>
          </a:prstGeom>
        </p:spPr>
        <p:txBody>
          <a:bodyPr>
            <a:noAutofit/>
          </a:bodyPr>
          <a:lstStyle/>
          <a:p>
            <a:pPr marL="342900" indent="-342900" algn="just">
              <a:lnSpc>
                <a:spcPct val="150000"/>
              </a:lnSpc>
              <a:buFont typeface="Wingdings" pitchFamily="2" charset="2"/>
              <a:buChar char="q"/>
              <a:defRPr/>
            </a:pPr>
            <a:r>
              <a:rPr lang="he-IL" sz="2400" b="1" dirty="0" smtClean="0">
                <a:solidFill>
                  <a:schemeClr val="accent1">
                    <a:lumMod val="75000"/>
                  </a:schemeClr>
                </a:solidFill>
                <a:latin typeface="Tahoma" pitchFamily="34" charset="0"/>
                <a:cs typeface="Tahoma" pitchFamily="34" charset="0"/>
              </a:rPr>
              <a:t>תקן 27 מאפשר לבצע שערוך רכוש קבוע –במידה ובחרו בחלופה של מודל השערוך</a:t>
            </a:r>
          </a:p>
          <a:p>
            <a:pPr marL="342900" marR="0" lvl="0" indent="-342900" algn="just" defTabSz="914400" rtl="1" eaLnBrk="1" fontAlgn="auto" latinLnBrk="0" hangingPunct="1">
              <a:lnSpc>
                <a:spcPct val="170000"/>
              </a:lnSpc>
              <a:spcBef>
                <a:spcPts val="0"/>
              </a:spcBef>
              <a:spcAft>
                <a:spcPts val="0"/>
              </a:spcAft>
              <a:buClrTx/>
              <a:buSzTx/>
              <a:buFont typeface="Wingdings" pitchFamily="2" charset="2"/>
              <a:buChar char="q"/>
              <a:tabLst/>
              <a:defRPr/>
            </a:pPr>
            <a:endParaRPr lang="he-IL" sz="1550" b="1" dirty="0" smtClean="0">
              <a:solidFill>
                <a:schemeClr val="accent1">
                  <a:lumMod val="75000"/>
                </a:schemeClr>
              </a:solidFill>
              <a:latin typeface="Tahoma" pitchFamily="34" charset="0"/>
              <a:cs typeface="Tahoma" pitchFamily="34" charset="0"/>
            </a:endParaRPr>
          </a:p>
          <a:p>
            <a:pPr marL="342900" marR="0" lvl="0" indent="-342900" algn="just" defTabSz="914400" rtl="1" eaLnBrk="1" fontAlgn="auto" latinLnBrk="0" hangingPunct="1">
              <a:lnSpc>
                <a:spcPct val="170000"/>
              </a:lnSpc>
              <a:spcBef>
                <a:spcPts val="0"/>
              </a:spcBef>
              <a:spcAft>
                <a:spcPts val="0"/>
              </a:spcAft>
              <a:buClrTx/>
              <a:buSzTx/>
              <a:buFont typeface="Wingdings" pitchFamily="2" charset="2"/>
              <a:buChar char="q"/>
              <a:tabLst/>
              <a:defRPr/>
            </a:pPr>
            <a:endParaRPr lang="he-IL" sz="1550" b="1" dirty="0" smtClean="0">
              <a:solidFill>
                <a:schemeClr val="accent1">
                  <a:lumMod val="75000"/>
                </a:schemeClr>
              </a:solidFill>
              <a:latin typeface="Tahoma" pitchFamily="34" charset="0"/>
              <a:cs typeface="Tahoma" pitchFamily="34" charset="0"/>
            </a:endParaRPr>
          </a:p>
          <a:p>
            <a:pPr marL="342900" marR="0" lvl="0" indent="-342900" algn="just" defTabSz="914400" rtl="1" eaLnBrk="1" fontAlgn="auto" latinLnBrk="0" hangingPunct="1">
              <a:lnSpc>
                <a:spcPct val="170000"/>
              </a:lnSpc>
              <a:spcBef>
                <a:spcPts val="0"/>
              </a:spcBef>
              <a:spcAft>
                <a:spcPts val="0"/>
              </a:spcAft>
              <a:buClrTx/>
              <a:buSzTx/>
              <a:buFont typeface="Wingdings" pitchFamily="2" charset="2"/>
              <a:buChar char="q"/>
              <a:tabLst/>
              <a:defRPr/>
            </a:pPr>
            <a:endParaRPr lang="he-IL" sz="1550" b="1" dirty="0" smtClean="0">
              <a:solidFill>
                <a:schemeClr val="accent1">
                  <a:lumMod val="75000"/>
                </a:schemeClr>
              </a:solidFill>
              <a:latin typeface="Tahoma" pitchFamily="34" charset="0"/>
              <a:cs typeface="Tahoma" pitchFamily="34" charset="0"/>
            </a:endParaRPr>
          </a:p>
          <a:p>
            <a:pPr marL="342900" marR="0" lvl="0" indent="-342900" algn="just" defTabSz="914400" rtl="1" eaLnBrk="1" fontAlgn="auto" latinLnBrk="0" hangingPunct="1">
              <a:lnSpc>
                <a:spcPct val="170000"/>
              </a:lnSpc>
              <a:spcBef>
                <a:spcPts val="0"/>
              </a:spcBef>
              <a:spcAft>
                <a:spcPts val="0"/>
              </a:spcAft>
              <a:buClrTx/>
              <a:buSzTx/>
              <a:buFont typeface="Wingdings" pitchFamily="2" charset="2"/>
              <a:buChar char="q"/>
              <a:tabLst/>
              <a:defRPr/>
            </a:pPr>
            <a:endParaRPr lang="he-IL" sz="1550" b="1" dirty="0" smtClean="0">
              <a:solidFill>
                <a:schemeClr val="accent1">
                  <a:lumMod val="75000"/>
                </a:schemeClr>
              </a:solidFill>
              <a:latin typeface="Tahoma" pitchFamily="34" charset="0"/>
              <a:cs typeface="Tahoma" pitchFamily="34" charset="0"/>
            </a:endParaRPr>
          </a:p>
          <a:p>
            <a:pPr marL="342900" indent="-342900" algn="just">
              <a:lnSpc>
                <a:spcPct val="150000"/>
              </a:lnSpc>
              <a:buFont typeface="Wingdings" pitchFamily="2" charset="2"/>
              <a:buChar char="q"/>
              <a:defRPr/>
            </a:pPr>
            <a:r>
              <a:rPr lang="he-IL" sz="2400" b="1" dirty="0" smtClean="0">
                <a:solidFill>
                  <a:srgbClr val="C00000"/>
                </a:solidFill>
                <a:latin typeface="Tahoma" pitchFamily="34" charset="0"/>
                <a:cs typeface="Tahoma" pitchFamily="34" charset="0"/>
              </a:rPr>
              <a:t>תקן 36 מאפשר </a:t>
            </a:r>
            <a:r>
              <a:rPr lang="he-IL" sz="2400" b="1" dirty="0" err="1" smtClean="0">
                <a:solidFill>
                  <a:srgbClr val="C00000"/>
                </a:solidFill>
                <a:latin typeface="Tahoma" pitchFamily="34" charset="0"/>
                <a:cs typeface="Tahoma" pitchFamily="34" charset="0"/>
              </a:rPr>
              <a:t>לאלכ"ר</a:t>
            </a:r>
            <a:r>
              <a:rPr lang="he-IL" sz="2400" b="1" dirty="0" smtClean="0">
                <a:solidFill>
                  <a:srgbClr val="C00000"/>
                </a:solidFill>
                <a:latin typeface="Tahoma" pitchFamily="34" charset="0"/>
                <a:cs typeface="Tahoma" pitchFamily="34" charset="0"/>
              </a:rPr>
              <a:t> לבחור במודל השערוך בהתאם להוראות תקן חשבונאות 27.</a:t>
            </a: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endParaRPr lang="he-IL" sz="2400" b="1" dirty="0" smtClean="0">
              <a:solidFill>
                <a:schemeClr val="accent1">
                  <a:lumMod val="75000"/>
                </a:schemeClr>
              </a:solidFill>
              <a:latin typeface="Tahoma" pitchFamily="34" charset="0"/>
              <a:cs typeface="Tahoma" pitchFamily="34" charset="0"/>
            </a:endParaRPr>
          </a:p>
        </p:txBody>
      </p:sp>
      <p:sp>
        <p:nvSpPr>
          <p:cNvPr id="6" name="מלבן 5"/>
          <p:cNvSpPr/>
          <p:nvPr/>
        </p:nvSpPr>
        <p:spPr>
          <a:xfrm>
            <a:off x="1475656" y="2708920"/>
            <a:ext cx="6572296" cy="100013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האם ניתן לבצע שערוך ברכוש קבוע של </a:t>
            </a:r>
            <a:r>
              <a:rPr lang="he-IL"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אלכ"רים</a:t>
            </a: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חץ למעלה 7">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descr="http://www.enter-system.com/image/users/92032/ftp/my_files/more%20icons%20black/%D7%95%D7%99.jpg"/>
          <p:cNvPicPr>
            <a:picLocks noChangeAspect="1" noChangeArrowheads="1"/>
          </p:cNvPicPr>
          <p:nvPr/>
        </p:nvPicPr>
        <p:blipFill>
          <a:blip r:embed="rId4" cstate="print"/>
          <a:srcRect/>
          <a:stretch>
            <a:fillRect/>
          </a:stretch>
        </p:blipFill>
        <p:spPr bwMode="auto">
          <a:xfrm>
            <a:off x="1589998" y="4785245"/>
            <a:ext cx="1109793" cy="14520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 calcmode="lin" valueType="num">
                                      <p:cBhvr>
                                        <p:cTn id="20" dur="2000" fill="hold"/>
                                        <p:tgtEl>
                                          <p:spTgt spid="5">
                                            <p:txEl>
                                              <p:pRg st="5" end="5"/>
                                            </p:txEl>
                                          </p:spTgt>
                                        </p:tgtEl>
                                        <p:attrNameLst>
                                          <p:attrName>ppt_x</p:attrName>
                                        </p:attrNameLst>
                                      </p:cBhvr>
                                      <p:tavLst>
                                        <p:tav tm="0">
                                          <p:val>
                                            <p:strVal val="#ppt_x-.2"/>
                                          </p:val>
                                        </p:tav>
                                        <p:tav tm="100000">
                                          <p:val>
                                            <p:strVal val="#ppt_x"/>
                                          </p:val>
                                        </p:tav>
                                      </p:tavLst>
                                    </p:anim>
                                    <p:anim calcmode="lin" valueType="num">
                                      <p:cBhvr>
                                        <p:cTn id="21" dur="2000" fill="hold"/>
                                        <p:tgtEl>
                                          <p:spTgt spid="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2" dur="2000"/>
                                        <p:tgtEl>
                                          <p:spTgt spid="5">
                                            <p:txEl>
                                              <p:pRg st="5" end="5"/>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4)">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91928" y="214290"/>
            <a:ext cx="5837724" cy="685800"/>
          </a:xfrm>
          <a:prstGeom prst="rect">
            <a:avLst/>
          </a:prstGeom>
        </p:spPr>
        <p:txBody>
          <a:bodyPr>
            <a:noAutofit/>
          </a:bodyPr>
          <a:lstStyle/>
          <a:p>
            <a:pPr>
              <a:spcBef>
                <a:spcPct val="0"/>
              </a:spcBef>
              <a:buFontTx/>
              <a:buNone/>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רכוש קבוע ונכסים מתכלים</a:t>
            </a:r>
          </a:p>
          <a:p>
            <a:pPr>
              <a:spcBef>
                <a:spcPct val="0"/>
              </a:spcBef>
              <a:buFontTx/>
              <a:buNone/>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וטובין שהתקבלו ללא תמורה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pic>
        <p:nvPicPr>
          <p:cNvPr id="84994" name="Picture 2" descr="http://www.site4site.co.il/uploads/wys/tips.jpg"/>
          <p:cNvPicPr>
            <a:picLocks noChangeAspect="1" noChangeArrowheads="1"/>
          </p:cNvPicPr>
          <p:nvPr/>
        </p:nvPicPr>
        <p:blipFill>
          <a:blip r:embed="rId3" cstate="print"/>
          <a:srcRect/>
          <a:stretch>
            <a:fillRect/>
          </a:stretch>
        </p:blipFill>
        <p:spPr bwMode="auto">
          <a:xfrm>
            <a:off x="0" y="4572008"/>
            <a:ext cx="2376264" cy="1782198"/>
          </a:xfrm>
          <a:prstGeom prst="rect">
            <a:avLst/>
          </a:prstGeom>
          <a:noFill/>
        </p:spPr>
      </p:pic>
      <p:sp>
        <p:nvSpPr>
          <p:cNvPr id="6" name="מלבן 5"/>
          <p:cNvSpPr/>
          <p:nvPr/>
        </p:nvSpPr>
        <p:spPr>
          <a:xfrm>
            <a:off x="428596" y="1357298"/>
            <a:ext cx="7858148" cy="4247317"/>
          </a:xfrm>
          <a:prstGeom prst="rect">
            <a:avLst/>
          </a:prstGeom>
        </p:spPr>
        <p:txBody>
          <a:bodyPr wrap="square">
            <a:spAutoFit/>
          </a:bodyPr>
          <a:lstStyle/>
          <a:p>
            <a:pPr algn="just">
              <a:lnSpc>
                <a:spcPct val="150000"/>
              </a:lnSpc>
            </a:pPr>
            <a:r>
              <a:rPr lang="he-IL" sz="2000" b="1" dirty="0" smtClean="0">
                <a:solidFill>
                  <a:schemeClr val="accent1">
                    <a:lumMod val="75000"/>
                  </a:schemeClr>
                </a:solidFill>
                <a:latin typeface="Tahoma" pitchFamily="34" charset="0"/>
                <a:cs typeface="Tahoma" pitchFamily="34" charset="0"/>
              </a:rPr>
              <a:t>רכוש קבוע נכסים מתכלים וטובין, המתקבלים ללא תמורה, יכללו בדוחות הכספיים על פי השווי הנאות שלהם, בהתקיים התנאים הבאים:  </a:t>
            </a:r>
          </a:p>
          <a:p>
            <a:pPr algn="just">
              <a:lnSpc>
                <a:spcPct val="150000"/>
              </a:lnSpc>
            </a:pPr>
            <a:r>
              <a:rPr lang="he-IL" sz="2000" b="1" dirty="0" smtClean="0">
                <a:solidFill>
                  <a:schemeClr val="accent1">
                    <a:lumMod val="75000"/>
                  </a:schemeClr>
                </a:solidFill>
                <a:latin typeface="Tahoma" pitchFamily="34" charset="0"/>
                <a:cs typeface="Tahoma" pitchFamily="34" charset="0"/>
              </a:rPr>
              <a:t>       </a:t>
            </a:r>
          </a:p>
          <a:p>
            <a:pPr algn="just">
              <a:lnSpc>
                <a:spcPct val="150000"/>
              </a:lnSpc>
              <a:buFont typeface="Wingdings" pitchFamily="2" charset="2"/>
              <a:buChar char="q"/>
            </a:pPr>
            <a:r>
              <a:rPr lang="he-IL" sz="2000" b="1" dirty="0" smtClean="0">
                <a:solidFill>
                  <a:schemeClr val="accent1">
                    <a:lumMod val="75000"/>
                  </a:schemeClr>
                </a:solidFill>
                <a:latin typeface="Tahoma" pitchFamily="34" charset="0"/>
                <a:cs typeface="Tahoma" pitchFamily="34" charset="0"/>
              </a:rPr>
              <a:t>     </a:t>
            </a:r>
            <a:r>
              <a:rPr lang="he-IL" sz="2000" b="1" u="sng" dirty="0" smtClean="0">
                <a:solidFill>
                  <a:schemeClr val="accent1">
                    <a:lumMod val="75000"/>
                  </a:schemeClr>
                </a:solidFill>
                <a:latin typeface="Tahoma" pitchFamily="34" charset="0"/>
                <a:cs typeface="Tahoma" pitchFamily="34" charset="0"/>
              </a:rPr>
              <a:t>הם בעלי ערך כספי מהותי על בסיס כולל</a:t>
            </a:r>
            <a:r>
              <a:rPr lang="he-IL" sz="2000" b="1" dirty="0" smtClean="0">
                <a:solidFill>
                  <a:schemeClr val="accent1">
                    <a:lumMod val="75000"/>
                  </a:schemeClr>
                </a:solidFill>
                <a:latin typeface="Tahoma" pitchFamily="34" charset="0"/>
                <a:cs typeface="Tahoma" pitchFamily="34" charset="0"/>
              </a:rPr>
              <a:t>, ביחס  להיקף   </a:t>
            </a:r>
          </a:p>
          <a:p>
            <a:pPr algn="just">
              <a:lnSpc>
                <a:spcPct val="150000"/>
              </a:lnSpc>
            </a:pPr>
            <a:r>
              <a:rPr lang="he-IL" sz="2000" b="1" dirty="0" smtClean="0">
                <a:solidFill>
                  <a:schemeClr val="accent1">
                    <a:lumMod val="75000"/>
                  </a:schemeClr>
                </a:solidFill>
                <a:latin typeface="Tahoma" pitchFamily="34" charset="0"/>
                <a:cs typeface="Tahoma" pitchFamily="34" charset="0"/>
              </a:rPr>
              <a:t>        הפעילות של </a:t>
            </a:r>
            <a:r>
              <a:rPr lang="he-IL" sz="2000" b="1" dirty="0" err="1" smtClean="0">
                <a:solidFill>
                  <a:schemeClr val="accent1">
                    <a:lumMod val="75000"/>
                  </a:schemeClr>
                </a:solidFill>
                <a:latin typeface="Tahoma" pitchFamily="34" charset="0"/>
                <a:cs typeface="Tahoma" pitchFamily="34" charset="0"/>
              </a:rPr>
              <a:t>האלכ"ר</a:t>
            </a:r>
            <a:r>
              <a:rPr lang="he-IL" sz="2000" b="1" dirty="0" smtClean="0">
                <a:solidFill>
                  <a:schemeClr val="accent1">
                    <a:lumMod val="75000"/>
                  </a:schemeClr>
                </a:solidFill>
                <a:latin typeface="Tahoma" pitchFamily="34" charset="0"/>
                <a:cs typeface="Tahoma" pitchFamily="34" charset="0"/>
              </a:rPr>
              <a:t>.</a:t>
            </a:r>
          </a:p>
          <a:p>
            <a:pPr algn="just">
              <a:lnSpc>
                <a:spcPct val="150000"/>
              </a:lnSpc>
              <a:buFont typeface="Wingdings" pitchFamily="2" charset="2"/>
              <a:buChar char="q"/>
            </a:pPr>
            <a:endParaRPr lang="he-IL" sz="2000" b="1" dirty="0" smtClean="0">
              <a:solidFill>
                <a:schemeClr val="accent1">
                  <a:lumMod val="75000"/>
                </a:schemeClr>
              </a:solidFill>
              <a:latin typeface="Tahoma" pitchFamily="34" charset="0"/>
              <a:cs typeface="Tahoma" pitchFamily="34" charset="0"/>
            </a:endParaRPr>
          </a:p>
          <a:p>
            <a:pPr algn="just">
              <a:lnSpc>
                <a:spcPct val="150000"/>
              </a:lnSpc>
              <a:buFont typeface="Wingdings" pitchFamily="2" charset="2"/>
              <a:buChar char="q"/>
            </a:pPr>
            <a:r>
              <a:rPr lang="he-IL" sz="2000" b="1" dirty="0" smtClean="0">
                <a:solidFill>
                  <a:schemeClr val="accent1">
                    <a:lumMod val="75000"/>
                  </a:schemeClr>
                </a:solidFill>
                <a:latin typeface="Tahoma" pitchFamily="34" charset="0"/>
                <a:cs typeface="Tahoma" pitchFamily="34" charset="0"/>
              </a:rPr>
              <a:t>     </a:t>
            </a:r>
            <a:r>
              <a:rPr lang="he-IL" sz="2000" b="1" u="sng" dirty="0" smtClean="0">
                <a:solidFill>
                  <a:schemeClr val="accent1">
                    <a:lumMod val="75000"/>
                  </a:schemeClr>
                </a:solidFill>
                <a:latin typeface="Tahoma" pitchFamily="34" charset="0"/>
                <a:cs typeface="Tahoma" pitchFamily="34" charset="0"/>
              </a:rPr>
              <a:t>ניתן להעריך את שווים הנאות </a:t>
            </a:r>
            <a:r>
              <a:rPr lang="he-IL" sz="2000" b="1" dirty="0" smtClean="0">
                <a:solidFill>
                  <a:schemeClr val="accent1">
                    <a:lumMod val="75000"/>
                  </a:schemeClr>
                </a:solidFill>
                <a:latin typeface="Tahoma" pitchFamily="34" charset="0"/>
                <a:cs typeface="Tahoma" pitchFamily="34" charset="0"/>
              </a:rPr>
              <a:t>בעסקה בין קונה מרצון </a:t>
            </a:r>
          </a:p>
          <a:p>
            <a:pPr algn="just">
              <a:lnSpc>
                <a:spcPct val="150000"/>
              </a:lnSpc>
            </a:pPr>
            <a:r>
              <a:rPr lang="he-IL" sz="2000" b="1" dirty="0" smtClean="0">
                <a:solidFill>
                  <a:schemeClr val="accent1">
                    <a:lumMod val="75000"/>
                  </a:schemeClr>
                </a:solidFill>
                <a:latin typeface="Tahoma" pitchFamily="34" charset="0"/>
                <a:cs typeface="Tahoma" pitchFamily="34" charset="0"/>
              </a:rPr>
              <a:t>        למוכר מרצון, ברמת מהימנות סבירה</a:t>
            </a:r>
            <a:r>
              <a:rPr lang="he-IL" dirty="0" smtClean="0"/>
              <a:t>. </a:t>
            </a:r>
            <a:endParaRPr lang="en-US" dirty="0" smtClean="0"/>
          </a:p>
        </p:txBody>
      </p:sp>
      <p:sp>
        <p:nvSpPr>
          <p:cNvPr id="5" name="חץ למעלה 4">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57224" y="242870"/>
            <a:ext cx="7572428"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נכסים שהתקבלו לשם העברתם לאחרים</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54</a:t>
            </a:fld>
            <a:endParaRPr lang="he-IL" dirty="0"/>
          </a:p>
        </p:txBody>
      </p:sp>
      <p:sp>
        <p:nvSpPr>
          <p:cNvPr id="7" name="Rectangle 2051"/>
          <p:cNvSpPr>
            <a:spLocks noGrp="1" noChangeArrowheads="1"/>
          </p:cNvSpPr>
          <p:nvPr>
            <p:ph idx="1"/>
          </p:nvPr>
        </p:nvSpPr>
        <p:spPr>
          <a:xfrm>
            <a:off x="428596" y="785794"/>
            <a:ext cx="7758138" cy="3857652"/>
          </a:xfrm>
        </p:spPr>
        <p:txBody>
          <a:bodyPr>
            <a:normAutofit fontScale="70000" lnSpcReduction="20000"/>
          </a:bodyPr>
          <a:lstStyle/>
          <a:p>
            <a:pPr marL="0" indent="0" eaLnBrk="1" hangingPunct="1">
              <a:lnSpc>
                <a:spcPct val="150000"/>
              </a:lnSpc>
              <a:spcBef>
                <a:spcPts val="0"/>
              </a:spcBef>
              <a:buNone/>
            </a:pPr>
            <a:r>
              <a:rPr lang="he-IL" sz="2800" b="1" dirty="0" smtClean="0">
                <a:solidFill>
                  <a:schemeClr val="tx2"/>
                </a:solidFill>
              </a:rPr>
              <a:t>העברות של כספים או נכסים לתאגידים אחרים ללא תמורה.</a:t>
            </a:r>
          </a:p>
          <a:p>
            <a:pPr marL="0" indent="0" eaLnBrk="1" hangingPunct="1">
              <a:lnSpc>
                <a:spcPct val="150000"/>
              </a:lnSpc>
              <a:spcBef>
                <a:spcPts val="0"/>
              </a:spcBef>
              <a:buNone/>
            </a:pPr>
            <a:r>
              <a:rPr lang="he-IL" sz="2800" b="1" dirty="0" smtClean="0">
                <a:solidFill>
                  <a:schemeClr val="tx2"/>
                </a:solidFill>
              </a:rPr>
              <a:t>עמותה רשאית להעביר כספים או נכסים </a:t>
            </a:r>
            <a:r>
              <a:rPr lang="he-IL" sz="2800" b="1" dirty="0" err="1" smtClean="0">
                <a:solidFill>
                  <a:schemeClr val="tx2"/>
                </a:solidFill>
              </a:rPr>
              <a:t>לאלכ"ר</a:t>
            </a:r>
            <a:r>
              <a:rPr lang="he-IL" sz="2800" b="1" dirty="0" smtClean="0">
                <a:solidFill>
                  <a:schemeClr val="tx2"/>
                </a:solidFill>
              </a:rPr>
              <a:t> אחר, תחת התנאים הבאים:</a:t>
            </a:r>
          </a:p>
          <a:p>
            <a:pPr marL="514350" indent="-514350" eaLnBrk="1" hangingPunct="1">
              <a:lnSpc>
                <a:spcPct val="150000"/>
              </a:lnSpc>
              <a:spcBef>
                <a:spcPts val="0"/>
              </a:spcBef>
              <a:buAutoNum type="arabicPeriod"/>
            </a:pPr>
            <a:r>
              <a:rPr lang="he-IL" sz="2800" b="1" dirty="0" smtClean="0">
                <a:solidFill>
                  <a:schemeClr val="tx2"/>
                </a:solidFill>
              </a:rPr>
              <a:t>פעולה זו מתיישבת בפירוש עם נוסח מטרותיה של העמותה.</a:t>
            </a:r>
          </a:p>
          <a:p>
            <a:pPr marL="514350" indent="-514350" eaLnBrk="1" hangingPunct="1">
              <a:lnSpc>
                <a:spcPct val="150000"/>
              </a:lnSpc>
              <a:spcBef>
                <a:spcPts val="0"/>
              </a:spcBef>
              <a:buAutoNum type="arabicPeriod"/>
            </a:pPr>
            <a:r>
              <a:rPr lang="he-IL" sz="2800" b="1" dirty="0" smtClean="0">
                <a:solidFill>
                  <a:schemeClr val="tx2"/>
                </a:solidFill>
              </a:rPr>
              <a:t>הם מועברים לתאגיד שהינו </a:t>
            </a:r>
            <a:r>
              <a:rPr lang="he-IL" sz="2800" b="1" dirty="0" err="1" smtClean="0">
                <a:solidFill>
                  <a:schemeClr val="tx2"/>
                </a:solidFill>
              </a:rPr>
              <a:t>אלכ"ר</a:t>
            </a:r>
            <a:r>
              <a:rPr lang="he-IL" sz="2800" b="1" dirty="0" smtClean="0">
                <a:solidFill>
                  <a:schemeClr val="tx2"/>
                </a:solidFill>
              </a:rPr>
              <a:t> בעל מטרות דומות</a:t>
            </a:r>
          </a:p>
          <a:p>
            <a:pPr marL="514350" indent="-514350" eaLnBrk="1" hangingPunct="1">
              <a:lnSpc>
                <a:spcPct val="150000"/>
              </a:lnSpc>
              <a:spcBef>
                <a:spcPts val="0"/>
              </a:spcBef>
              <a:buAutoNum type="arabicPeriod"/>
            </a:pPr>
            <a:r>
              <a:rPr lang="he-IL" sz="2800" b="1" dirty="0" smtClean="0">
                <a:solidFill>
                  <a:schemeClr val="tx2"/>
                </a:solidFill>
              </a:rPr>
              <a:t>ידוע לתורם כי בכוונת העמותה להעביר את תרומתו.</a:t>
            </a:r>
          </a:p>
          <a:p>
            <a:pPr marL="514350" indent="-514350" eaLnBrk="1" hangingPunct="1">
              <a:lnSpc>
                <a:spcPct val="150000"/>
              </a:lnSpc>
              <a:spcBef>
                <a:spcPts val="0"/>
              </a:spcBef>
              <a:buAutoNum type="arabicPeriod"/>
            </a:pPr>
            <a:r>
              <a:rPr lang="he-IL" sz="2800" b="1" dirty="0" smtClean="0">
                <a:solidFill>
                  <a:schemeClr val="tx2"/>
                </a:solidFill>
              </a:rPr>
              <a:t>אם מדובר על סכום/נכס מהותי יובא הדבר לאישור האסיפה הכללית לפני העברה. ובכל מקרה חייב אישור של ועד העמותה</a:t>
            </a:r>
          </a:p>
          <a:p>
            <a:pPr marL="514350" indent="-514350" eaLnBrk="1" hangingPunct="1">
              <a:lnSpc>
                <a:spcPct val="150000"/>
              </a:lnSpc>
              <a:spcBef>
                <a:spcPts val="0"/>
              </a:spcBef>
              <a:buAutoNum type="arabicPeriod"/>
            </a:pPr>
            <a:r>
              <a:rPr lang="he-IL" sz="2800" b="1" dirty="0" smtClean="0">
                <a:solidFill>
                  <a:schemeClr val="tx2"/>
                </a:solidFill>
              </a:rPr>
              <a:t>העמותה תנהל פיקוח על השימוש בנכסים/ כספים שהועברו. </a:t>
            </a:r>
          </a:p>
          <a:p>
            <a:pPr marL="0" indent="0" eaLnBrk="1" hangingPunct="1">
              <a:lnSpc>
                <a:spcPct val="150000"/>
              </a:lnSpc>
              <a:spcBef>
                <a:spcPts val="0"/>
              </a:spcBef>
              <a:buNone/>
            </a:pPr>
            <a:endParaRPr lang="en-US" sz="2800" b="1" dirty="0" smtClean="0">
              <a:solidFill>
                <a:schemeClr val="tx2"/>
              </a:solidFill>
            </a:endParaRPr>
          </a:p>
        </p:txBody>
      </p:sp>
      <p:sp>
        <p:nvSpPr>
          <p:cNvPr id="9" name="חץ למעלה 8">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1285852" y="4500570"/>
            <a:ext cx="6696744" cy="928694"/>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latin typeface="Tahoma" pitchFamily="34" charset="0"/>
                <a:cs typeface="Tahoma" pitchFamily="34" charset="0"/>
              </a:rPr>
              <a:t>תנאי נוסף לעמותה עם  אישור ניהול תקין: </a:t>
            </a:r>
          </a:p>
          <a:p>
            <a:pPr algn="ctr"/>
            <a:r>
              <a:rPr lang="he-IL" sz="1400" b="1" dirty="0" smtClean="0">
                <a:solidFill>
                  <a:schemeClr val="bg1"/>
                </a:solidFill>
                <a:latin typeface="Tahoma" pitchFamily="34" charset="0"/>
                <a:cs typeface="Tahoma" pitchFamily="34" charset="0"/>
              </a:rPr>
              <a:t>שהנכס המועבר יועבר לגוף בעל אישור ניהול תקין </a:t>
            </a:r>
            <a:endParaRPr lang="he-IL" dirty="0">
              <a:solidFill>
                <a:schemeClr val="bg1"/>
              </a:solidFill>
            </a:endParaRPr>
          </a:p>
        </p:txBody>
      </p:sp>
      <p:sp>
        <p:nvSpPr>
          <p:cNvPr id="13" name="Rectangle 2051"/>
          <p:cNvSpPr txBox="1">
            <a:spLocks noChangeArrowheads="1"/>
          </p:cNvSpPr>
          <p:nvPr/>
        </p:nvSpPr>
        <p:spPr>
          <a:xfrm rot="10800000" flipV="1">
            <a:off x="557496" y="5551440"/>
            <a:ext cx="7758138" cy="474697"/>
          </a:xfrm>
          <a:prstGeom prst="rect">
            <a:avLst/>
          </a:prstGeom>
        </p:spPr>
        <p:txBody>
          <a:bodyPr vert="horz" lIns="91440" tIns="45720" rIns="91440" bIns="45720" rtlCol="1">
            <a:normAutofit fontScale="62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pPr>
            <a:r>
              <a:rPr lang="he-IL" sz="2800" dirty="0" smtClean="0">
                <a:solidFill>
                  <a:schemeClr val="tx2"/>
                </a:solidFill>
              </a:rPr>
              <a:t>יש לתת את המידע של העברת הכספים במסגרת הדוח המילולי בסעיפים הרלבנטיים</a:t>
            </a:r>
            <a:endParaRPr lang="en-US" sz="2800" dirty="0" smtClean="0">
              <a:solidFill>
                <a:schemeClr val="tx2"/>
              </a:solidFill>
            </a:endParaRPr>
          </a:p>
        </p:txBody>
      </p:sp>
    </p:spTree>
    <p:extLst>
      <p:ext uri="{BB962C8B-B14F-4D97-AF65-F5344CB8AC3E}">
        <p14:creationId xmlns:p14="http://schemas.microsoft.com/office/powerpoint/2010/main" val="776915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57224" y="242870"/>
            <a:ext cx="7572428"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נכסים שהתקבלו לשם העברתם לאחרים</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55</a:t>
            </a:fld>
            <a:endParaRPr lang="he-IL" dirty="0"/>
          </a:p>
        </p:txBody>
      </p:sp>
      <p:sp>
        <p:nvSpPr>
          <p:cNvPr id="7" name="Rectangle 2051"/>
          <p:cNvSpPr>
            <a:spLocks noGrp="1" noChangeArrowheads="1"/>
          </p:cNvSpPr>
          <p:nvPr>
            <p:ph idx="1"/>
          </p:nvPr>
        </p:nvSpPr>
        <p:spPr>
          <a:xfrm>
            <a:off x="428596" y="785794"/>
            <a:ext cx="7758138" cy="3857652"/>
          </a:xfrm>
        </p:spPr>
        <p:txBody>
          <a:bodyPr>
            <a:normAutofit/>
          </a:bodyPr>
          <a:lstStyle/>
          <a:p>
            <a:pPr marL="266700" indent="-266700" algn="just">
              <a:lnSpc>
                <a:spcPct val="150000"/>
              </a:lnSpc>
              <a:spcBef>
                <a:spcPts val="0"/>
              </a:spcBef>
              <a:buFont typeface="Wingdings" pitchFamily="2" charset="2"/>
              <a:buChar char="q"/>
            </a:pPr>
            <a:r>
              <a:rPr lang="he-IL" sz="2000" b="1" dirty="0" err="1" smtClean="0">
                <a:solidFill>
                  <a:schemeClr val="accent1">
                    <a:lumMod val="75000"/>
                  </a:schemeClr>
                </a:solidFill>
                <a:latin typeface="Tahoma" pitchFamily="34" charset="0"/>
                <a:cs typeface="Tahoma" pitchFamily="34" charset="0"/>
              </a:rPr>
              <a:t>אלכ"ר</a:t>
            </a:r>
            <a:r>
              <a:rPr lang="he-IL" sz="2000" b="1" dirty="0" smtClean="0">
                <a:solidFill>
                  <a:schemeClr val="accent1">
                    <a:lumMod val="75000"/>
                  </a:schemeClr>
                </a:solidFill>
                <a:latin typeface="Tahoma" pitchFamily="34" charset="0"/>
                <a:cs typeface="Tahoma" pitchFamily="34" charset="0"/>
              </a:rPr>
              <a:t> מקבל נכסים </a:t>
            </a:r>
            <a:r>
              <a:rPr lang="he-IL" sz="2000" b="1" u="sng" dirty="0" smtClean="0">
                <a:solidFill>
                  <a:schemeClr val="accent1">
                    <a:lumMod val="75000"/>
                  </a:schemeClr>
                </a:solidFill>
                <a:latin typeface="Tahoma" pitchFamily="34" charset="0"/>
                <a:cs typeface="Tahoma" pitchFamily="34" charset="0"/>
              </a:rPr>
              <a:t>שהתקבלו  לשם העברתם לאחרים</a:t>
            </a:r>
            <a:r>
              <a:rPr lang="he-IL" sz="2000" b="1" dirty="0" smtClean="0">
                <a:solidFill>
                  <a:schemeClr val="accent1">
                    <a:lumMod val="75000"/>
                  </a:schemeClr>
                </a:solidFill>
                <a:latin typeface="Tahoma" pitchFamily="34" charset="0"/>
                <a:cs typeface="Tahoma" pitchFamily="34" charset="0"/>
              </a:rPr>
              <a:t>:</a:t>
            </a:r>
          </a:p>
          <a:p>
            <a:pPr marL="266700" indent="-266700" algn="just">
              <a:lnSpc>
                <a:spcPct val="150000"/>
              </a:lnSpc>
              <a:spcBef>
                <a:spcPts val="0"/>
              </a:spcBef>
              <a:buFont typeface="Wingdings" pitchFamily="2" charset="2"/>
              <a:buChar char="q"/>
            </a:pPr>
            <a:r>
              <a:rPr lang="he-IL" sz="2000" b="1" dirty="0" smtClean="0">
                <a:solidFill>
                  <a:schemeClr val="accent1">
                    <a:lumMod val="75000"/>
                  </a:schemeClr>
                </a:solidFill>
                <a:latin typeface="Tahoma" pitchFamily="34" charset="0"/>
                <a:cs typeface="Tahoma" pitchFamily="34" charset="0"/>
              </a:rPr>
              <a:t>רישום נכס ומנגד התחייבות במאזן, </a:t>
            </a:r>
          </a:p>
          <a:p>
            <a:pPr marL="266700" indent="-266700" algn="just">
              <a:lnSpc>
                <a:spcPct val="150000"/>
              </a:lnSpc>
              <a:spcBef>
                <a:spcPts val="0"/>
              </a:spcBef>
              <a:buFont typeface="Wingdings" pitchFamily="2" charset="2"/>
              <a:buChar char="q"/>
            </a:pPr>
            <a:r>
              <a:rPr lang="he-IL" sz="2000" b="1" dirty="0" smtClean="0">
                <a:solidFill>
                  <a:schemeClr val="accent1">
                    <a:lumMod val="75000"/>
                  </a:schemeClr>
                </a:solidFill>
                <a:latin typeface="Tahoma" pitchFamily="34" charset="0"/>
                <a:cs typeface="Tahoma" pitchFamily="34" charset="0"/>
              </a:rPr>
              <a:t> רישום הנכס בדוח על הפעילויות כהכנסה מתרומות  רישום ההוצאה אפשרי בשני אופנים  </a:t>
            </a:r>
          </a:p>
          <a:p>
            <a:pPr marL="0" indent="0" algn="just">
              <a:lnSpc>
                <a:spcPct val="150000"/>
              </a:lnSpc>
              <a:spcBef>
                <a:spcPts val="0"/>
              </a:spcBef>
              <a:buNone/>
            </a:pPr>
            <a:r>
              <a:rPr lang="he-IL" sz="2000" b="1" dirty="0">
                <a:solidFill>
                  <a:schemeClr val="accent1">
                    <a:lumMod val="75000"/>
                  </a:schemeClr>
                </a:solidFill>
                <a:latin typeface="Tahoma" pitchFamily="34" charset="0"/>
                <a:cs typeface="Tahoma" pitchFamily="34" charset="0"/>
              </a:rPr>
              <a:t> </a:t>
            </a:r>
            <a:r>
              <a:rPr lang="he-IL" sz="2000" b="1" dirty="0" smtClean="0">
                <a:solidFill>
                  <a:schemeClr val="accent1">
                    <a:lumMod val="75000"/>
                  </a:schemeClr>
                </a:solidFill>
                <a:latin typeface="Tahoma" pitchFamily="34" charset="0"/>
                <a:cs typeface="Tahoma" pitchFamily="34" charset="0"/>
              </a:rPr>
              <a:t>   או כקיזוז מהכנסה (תרומה בניכוי תרומה שהועברה לאחרים או כהכנסה והוצאה.</a:t>
            </a:r>
            <a:endParaRPr lang="en-US" sz="2000" b="1" dirty="0" smtClean="0">
              <a:solidFill>
                <a:schemeClr val="accent1">
                  <a:lumMod val="75000"/>
                </a:schemeClr>
              </a:solidFill>
              <a:latin typeface="Tahoma" pitchFamily="34" charset="0"/>
              <a:cs typeface="Tahoma" pitchFamily="34" charset="0"/>
            </a:endParaRPr>
          </a:p>
          <a:p>
            <a:pPr marL="0" indent="0" eaLnBrk="1" hangingPunct="1">
              <a:lnSpc>
                <a:spcPct val="150000"/>
              </a:lnSpc>
              <a:spcBef>
                <a:spcPts val="0"/>
              </a:spcBef>
              <a:buNone/>
            </a:pPr>
            <a:endParaRPr lang="en-US" sz="2800" dirty="0" smtClean="0"/>
          </a:p>
        </p:txBody>
      </p:sp>
      <p:sp>
        <p:nvSpPr>
          <p:cNvPr id="8" name="מלבן 7"/>
          <p:cNvSpPr/>
          <p:nvPr/>
        </p:nvSpPr>
        <p:spPr>
          <a:xfrm>
            <a:off x="1285852" y="4077072"/>
            <a:ext cx="6696744" cy="1224135"/>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latin typeface="Tahoma" pitchFamily="34" charset="0"/>
                <a:cs typeface="Tahoma" pitchFamily="34" charset="0"/>
              </a:rPr>
              <a:t>ב- 1.1.15 קיבלה עמותת "אור", 100 אלף ₪  לצורך העברתה לניצול שואה . ב - 11.11.15 הועבר הסכום לייעודו.</a:t>
            </a:r>
          </a:p>
          <a:p>
            <a:pPr algn="ctr"/>
            <a:endParaRPr lang="he-IL" dirty="0">
              <a:solidFill>
                <a:schemeClr val="bg1"/>
              </a:solidFill>
            </a:endParaRPr>
          </a:p>
        </p:txBody>
      </p:sp>
      <p:sp>
        <p:nvSpPr>
          <p:cNvPr id="11" name="מלבן 10"/>
          <p:cNvSpPr/>
          <p:nvPr/>
        </p:nvSpPr>
        <p:spPr>
          <a:xfrm>
            <a:off x="5652120" y="5429264"/>
            <a:ext cx="2248512" cy="1184636"/>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defTabSz="933450" rtl="1">
              <a:lnSpc>
                <a:spcPct val="90000"/>
              </a:lnSpc>
              <a:spcBef>
                <a:spcPct val="0"/>
              </a:spcBef>
              <a:spcAft>
                <a:spcPct val="35000"/>
              </a:spcAft>
            </a:pPr>
            <a:endParaRPr lang="he-IL" sz="16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חץ למעלה 8">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1547664" y="5412716"/>
            <a:ext cx="3976704" cy="1184636"/>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defTabSz="933450" rtl="1">
              <a:lnSpc>
                <a:spcPct val="90000"/>
              </a:lnSpc>
              <a:spcBef>
                <a:spcPct val="0"/>
              </a:spcBef>
              <a:spcAft>
                <a:spcPct val="35000"/>
              </a:spcAft>
            </a:pPr>
            <a:endParaRPr lang="he-IL" sz="16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nodePh="1">
                                  <p:stCondLst>
                                    <p:cond delay="0"/>
                                  </p:stCondLst>
                                  <p:endCondLst>
                                    <p:cond evt="begin" delay="0">
                                      <p:tn val="19"/>
                                    </p:cond>
                                  </p:end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9552" y="285728"/>
            <a:ext cx="7798470"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הכנסות מתרומות , הקצבות </a:t>
            </a:r>
            <a:r>
              <a:rPr lang="he-IL" alt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וכו'-</a:t>
            </a: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
            </a:r>
            <a:b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b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הצגה אלטרנטיבית </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14" name="מציין מיקום תוכן 2"/>
          <p:cNvSpPr>
            <a:spLocks noGrp="1"/>
          </p:cNvSpPr>
          <p:nvPr>
            <p:ph idx="1"/>
          </p:nvPr>
        </p:nvSpPr>
        <p:spPr>
          <a:xfrm>
            <a:off x="539552" y="1196752"/>
            <a:ext cx="8229600" cy="4525963"/>
          </a:xfrm>
        </p:spPr>
        <p:txBody>
          <a:bodyPr>
            <a:normAutofit fontScale="62500" lnSpcReduction="20000"/>
          </a:bodyPr>
          <a:lstStyle/>
          <a:p>
            <a:pPr>
              <a:lnSpc>
                <a:spcPct val="170000"/>
              </a:lnSpc>
              <a:buFontTx/>
              <a:buNone/>
            </a:pPr>
            <a:r>
              <a:rPr lang="he-IL" sz="2400" b="1" dirty="0" smtClean="0"/>
              <a:t> </a:t>
            </a:r>
            <a:r>
              <a:rPr lang="he-IL" sz="2300" b="1" dirty="0" smtClean="0">
                <a:solidFill>
                  <a:schemeClr val="accent1">
                    <a:lumMod val="75000"/>
                  </a:schemeClr>
                </a:solidFill>
                <a:latin typeface="Tahoma" pitchFamily="34" charset="0"/>
                <a:cs typeface="Tahoma" pitchFamily="34" charset="0"/>
              </a:rPr>
              <a:t>הצגה אפשרית כאשר </a:t>
            </a:r>
            <a:r>
              <a:rPr lang="he-IL" sz="2300" b="1" dirty="0" err="1" smtClean="0">
                <a:solidFill>
                  <a:schemeClr val="accent1">
                    <a:lumMod val="75000"/>
                  </a:schemeClr>
                </a:solidFill>
                <a:latin typeface="Tahoma" pitchFamily="34" charset="0"/>
                <a:cs typeface="Tahoma" pitchFamily="34" charset="0"/>
              </a:rPr>
              <a:t>אלכ"ר</a:t>
            </a:r>
            <a:r>
              <a:rPr lang="he-IL" sz="2300" b="1" dirty="0" smtClean="0">
                <a:solidFill>
                  <a:schemeClr val="accent1">
                    <a:lumMod val="75000"/>
                  </a:schemeClr>
                </a:solidFill>
                <a:latin typeface="Tahoma" pitchFamily="34" charset="0"/>
                <a:cs typeface="Tahoma" pitchFamily="34" charset="0"/>
              </a:rPr>
              <a:t> על פי מטרותיו והוראות הגורמים החיצוניים מעביר לאחרים	</a:t>
            </a:r>
          </a:p>
          <a:p>
            <a:pPr>
              <a:lnSpc>
                <a:spcPct val="170000"/>
              </a:lnSpc>
              <a:spcBef>
                <a:spcPts val="0"/>
              </a:spcBef>
              <a:buFontTx/>
              <a:buNone/>
            </a:pPr>
            <a:r>
              <a:rPr lang="he-IL" sz="2300" b="1" dirty="0" smtClean="0">
                <a:solidFill>
                  <a:schemeClr val="accent1">
                    <a:lumMod val="75000"/>
                  </a:schemeClr>
                </a:solidFill>
                <a:latin typeface="Tahoma" pitchFamily="34" charset="0"/>
                <a:cs typeface="Tahoma" pitchFamily="34" charset="0"/>
              </a:rPr>
              <a:t>						        לשנה שהסתיימה ביום</a:t>
            </a:r>
            <a:endParaRPr lang="en-US" sz="2300" b="1" dirty="0" smtClean="0">
              <a:solidFill>
                <a:schemeClr val="accent1">
                  <a:lumMod val="75000"/>
                </a:schemeClr>
              </a:solidFill>
              <a:latin typeface="Tahoma" pitchFamily="34" charset="0"/>
              <a:cs typeface="Tahoma" pitchFamily="34" charset="0"/>
            </a:endParaRPr>
          </a:p>
          <a:p>
            <a:pPr>
              <a:lnSpc>
                <a:spcPct val="170000"/>
              </a:lnSpc>
              <a:spcBef>
                <a:spcPts val="0"/>
              </a:spcBef>
              <a:buFontTx/>
              <a:buNone/>
            </a:pPr>
            <a:r>
              <a:rPr lang="en-US" sz="2300" b="1" dirty="0" smtClean="0">
                <a:solidFill>
                  <a:schemeClr val="accent1">
                    <a:lumMod val="75000"/>
                  </a:schemeClr>
                </a:solidFill>
                <a:latin typeface="Tahoma" pitchFamily="34" charset="0"/>
                <a:cs typeface="Tahoma" pitchFamily="34" charset="0"/>
              </a:rPr>
              <a:t> </a:t>
            </a:r>
            <a:r>
              <a:rPr lang="he-IL" sz="2300" b="1" dirty="0" smtClean="0">
                <a:solidFill>
                  <a:schemeClr val="accent1">
                    <a:lumMod val="75000"/>
                  </a:schemeClr>
                </a:solidFill>
                <a:latin typeface="Tahoma" pitchFamily="34" charset="0"/>
                <a:cs typeface="Tahoma" pitchFamily="34" charset="0"/>
              </a:rPr>
              <a:t>                                       תרומות                                       31.12.15            31.12.14</a:t>
            </a:r>
          </a:p>
          <a:p>
            <a:pPr>
              <a:lnSpc>
                <a:spcPct val="170000"/>
              </a:lnSpc>
              <a:buFontTx/>
              <a:buNone/>
            </a:pPr>
            <a:r>
              <a:rPr lang="he-IL" sz="2300" b="1" dirty="0" smtClean="0">
                <a:solidFill>
                  <a:schemeClr val="accent1">
                    <a:lumMod val="75000"/>
                  </a:schemeClr>
                </a:solidFill>
                <a:latin typeface="Tahoma" pitchFamily="34" charset="0"/>
                <a:cs typeface="Tahoma" pitchFamily="34" charset="0"/>
              </a:rPr>
              <a:t>------             -------</a:t>
            </a:r>
          </a:p>
          <a:p>
            <a:pPr>
              <a:lnSpc>
                <a:spcPct val="170000"/>
              </a:lnSpc>
              <a:buFontTx/>
              <a:buNone/>
            </a:pPr>
            <a:r>
              <a:rPr lang="he-IL" sz="2300" b="1" dirty="0" smtClean="0">
                <a:solidFill>
                  <a:schemeClr val="accent1">
                    <a:lumMod val="75000"/>
                  </a:schemeClr>
                </a:solidFill>
                <a:latin typeface="Tahoma" pitchFamily="34" charset="0"/>
                <a:cs typeface="Tahoma" pitchFamily="34" charset="0"/>
              </a:rPr>
              <a:t>בניכוי: תרומות שנתקבלו עבור אחרים  (באור)                     ------             -------</a:t>
            </a:r>
          </a:p>
          <a:p>
            <a:pPr>
              <a:lnSpc>
                <a:spcPct val="170000"/>
              </a:lnSpc>
              <a:buFontTx/>
              <a:buNone/>
            </a:pPr>
            <a:r>
              <a:rPr lang="he-IL" sz="2300" b="1" dirty="0" smtClean="0">
                <a:solidFill>
                  <a:schemeClr val="accent1">
                    <a:lumMod val="75000"/>
                  </a:schemeClr>
                </a:solidFill>
                <a:latin typeface="Tahoma" pitchFamily="34" charset="0"/>
                <a:cs typeface="Tahoma" pitchFamily="34" charset="0"/>
              </a:rPr>
              <a:t> </a:t>
            </a:r>
            <a:r>
              <a:rPr lang="he-IL" altLang="he-IL" sz="2300" b="1" dirty="0" smtClean="0">
                <a:solidFill>
                  <a:schemeClr val="accent2"/>
                </a:solidFill>
                <a:latin typeface="Tahoma" pitchFamily="34" charset="0"/>
                <a:cs typeface="Tahoma" pitchFamily="34" charset="0"/>
              </a:rPr>
              <a:t>תרומות נטו                                                                            </a:t>
            </a:r>
            <a:r>
              <a:rPr lang="he-IL" sz="2300" b="1" dirty="0" smtClean="0">
                <a:solidFill>
                  <a:schemeClr val="accent2"/>
                </a:solidFill>
                <a:latin typeface="Tahoma" pitchFamily="34" charset="0"/>
                <a:cs typeface="Tahoma" pitchFamily="34" charset="0"/>
              </a:rPr>
              <a:t> </a:t>
            </a:r>
            <a:r>
              <a:rPr lang="he-IL" altLang="he-IL" sz="2300" b="1" dirty="0" smtClean="0">
                <a:solidFill>
                  <a:schemeClr val="accent2"/>
                </a:solidFill>
                <a:latin typeface="Tahoma" pitchFamily="34" charset="0"/>
                <a:cs typeface="Tahoma" pitchFamily="34" charset="0"/>
              </a:rPr>
              <a:t>------             -------</a:t>
            </a:r>
          </a:p>
          <a:p>
            <a:pPr>
              <a:lnSpc>
                <a:spcPct val="170000"/>
              </a:lnSpc>
              <a:buNone/>
            </a:pPr>
            <a:r>
              <a:rPr lang="he-IL" sz="2300" b="1" dirty="0" smtClean="0">
                <a:solidFill>
                  <a:schemeClr val="accent1">
                    <a:lumMod val="75000"/>
                  </a:schemeClr>
                </a:solidFill>
                <a:latin typeface="Tahoma" pitchFamily="34" charset="0"/>
                <a:cs typeface="Tahoma" pitchFamily="34" charset="0"/>
              </a:rPr>
              <a:t>הקצבות תמיכות ומענקים                                                      ------             -------</a:t>
            </a:r>
            <a:endParaRPr lang="en-US" sz="2300" b="1" dirty="0" smtClean="0">
              <a:solidFill>
                <a:schemeClr val="accent1">
                  <a:lumMod val="75000"/>
                </a:schemeClr>
              </a:solidFill>
              <a:latin typeface="Tahoma" pitchFamily="34" charset="0"/>
              <a:cs typeface="Tahoma" pitchFamily="34" charset="0"/>
            </a:endParaRPr>
          </a:p>
          <a:p>
            <a:pPr>
              <a:lnSpc>
                <a:spcPct val="170000"/>
              </a:lnSpc>
              <a:buNone/>
            </a:pPr>
            <a:r>
              <a:rPr lang="he-IL" sz="2300" b="1" dirty="0" smtClean="0">
                <a:solidFill>
                  <a:schemeClr val="accent1">
                    <a:lumMod val="75000"/>
                  </a:schemeClr>
                </a:solidFill>
                <a:latin typeface="Tahoma" pitchFamily="34" charset="0"/>
                <a:cs typeface="Tahoma" pitchFamily="34" charset="0"/>
              </a:rPr>
              <a:t>בניכוי:הקצבות תמיכות ומענקים שנתקבלו </a:t>
            </a:r>
          </a:p>
          <a:p>
            <a:pPr>
              <a:lnSpc>
                <a:spcPct val="170000"/>
              </a:lnSpc>
              <a:buNone/>
            </a:pPr>
            <a:r>
              <a:rPr lang="he-IL" sz="2300" b="1" dirty="0" smtClean="0">
                <a:solidFill>
                  <a:schemeClr val="accent1">
                    <a:lumMod val="75000"/>
                  </a:schemeClr>
                </a:solidFill>
                <a:latin typeface="Tahoma" pitchFamily="34" charset="0"/>
                <a:cs typeface="Tahoma" pitchFamily="34" charset="0"/>
              </a:rPr>
              <a:t>         עבור אחרים   (באור)                                                      ------             -------</a:t>
            </a:r>
          </a:p>
          <a:p>
            <a:pPr>
              <a:lnSpc>
                <a:spcPct val="170000"/>
              </a:lnSpc>
              <a:buFontTx/>
              <a:buNone/>
            </a:pPr>
            <a:r>
              <a:rPr lang="he-IL" altLang="he-IL" sz="2300" b="1" dirty="0" smtClean="0">
                <a:solidFill>
                  <a:schemeClr val="accent2"/>
                </a:solidFill>
                <a:latin typeface="Tahoma" pitchFamily="34" charset="0"/>
                <a:cs typeface="Tahoma" pitchFamily="34" charset="0"/>
              </a:rPr>
              <a:t>הקצבות תמיכות ומענקים נטו                                                ------             -------</a:t>
            </a:r>
            <a:endParaRPr lang="en-US" altLang="he-IL" sz="2300" b="1" dirty="0" smtClean="0">
              <a:solidFill>
                <a:schemeClr val="accent2"/>
              </a:solidFill>
              <a:latin typeface="Tahoma" pitchFamily="34" charset="0"/>
              <a:cs typeface="Tahoma" pitchFamily="34" charset="0"/>
            </a:endParaRPr>
          </a:p>
        </p:txBody>
      </p:sp>
      <p:sp>
        <p:nvSpPr>
          <p:cNvPr id="4" name="חץ למעלה 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3068" y="404664"/>
            <a:ext cx="8266584"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שירותים המתקבלים ללא תמורה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57</a:t>
            </a:fld>
            <a:endParaRPr lang="he-IL" dirty="0"/>
          </a:p>
        </p:txBody>
      </p:sp>
      <p:pic>
        <p:nvPicPr>
          <p:cNvPr id="83969" name="Picture 1" descr="C:\Documents and Settings\hanitb\Local Settings\Temporary Internet Files\Content.IE5\CLDG5GT2\MC900441542[1].png"/>
          <p:cNvPicPr>
            <a:picLocks noChangeAspect="1" noChangeArrowheads="1"/>
          </p:cNvPicPr>
          <p:nvPr/>
        </p:nvPicPr>
        <p:blipFill>
          <a:blip r:embed="rId3" cstate="print"/>
          <a:srcRect/>
          <a:stretch>
            <a:fillRect/>
          </a:stretch>
        </p:blipFill>
        <p:spPr bwMode="auto">
          <a:xfrm>
            <a:off x="6643702" y="5486873"/>
            <a:ext cx="1390439" cy="1371127"/>
          </a:xfrm>
          <a:prstGeom prst="rect">
            <a:avLst/>
          </a:prstGeom>
          <a:noFill/>
        </p:spPr>
      </p:pic>
      <p:sp>
        <p:nvSpPr>
          <p:cNvPr id="7" name="Rectangle 2051"/>
          <p:cNvSpPr>
            <a:spLocks noGrp="1" noChangeArrowheads="1"/>
          </p:cNvSpPr>
          <p:nvPr>
            <p:ph idx="1"/>
          </p:nvPr>
        </p:nvSpPr>
        <p:spPr>
          <a:xfrm>
            <a:off x="571472" y="1071546"/>
            <a:ext cx="7758138" cy="4525963"/>
          </a:xfrm>
        </p:spPr>
        <p:txBody>
          <a:bodyPr>
            <a:normAutofit fontScale="92500"/>
          </a:bodyPr>
          <a:lstStyle/>
          <a:p>
            <a:pPr marL="0" indent="0" algn="just" eaLnBrk="1" hangingPunct="1">
              <a:lnSpc>
                <a:spcPct val="150000"/>
              </a:lnSpc>
              <a:spcBef>
                <a:spcPts val="0"/>
              </a:spcBef>
              <a:buNone/>
            </a:pPr>
            <a:r>
              <a:rPr lang="he-IL" sz="2200" b="1" dirty="0" err="1" smtClean="0">
                <a:solidFill>
                  <a:schemeClr val="accent1">
                    <a:lumMod val="75000"/>
                  </a:schemeClr>
                </a:solidFill>
                <a:latin typeface="Tahoma" pitchFamily="34" charset="0"/>
                <a:cs typeface="Tahoma" pitchFamily="34" charset="0"/>
              </a:rPr>
              <a:t>אלכ"ר</a:t>
            </a:r>
            <a:r>
              <a:rPr lang="he-IL" sz="2200" b="1" dirty="0" smtClean="0">
                <a:solidFill>
                  <a:schemeClr val="accent1">
                    <a:lumMod val="75000"/>
                  </a:schemeClr>
                </a:solidFill>
                <a:latin typeface="Tahoma" pitchFamily="34" charset="0"/>
                <a:cs typeface="Tahoma" pitchFamily="34" charset="0"/>
              </a:rPr>
              <a:t> יכול </a:t>
            </a:r>
            <a:r>
              <a:rPr lang="he-IL" sz="2200" b="1" u="sng" dirty="0" smtClean="0">
                <a:solidFill>
                  <a:schemeClr val="accent1">
                    <a:lumMod val="75000"/>
                  </a:schemeClr>
                </a:solidFill>
                <a:latin typeface="Tahoma" pitchFamily="34" charset="0"/>
                <a:cs typeface="Tahoma" pitchFamily="34" charset="0"/>
              </a:rPr>
              <a:t>לבחור</a:t>
            </a:r>
            <a:r>
              <a:rPr lang="he-IL" sz="2200" b="1" dirty="0" smtClean="0">
                <a:solidFill>
                  <a:schemeClr val="accent1">
                    <a:lumMod val="75000"/>
                  </a:schemeClr>
                </a:solidFill>
                <a:latin typeface="Tahoma" pitchFamily="34" charset="0"/>
                <a:cs typeface="Tahoma" pitchFamily="34" charset="0"/>
              </a:rPr>
              <a:t> לרשום שירותים שהתקבלו על ידו ללא תמורה בהתקיים התנאים הבאים:</a:t>
            </a:r>
          </a:p>
          <a:p>
            <a:pPr marL="361950" indent="-361950" algn="just" eaLnBrk="1" hangingPunct="1">
              <a:lnSpc>
                <a:spcPct val="150000"/>
              </a:lnSpc>
              <a:spcBef>
                <a:spcPts val="600"/>
              </a:spcBef>
              <a:buFont typeface="Wingdings" pitchFamily="2" charset="2"/>
              <a:buChar char="q"/>
            </a:pPr>
            <a:r>
              <a:rPr lang="he-IL" sz="2200" b="1" dirty="0" smtClean="0">
                <a:solidFill>
                  <a:schemeClr val="accent1">
                    <a:lumMod val="75000"/>
                  </a:schemeClr>
                </a:solidFill>
                <a:latin typeface="Tahoma" pitchFamily="34" charset="0"/>
                <a:cs typeface="Tahoma" pitchFamily="34" charset="0"/>
              </a:rPr>
              <a:t>השירותים הם </a:t>
            </a:r>
            <a:r>
              <a:rPr lang="he-IL" sz="2200" b="1" u="sng" dirty="0" smtClean="0">
                <a:solidFill>
                  <a:schemeClr val="accent1">
                    <a:lumMod val="75000"/>
                  </a:schemeClr>
                </a:solidFill>
                <a:latin typeface="Tahoma" pitchFamily="34" charset="0"/>
                <a:cs typeface="Tahoma" pitchFamily="34" charset="0"/>
              </a:rPr>
              <a:t>בעלי ערך כספי מהותי</a:t>
            </a:r>
            <a:r>
              <a:rPr lang="he-IL" sz="2200" b="1" dirty="0" smtClean="0">
                <a:solidFill>
                  <a:schemeClr val="accent1">
                    <a:lumMod val="75000"/>
                  </a:schemeClr>
                </a:solidFill>
                <a:latin typeface="Tahoma" pitchFamily="34" charset="0"/>
                <a:cs typeface="Tahoma" pitchFamily="34" charset="0"/>
              </a:rPr>
              <a:t> על בסיס כולל, ביחס  להיקף הפעילות של </a:t>
            </a:r>
            <a:r>
              <a:rPr lang="he-IL" sz="2200" b="1" dirty="0" err="1" smtClean="0">
                <a:solidFill>
                  <a:schemeClr val="accent1">
                    <a:lumMod val="75000"/>
                  </a:schemeClr>
                </a:solidFill>
                <a:latin typeface="Tahoma" pitchFamily="34" charset="0"/>
                <a:cs typeface="Tahoma" pitchFamily="34" charset="0"/>
              </a:rPr>
              <a:t>האלכ"ר</a:t>
            </a:r>
            <a:endParaRPr lang="he-IL" sz="2200" b="1" dirty="0" smtClean="0">
              <a:solidFill>
                <a:schemeClr val="accent1">
                  <a:lumMod val="75000"/>
                </a:schemeClr>
              </a:solidFill>
              <a:latin typeface="Tahoma" pitchFamily="34" charset="0"/>
              <a:cs typeface="Tahoma" pitchFamily="34" charset="0"/>
            </a:endParaRPr>
          </a:p>
          <a:p>
            <a:pPr marL="361950" indent="-361950" algn="just" eaLnBrk="1" hangingPunct="1">
              <a:lnSpc>
                <a:spcPct val="150000"/>
              </a:lnSpc>
              <a:spcBef>
                <a:spcPts val="600"/>
              </a:spcBef>
              <a:buFont typeface="Wingdings" pitchFamily="2" charset="2"/>
              <a:buChar char="q"/>
            </a:pPr>
            <a:r>
              <a:rPr lang="he-IL" sz="2200" b="1" dirty="0" smtClean="0">
                <a:solidFill>
                  <a:schemeClr val="accent1">
                    <a:lumMod val="75000"/>
                  </a:schemeClr>
                </a:solidFill>
                <a:latin typeface="Tahoma" pitchFamily="34" charset="0"/>
                <a:cs typeface="Tahoma" pitchFamily="34" charset="0"/>
              </a:rPr>
              <a:t> </a:t>
            </a:r>
            <a:r>
              <a:rPr lang="he-IL" sz="2200" b="1" u="sng" dirty="0" smtClean="0">
                <a:solidFill>
                  <a:schemeClr val="accent1">
                    <a:lumMod val="75000"/>
                  </a:schemeClr>
                </a:solidFill>
                <a:latin typeface="Tahoma" pitchFamily="34" charset="0"/>
                <a:cs typeface="Tahoma" pitchFamily="34" charset="0"/>
              </a:rPr>
              <a:t>ניתן להעריך את שווים הנאות </a:t>
            </a:r>
            <a:r>
              <a:rPr lang="he-IL" sz="2200" b="1" dirty="0" smtClean="0">
                <a:solidFill>
                  <a:schemeClr val="accent1">
                    <a:lumMod val="75000"/>
                  </a:schemeClr>
                </a:solidFill>
                <a:latin typeface="Tahoma" pitchFamily="34" charset="0"/>
                <a:cs typeface="Tahoma" pitchFamily="34" charset="0"/>
              </a:rPr>
              <a:t>של אותם שירותים ברמת מהימנות סבירה</a:t>
            </a:r>
          </a:p>
          <a:p>
            <a:pPr marL="361950" indent="-361950" algn="just">
              <a:lnSpc>
                <a:spcPct val="150000"/>
              </a:lnSpc>
              <a:spcBef>
                <a:spcPts val="600"/>
              </a:spcBef>
              <a:buFont typeface="Wingdings" pitchFamily="2" charset="2"/>
              <a:buChar char="q"/>
            </a:pPr>
            <a:r>
              <a:rPr lang="he-IL" sz="2200" b="1" dirty="0" smtClean="0">
                <a:solidFill>
                  <a:schemeClr val="accent1">
                    <a:lumMod val="75000"/>
                  </a:schemeClr>
                </a:solidFill>
                <a:latin typeface="Tahoma" pitchFamily="34" charset="0"/>
                <a:cs typeface="Tahoma" pitchFamily="34" charset="0"/>
              </a:rPr>
              <a:t>השירותים הם מהסוג שדורש </a:t>
            </a:r>
            <a:r>
              <a:rPr lang="he-IL" sz="2200" b="1" u="sng" dirty="0" smtClean="0">
                <a:solidFill>
                  <a:schemeClr val="accent1">
                    <a:lumMod val="75000"/>
                  </a:schemeClr>
                </a:solidFill>
                <a:latin typeface="Tahoma" pitchFamily="34" charset="0"/>
                <a:cs typeface="Tahoma" pitchFamily="34" charset="0"/>
              </a:rPr>
              <a:t>מיומנות ומומחיות</a:t>
            </a:r>
            <a:r>
              <a:rPr lang="he-IL" sz="2200" b="1" dirty="0" smtClean="0">
                <a:solidFill>
                  <a:schemeClr val="accent1">
                    <a:lumMod val="75000"/>
                  </a:schemeClr>
                </a:solidFill>
                <a:latin typeface="Tahoma" pitchFamily="34" charset="0"/>
                <a:cs typeface="Tahoma" pitchFamily="34" charset="0"/>
              </a:rPr>
              <a:t> מקצועיים, ושלולא היו מתקבלים היה </a:t>
            </a:r>
            <a:r>
              <a:rPr lang="he-IL" sz="2200" b="1" dirty="0" err="1" smtClean="0">
                <a:solidFill>
                  <a:schemeClr val="accent1">
                    <a:lumMod val="75000"/>
                  </a:schemeClr>
                </a:solidFill>
                <a:latin typeface="Tahoma" pitchFamily="34" charset="0"/>
                <a:cs typeface="Tahoma" pitchFamily="34" charset="0"/>
              </a:rPr>
              <a:t>האלכ"ר</a:t>
            </a:r>
            <a:r>
              <a:rPr lang="he-IL" sz="2200" b="1" dirty="0" smtClean="0">
                <a:solidFill>
                  <a:schemeClr val="accent1">
                    <a:lumMod val="75000"/>
                  </a:schemeClr>
                </a:solidFill>
                <a:latin typeface="Tahoma" pitchFamily="34" charset="0"/>
                <a:cs typeface="Tahoma" pitchFamily="34" charset="0"/>
              </a:rPr>
              <a:t> נאלץ לרכשם בתמורה</a:t>
            </a:r>
            <a:endParaRPr lang="he-IL" sz="2800" dirty="0" smtClean="0"/>
          </a:p>
          <a:p>
            <a:pPr marL="0" indent="0" eaLnBrk="1" hangingPunct="1">
              <a:lnSpc>
                <a:spcPct val="150000"/>
              </a:lnSpc>
              <a:spcBef>
                <a:spcPts val="0"/>
              </a:spcBef>
              <a:buNone/>
            </a:pPr>
            <a:endParaRPr lang="en-US" sz="2800" dirty="0" smtClean="0"/>
          </a:p>
        </p:txBody>
      </p:sp>
      <p:sp>
        <p:nvSpPr>
          <p:cNvPr id="12" name="מלבן 11"/>
          <p:cNvSpPr/>
          <p:nvPr/>
        </p:nvSpPr>
        <p:spPr>
          <a:xfrm>
            <a:off x="2428860" y="5072074"/>
            <a:ext cx="3786214" cy="157161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grpSp>
        <p:nvGrpSpPr>
          <p:cNvPr id="2" name="קבוצה 7"/>
          <p:cNvGrpSpPr/>
          <p:nvPr/>
        </p:nvGrpSpPr>
        <p:grpSpPr>
          <a:xfrm>
            <a:off x="4167269" y="5704015"/>
            <a:ext cx="1767800" cy="745520"/>
            <a:chOff x="3046290" y="600959"/>
            <a:chExt cx="1934573" cy="948858"/>
          </a:xfrm>
          <a:scene3d>
            <a:camera prst="orthographicFront"/>
            <a:lightRig rig="flat" dir="t"/>
          </a:scene3d>
        </p:grpSpPr>
        <p:sp>
          <p:nvSpPr>
            <p:cNvPr id="9" name="מלבן מעוגל 8"/>
            <p:cNvSpPr/>
            <p:nvPr/>
          </p:nvSpPr>
          <p:spPr>
            <a:xfrm>
              <a:off x="3189166" y="600959"/>
              <a:ext cx="1685677" cy="91427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מלבן 9"/>
            <p:cNvSpPr/>
            <p:nvPr/>
          </p:nvSpPr>
          <p:spPr>
            <a:xfrm>
              <a:off x="3046290" y="600959"/>
              <a:ext cx="1934573" cy="9488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7155" tIns="64770" rIns="97155" bIns="64770" numCol="1" spcCol="1270" anchor="ctr" anchorCtr="0">
              <a:noAutofit/>
            </a:bodyPr>
            <a:lstStyle/>
            <a:p>
              <a:pPr lvl="0" algn="ctr" defTabSz="2266950" rtl="1">
                <a:lnSpc>
                  <a:spcPct val="90000"/>
                </a:lnSpc>
                <a:spcBef>
                  <a:spcPct val="0"/>
                </a:spcBef>
                <a:spcAft>
                  <a:spcPct val="35000"/>
                </a:spcAft>
              </a:pPr>
              <a:r>
                <a:rPr lang="he-IL" sz="2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הכנסות והוצאות</a:t>
              </a:r>
              <a:endParaRPr lang="he-IL" sz="2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3" name="קבוצה 15"/>
          <p:cNvGrpSpPr/>
          <p:nvPr/>
        </p:nvGrpSpPr>
        <p:grpSpPr>
          <a:xfrm>
            <a:off x="2381319" y="5707816"/>
            <a:ext cx="1767800" cy="745520"/>
            <a:chOff x="3370603" y="657750"/>
            <a:chExt cx="1934573" cy="948858"/>
          </a:xfrm>
          <a:scene3d>
            <a:camera prst="orthographicFront"/>
            <a:lightRig rig="flat" dir="t"/>
          </a:scene3d>
        </p:grpSpPr>
        <p:sp>
          <p:nvSpPr>
            <p:cNvPr id="17" name="מלבן מעוגל 16"/>
            <p:cNvSpPr/>
            <p:nvPr/>
          </p:nvSpPr>
          <p:spPr>
            <a:xfrm>
              <a:off x="3542314" y="672397"/>
              <a:ext cx="1685677" cy="91427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מלבן 17"/>
            <p:cNvSpPr/>
            <p:nvPr/>
          </p:nvSpPr>
          <p:spPr>
            <a:xfrm>
              <a:off x="3370603" y="657750"/>
              <a:ext cx="1934573" cy="9488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7155" tIns="64770" rIns="97155" bIns="64770" numCol="1" spcCol="1270" anchor="ctr" anchorCtr="0">
              <a:noAutofit/>
            </a:bodyPr>
            <a:lstStyle/>
            <a:p>
              <a:pPr lvl="0" algn="ctr" defTabSz="2266950" rtl="1">
                <a:lnSpc>
                  <a:spcPct val="90000"/>
                </a:lnSpc>
                <a:spcBef>
                  <a:spcPct val="0"/>
                </a:spcBef>
                <a:spcAft>
                  <a:spcPct val="35000"/>
                </a:spcAft>
              </a:pPr>
              <a:r>
                <a:rPr lang="he-IL" sz="2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הכנסות ונכסים</a:t>
              </a:r>
              <a:endParaRPr lang="he-IL" sz="2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9" name="TextBox 18"/>
          <p:cNvSpPr txBox="1"/>
          <p:nvPr/>
        </p:nvSpPr>
        <p:spPr>
          <a:xfrm>
            <a:off x="2214546" y="5143512"/>
            <a:ext cx="3655655" cy="646331"/>
          </a:xfrm>
          <a:prstGeom prst="rect">
            <a:avLst/>
          </a:prstGeom>
          <a:noFill/>
        </p:spPr>
        <p:txBody>
          <a:bodyPr wrap="square" rtlCol="1">
            <a:spAutoFit/>
          </a:bodyPr>
          <a:lstStyle/>
          <a:p>
            <a:pPr algn="ctr"/>
            <a:r>
              <a:rPr lang="he-IL" b="1" dirty="0" smtClean="0">
                <a:solidFill>
                  <a:schemeClr val="bg1"/>
                </a:solidFill>
                <a:latin typeface="Tahoma" pitchFamily="34" charset="0"/>
                <a:cs typeface="Tahoma" pitchFamily="34" charset="0"/>
              </a:rPr>
              <a:t>אופן הרישום תלוי במה שהתקבל:</a:t>
            </a:r>
            <a:endParaRPr lang="he-IL" dirty="0"/>
          </a:p>
        </p:txBody>
      </p:sp>
      <p:sp>
        <p:nvSpPr>
          <p:cNvPr id="14" name="חץ למעלה 13">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714612" y="404664"/>
            <a:ext cx="5638800" cy="685800"/>
          </a:xfrm>
        </p:spPr>
        <p:txBody>
          <a:bodyPr>
            <a:norm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הבחנה בין תרומה לתמורה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58</a:t>
            </a:fld>
            <a:endParaRPr lang="he-IL" dirty="0"/>
          </a:p>
        </p:txBody>
      </p:sp>
      <p:sp>
        <p:nvSpPr>
          <p:cNvPr id="19" name="TextBox 18"/>
          <p:cNvSpPr txBox="1"/>
          <p:nvPr/>
        </p:nvSpPr>
        <p:spPr>
          <a:xfrm>
            <a:off x="1915114" y="4727424"/>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graphicFrame>
        <p:nvGraphicFramePr>
          <p:cNvPr id="11" name="דיאגרמה 10"/>
          <p:cNvGraphicFramePr/>
          <p:nvPr/>
        </p:nvGraphicFramePr>
        <p:xfrm>
          <a:off x="4427984" y="1196752"/>
          <a:ext cx="4716016" cy="337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דיאגרמה 11"/>
          <p:cNvGraphicFramePr/>
          <p:nvPr/>
        </p:nvGraphicFramePr>
        <p:xfrm>
          <a:off x="0" y="1700808"/>
          <a:ext cx="4713768" cy="33644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חץ למעלה 6">
            <a:hlinkClick r:id="rId1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085184"/>
            <a:ext cx="7812360" cy="1200329"/>
          </a:xfrm>
          <a:prstGeom prst="rect">
            <a:avLst/>
          </a:prstGeom>
        </p:spPr>
        <p:txBody>
          <a:bodyPr wrap="square">
            <a:spAutoFit/>
          </a:bodyPr>
          <a:lstStyle/>
          <a:p>
            <a:pPr marL="379413" indent="-379413" algn="just">
              <a:buClr>
                <a:srgbClr val="FF0000"/>
              </a:buClr>
              <a:buFont typeface="Wingdings" pitchFamily="2" charset="2"/>
              <a:buChar char="@"/>
            </a:pPr>
            <a:r>
              <a:rPr lang="he-IL" b="1" dirty="0" smtClean="0">
                <a:solidFill>
                  <a:srgbClr val="C00000"/>
                </a:solidFill>
                <a:latin typeface="Trebuchet MS" pitchFamily="34" charset="0"/>
              </a:rPr>
              <a:t> עמותה שקיבלה תרומות מתורם יחיד בסך מצטבר של 20,000 ומעלה במהלך השנה יש לציין את שמות התורמים בדו"ח הכספי, אלא אם ניתן אישור מהרשם שלא לכלול את שמם בדו"ח .</a:t>
            </a:r>
          </a:p>
          <a:p>
            <a:pPr marL="379413" indent="-379413" algn="just">
              <a:buClr>
                <a:srgbClr val="FF0000"/>
              </a:buClr>
            </a:pPr>
            <a:r>
              <a:rPr lang="he-IL" b="1" dirty="0" smtClean="0">
                <a:solidFill>
                  <a:srgbClr val="C00000"/>
                </a:solidFill>
                <a:latin typeface="Trebuchet MS" pitchFamily="34" charset="0"/>
              </a:rPr>
              <a:t>      (</a:t>
            </a:r>
            <a:r>
              <a:rPr lang="he-IL" sz="1600" b="1" dirty="0" smtClean="0">
                <a:solidFill>
                  <a:srgbClr val="C00000"/>
                </a:solidFill>
                <a:latin typeface="Trebuchet MS" pitchFamily="34" charset="0"/>
              </a:rPr>
              <a:t>לצורך קבלת אישור להגשה בנפרד מהדוח הכספי יש לפנות לרשם ולקבל אישורו)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graphicEl>
                                              <a:dgm id="{FA6F30A9-7D4B-40DC-8E49-1DB59C29DF37}"/>
                                            </p:graphicEl>
                                          </p:spTgt>
                                        </p:tgtEl>
                                        <p:attrNameLst>
                                          <p:attrName>style.visibility</p:attrName>
                                        </p:attrNameLst>
                                      </p:cBhvr>
                                      <p:to>
                                        <p:strVal val="visible"/>
                                      </p:to>
                                    </p:set>
                                    <p:anim calcmode="lin" valueType="num">
                                      <p:cBhvr>
                                        <p:cTn id="7" dur="1000" fill="hold"/>
                                        <p:tgtEl>
                                          <p:spTgt spid="11">
                                            <p:graphicEl>
                                              <a:dgm id="{FA6F30A9-7D4B-40DC-8E49-1DB59C29DF37}"/>
                                            </p:graphicEl>
                                          </p:spTgt>
                                        </p:tgtEl>
                                        <p:attrNameLst>
                                          <p:attrName>ppt_x</p:attrName>
                                        </p:attrNameLst>
                                      </p:cBhvr>
                                      <p:tavLst>
                                        <p:tav tm="0">
                                          <p:val>
                                            <p:strVal val="#ppt_x-.2"/>
                                          </p:val>
                                        </p:tav>
                                        <p:tav tm="100000">
                                          <p:val>
                                            <p:strVal val="#ppt_x"/>
                                          </p:val>
                                        </p:tav>
                                      </p:tavLst>
                                    </p:anim>
                                    <p:anim calcmode="lin" valueType="num">
                                      <p:cBhvr>
                                        <p:cTn id="8" dur="1000" fill="hold"/>
                                        <p:tgtEl>
                                          <p:spTgt spid="11">
                                            <p:graphicEl>
                                              <a:dgm id="{FA6F30A9-7D4B-40DC-8E49-1DB59C29DF37}"/>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graphicEl>
                                              <a:dgm id="{FA6F30A9-7D4B-40DC-8E49-1DB59C29DF3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graphicEl>
                                              <a:dgm id="{288E04EE-C56B-49CA-8DA8-CC590817B466}"/>
                                            </p:graphicEl>
                                          </p:spTgt>
                                        </p:tgtEl>
                                        <p:attrNameLst>
                                          <p:attrName>style.visibility</p:attrName>
                                        </p:attrNameLst>
                                      </p:cBhvr>
                                      <p:to>
                                        <p:strVal val="visible"/>
                                      </p:to>
                                    </p:set>
                                    <p:anim calcmode="lin" valueType="num">
                                      <p:cBhvr>
                                        <p:cTn id="14" dur="1000" fill="hold"/>
                                        <p:tgtEl>
                                          <p:spTgt spid="11">
                                            <p:graphicEl>
                                              <a:dgm id="{288E04EE-C56B-49CA-8DA8-CC590817B466}"/>
                                            </p:graphicEl>
                                          </p:spTgt>
                                        </p:tgtEl>
                                        <p:attrNameLst>
                                          <p:attrName>ppt_x</p:attrName>
                                        </p:attrNameLst>
                                      </p:cBhvr>
                                      <p:tavLst>
                                        <p:tav tm="0">
                                          <p:val>
                                            <p:strVal val="#ppt_x-.2"/>
                                          </p:val>
                                        </p:tav>
                                        <p:tav tm="100000">
                                          <p:val>
                                            <p:strVal val="#ppt_x"/>
                                          </p:val>
                                        </p:tav>
                                      </p:tavLst>
                                    </p:anim>
                                    <p:anim calcmode="lin" valueType="num">
                                      <p:cBhvr>
                                        <p:cTn id="15" dur="1000" fill="hold"/>
                                        <p:tgtEl>
                                          <p:spTgt spid="11">
                                            <p:graphicEl>
                                              <a:dgm id="{288E04EE-C56B-49CA-8DA8-CC590817B466}"/>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graphicEl>
                                              <a:dgm id="{288E04EE-C56B-49CA-8DA8-CC590817B46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graphicEl>
                                              <a:dgm id="{3D0404DD-A9F2-469F-B2F0-DC478DCF5C7F}"/>
                                            </p:graphicEl>
                                          </p:spTgt>
                                        </p:tgtEl>
                                        <p:attrNameLst>
                                          <p:attrName>style.visibility</p:attrName>
                                        </p:attrNameLst>
                                      </p:cBhvr>
                                      <p:to>
                                        <p:strVal val="visible"/>
                                      </p:to>
                                    </p:set>
                                    <p:anim calcmode="lin" valueType="num">
                                      <p:cBhvr>
                                        <p:cTn id="21" dur="1000" fill="hold"/>
                                        <p:tgtEl>
                                          <p:spTgt spid="11">
                                            <p:graphicEl>
                                              <a:dgm id="{3D0404DD-A9F2-469F-B2F0-DC478DCF5C7F}"/>
                                            </p:graphicEl>
                                          </p:spTgt>
                                        </p:tgtEl>
                                        <p:attrNameLst>
                                          <p:attrName>ppt_x</p:attrName>
                                        </p:attrNameLst>
                                      </p:cBhvr>
                                      <p:tavLst>
                                        <p:tav tm="0">
                                          <p:val>
                                            <p:strVal val="#ppt_x-.2"/>
                                          </p:val>
                                        </p:tav>
                                        <p:tav tm="100000">
                                          <p:val>
                                            <p:strVal val="#ppt_x"/>
                                          </p:val>
                                        </p:tav>
                                      </p:tavLst>
                                    </p:anim>
                                    <p:anim calcmode="lin" valueType="num">
                                      <p:cBhvr>
                                        <p:cTn id="22" dur="1000" fill="hold"/>
                                        <p:tgtEl>
                                          <p:spTgt spid="11">
                                            <p:graphicEl>
                                              <a:dgm id="{3D0404DD-A9F2-469F-B2F0-DC478DCF5C7F}"/>
                                            </p:graphic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graphicEl>
                                              <a:dgm id="{3D0404DD-A9F2-469F-B2F0-DC478DCF5C7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graphicEl>
                                              <a:dgm id="{5025FE31-F0E2-4831-854E-65E6D0FA235B}"/>
                                            </p:graphicEl>
                                          </p:spTgt>
                                        </p:tgtEl>
                                        <p:attrNameLst>
                                          <p:attrName>style.visibility</p:attrName>
                                        </p:attrNameLst>
                                      </p:cBhvr>
                                      <p:to>
                                        <p:strVal val="visible"/>
                                      </p:to>
                                    </p:set>
                                    <p:anim calcmode="lin" valueType="num">
                                      <p:cBhvr>
                                        <p:cTn id="28" dur="1000" fill="hold"/>
                                        <p:tgtEl>
                                          <p:spTgt spid="11">
                                            <p:graphicEl>
                                              <a:dgm id="{5025FE31-F0E2-4831-854E-65E6D0FA235B}"/>
                                            </p:graphicEl>
                                          </p:spTgt>
                                        </p:tgtEl>
                                        <p:attrNameLst>
                                          <p:attrName>ppt_x</p:attrName>
                                        </p:attrNameLst>
                                      </p:cBhvr>
                                      <p:tavLst>
                                        <p:tav tm="0">
                                          <p:val>
                                            <p:strVal val="#ppt_x-.2"/>
                                          </p:val>
                                        </p:tav>
                                        <p:tav tm="100000">
                                          <p:val>
                                            <p:strVal val="#ppt_x"/>
                                          </p:val>
                                        </p:tav>
                                      </p:tavLst>
                                    </p:anim>
                                    <p:anim calcmode="lin" valueType="num">
                                      <p:cBhvr>
                                        <p:cTn id="29" dur="1000" fill="hold"/>
                                        <p:tgtEl>
                                          <p:spTgt spid="11">
                                            <p:graphicEl>
                                              <a:dgm id="{5025FE31-F0E2-4831-854E-65E6D0FA235B}"/>
                                            </p:graphic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graphicEl>
                                              <a:dgm id="{5025FE31-F0E2-4831-854E-65E6D0FA235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2">
                                            <p:graphicEl>
                                              <a:dgm id="{FA6F30A9-7D4B-40DC-8E49-1DB59C29DF37}"/>
                                            </p:graphicEl>
                                          </p:spTgt>
                                        </p:tgtEl>
                                        <p:attrNameLst>
                                          <p:attrName>style.visibility</p:attrName>
                                        </p:attrNameLst>
                                      </p:cBhvr>
                                      <p:to>
                                        <p:strVal val="visible"/>
                                      </p:to>
                                    </p:set>
                                    <p:anim calcmode="lin" valueType="num">
                                      <p:cBhvr>
                                        <p:cTn id="35" dur="1000" fill="hold"/>
                                        <p:tgtEl>
                                          <p:spTgt spid="12">
                                            <p:graphicEl>
                                              <a:dgm id="{FA6F30A9-7D4B-40DC-8E49-1DB59C29DF37}"/>
                                            </p:graphicEl>
                                          </p:spTgt>
                                        </p:tgtEl>
                                        <p:attrNameLst>
                                          <p:attrName>ppt_x</p:attrName>
                                        </p:attrNameLst>
                                      </p:cBhvr>
                                      <p:tavLst>
                                        <p:tav tm="0">
                                          <p:val>
                                            <p:strVal val="#ppt_x-.2"/>
                                          </p:val>
                                        </p:tav>
                                        <p:tav tm="100000">
                                          <p:val>
                                            <p:strVal val="#ppt_x"/>
                                          </p:val>
                                        </p:tav>
                                      </p:tavLst>
                                    </p:anim>
                                    <p:anim calcmode="lin" valueType="num">
                                      <p:cBhvr>
                                        <p:cTn id="36" dur="1000" fill="hold"/>
                                        <p:tgtEl>
                                          <p:spTgt spid="12">
                                            <p:graphicEl>
                                              <a:dgm id="{FA6F30A9-7D4B-40DC-8E49-1DB59C29DF37}"/>
                                            </p:graphic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graphicEl>
                                              <a:dgm id="{FA6F30A9-7D4B-40DC-8E49-1DB59C29DF3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2">
                                            <p:graphicEl>
                                              <a:dgm id="{288E04EE-C56B-49CA-8DA8-CC590817B466}"/>
                                            </p:graphicEl>
                                          </p:spTgt>
                                        </p:tgtEl>
                                        <p:attrNameLst>
                                          <p:attrName>style.visibility</p:attrName>
                                        </p:attrNameLst>
                                      </p:cBhvr>
                                      <p:to>
                                        <p:strVal val="visible"/>
                                      </p:to>
                                    </p:set>
                                    <p:anim calcmode="lin" valueType="num">
                                      <p:cBhvr>
                                        <p:cTn id="42" dur="1000" fill="hold"/>
                                        <p:tgtEl>
                                          <p:spTgt spid="12">
                                            <p:graphicEl>
                                              <a:dgm id="{288E04EE-C56B-49CA-8DA8-CC590817B466}"/>
                                            </p:graphicEl>
                                          </p:spTgt>
                                        </p:tgtEl>
                                        <p:attrNameLst>
                                          <p:attrName>ppt_x</p:attrName>
                                        </p:attrNameLst>
                                      </p:cBhvr>
                                      <p:tavLst>
                                        <p:tav tm="0">
                                          <p:val>
                                            <p:strVal val="#ppt_x-.2"/>
                                          </p:val>
                                        </p:tav>
                                        <p:tav tm="100000">
                                          <p:val>
                                            <p:strVal val="#ppt_x"/>
                                          </p:val>
                                        </p:tav>
                                      </p:tavLst>
                                    </p:anim>
                                    <p:anim calcmode="lin" valueType="num">
                                      <p:cBhvr>
                                        <p:cTn id="43" dur="1000" fill="hold"/>
                                        <p:tgtEl>
                                          <p:spTgt spid="12">
                                            <p:graphicEl>
                                              <a:dgm id="{288E04EE-C56B-49CA-8DA8-CC590817B466}"/>
                                            </p:graphic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
                                            <p:graphicEl>
                                              <a:dgm id="{288E04EE-C56B-49CA-8DA8-CC590817B46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2">
                                            <p:graphicEl>
                                              <a:dgm id="{3D0404DD-A9F2-469F-B2F0-DC478DCF5C7F}"/>
                                            </p:graphicEl>
                                          </p:spTgt>
                                        </p:tgtEl>
                                        <p:attrNameLst>
                                          <p:attrName>style.visibility</p:attrName>
                                        </p:attrNameLst>
                                      </p:cBhvr>
                                      <p:to>
                                        <p:strVal val="visible"/>
                                      </p:to>
                                    </p:set>
                                    <p:anim calcmode="lin" valueType="num">
                                      <p:cBhvr>
                                        <p:cTn id="49" dur="1000" fill="hold"/>
                                        <p:tgtEl>
                                          <p:spTgt spid="12">
                                            <p:graphicEl>
                                              <a:dgm id="{3D0404DD-A9F2-469F-B2F0-DC478DCF5C7F}"/>
                                            </p:graphicEl>
                                          </p:spTgt>
                                        </p:tgtEl>
                                        <p:attrNameLst>
                                          <p:attrName>ppt_x</p:attrName>
                                        </p:attrNameLst>
                                      </p:cBhvr>
                                      <p:tavLst>
                                        <p:tav tm="0">
                                          <p:val>
                                            <p:strVal val="#ppt_x-.2"/>
                                          </p:val>
                                        </p:tav>
                                        <p:tav tm="100000">
                                          <p:val>
                                            <p:strVal val="#ppt_x"/>
                                          </p:val>
                                        </p:tav>
                                      </p:tavLst>
                                    </p:anim>
                                    <p:anim calcmode="lin" valueType="num">
                                      <p:cBhvr>
                                        <p:cTn id="50" dur="1000" fill="hold"/>
                                        <p:tgtEl>
                                          <p:spTgt spid="12">
                                            <p:graphicEl>
                                              <a:dgm id="{3D0404DD-A9F2-469F-B2F0-DC478DCF5C7F}"/>
                                            </p:graphic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graphicEl>
                                              <a:dgm id="{3D0404DD-A9F2-469F-B2F0-DC478DCF5C7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2" grpId="0">
        <p:bldSub>
          <a:bldDgm bld="one"/>
        </p:bldSub>
      </p:bldGraphic>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403648" y="404664"/>
            <a:ext cx="6862936" cy="685800"/>
          </a:xfrm>
        </p:spPr>
        <p:txBody>
          <a:bodyPr>
            <a:normAutofit fontScale="90000"/>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אופן הצגת תשלומי מס בדוחות הכספיים</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59</a:t>
            </a:fld>
            <a:endParaRPr lang="he-IL" dirty="0"/>
          </a:p>
        </p:txBody>
      </p:sp>
      <p:sp>
        <p:nvSpPr>
          <p:cNvPr id="7" name="Rectangle 2051"/>
          <p:cNvSpPr>
            <a:spLocks noGrp="1" noChangeArrowheads="1"/>
          </p:cNvSpPr>
          <p:nvPr>
            <p:ph idx="1"/>
          </p:nvPr>
        </p:nvSpPr>
        <p:spPr>
          <a:xfrm>
            <a:off x="571472" y="1500174"/>
            <a:ext cx="7758138" cy="4525963"/>
          </a:xfrm>
        </p:spPr>
        <p:txBody>
          <a:bodyPr>
            <a:normAutofit/>
          </a:bodyPr>
          <a:lstStyle/>
          <a:p>
            <a:pPr marL="361950" indent="-361950" algn="just">
              <a:lnSpc>
                <a:spcPct val="150000"/>
              </a:lnSpc>
              <a:spcBef>
                <a:spcPts val="0"/>
              </a:spcBef>
              <a:buFont typeface="Wingdings" pitchFamily="2" charset="2"/>
              <a:buChar char="q"/>
            </a:pPr>
            <a:r>
              <a:rPr lang="he-IL" sz="2000" b="1" dirty="0" smtClean="0">
                <a:solidFill>
                  <a:schemeClr val="accent1">
                    <a:lumMod val="75000"/>
                  </a:schemeClr>
                </a:solidFill>
                <a:latin typeface="Tahoma" pitchFamily="34" charset="0"/>
                <a:cs typeface="Tahoma" pitchFamily="34" charset="0"/>
              </a:rPr>
              <a:t>מיסים בגין הוצאות יוצגו בסעיפי הוצאות בגינן הוטל המס.</a:t>
            </a:r>
          </a:p>
          <a:p>
            <a:pPr marL="361950" indent="-361950" algn="just">
              <a:lnSpc>
                <a:spcPct val="150000"/>
              </a:lnSpc>
              <a:spcBef>
                <a:spcPts val="0"/>
              </a:spcBef>
              <a:buFont typeface="Wingdings" pitchFamily="2" charset="2"/>
              <a:buChar char="q"/>
            </a:pPr>
            <a:endParaRPr lang="he-IL" sz="2000" b="1" dirty="0" smtClean="0">
              <a:solidFill>
                <a:schemeClr val="accent1">
                  <a:lumMod val="75000"/>
                </a:schemeClr>
              </a:solidFill>
              <a:latin typeface="Tahoma" pitchFamily="34" charset="0"/>
              <a:cs typeface="Tahoma" pitchFamily="34" charset="0"/>
            </a:endParaRPr>
          </a:p>
          <a:p>
            <a:pPr marL="361950" indent="-361950" algn="just">
              <a:lnSpc>
                <a:spcPct val="150000"/>
              </a:lnSpc>
              <a:spcBef>
                <a:spcPts val="0"/>
              </a:spcBef>
              <a:buFont typeface="Wingdings" pitchFamily="2" charset="2"/>
              <a:buChar char="q"/>
            </a:pPr>
            <a:r>
              <a:rPr lang="he-IL" sz="2000" b="1" dirty="0" smtClean="0">
                <a:solidFill>
                  <a:schemeClr val="accent1">
                    <a:lumMod val="75000"/>
                  </a:schemeClr>
                </a:solidFill>
                <a:latin typeface="Tahoma" pitchFamily="34" charset="0"/>
                <a:cs typeface="Tahoma" pitchFamily="34" charset="0"/>
              </a:rPr>
              <a:t>מס שכר </a:t>
            </a:r>
            <a:r>
              <a:rPr lang="he-IL" sz="2000" b="1" dirty="0" err="1" smtClean="0">
                <a:solidFill>
                  <a:schemeClr val="accent1">
                    <a:lumMod val="75000"/>
                  </a:schemeClr>
                </a:solidFill>
                <a:latin typeface="Tahoma" pitchFamily="34" charset="0"/>
                <a:cs typeface="Tahoma" pitchFamily="34" charset="0"/>
              </a:rPr>
              <a:t>יכלל</a:t>
            </a:r>
            <a:r>
              <a:rPr lang="he-IL" sz="2000" b="1" dirty="0" smtClean="0">
                <a:solidFill>
                  <a:schemeClr val="accent1">
                    <a:lumMod val="75000"/>
                  </a:schemeClr>
                </a:solidFill>
                <a:latin typeface="Tahoma" pitchFamily="34" charset="0"/>
                <a:cs typeface="Tahoma" pitchFamily="34" charset="0"/>
              </a:rPr>
              <a:t> במסגרת הוצאות השכר. מע"מ בגין תשומות שאינו ניתן להחזר והוצאות עודפות יכללו בסעיפי ההוצאות או הנכסים בגינם שולם המס.</a:t>
            </a:r>
          </a:p>
          <a:p>
            <a:pPr marL="361950" indent="-361950" algn="just">
              <a:lnSpc>
                <a:spcPct val="150000"/>
              </a:lnSpc>
              <a:spcBef>
                <a:spcPts val="0"/>
              </a:spcBef>
              <a:buFont typeface="Wingdings" pitchFamily="2" charset="2"/>
              <a:buChar char="q"/>
            </a:pPr>
            <a:endParaRPr lang="he-IL" sz="2000" b="1" dirty="0" smtClean="0">
              <a:solidFill>
                <a:schemeClr val="accent1">
                  <a:lumMod val="75000"/>
                </a:schemeClr>
              </a:solidFill>
              <a:latin typeface="Tahoma" pitchFamily="34" charset="0"/>
              <a:cs typeface="Tahoma" pitchFamily="34" charset="0"/>
            </a:endParaRPr>
          </a:p>
          <a:p>
            <a:pPr marL="361950" indent="-361950" algn="just">
              <a:lnSpc>
                <a:spcPct val="150000"/>
              </a:lnSpc>
              <a:spcBef>
                <a:spcPts val="0"/>
              </a:spcBef>
              <a:buFont typeface="Wingdings" pitchFamily="2" charset="2"/>
              <a:buChar char="q"/>
            </a:pPr>
            <a:r>
              <a:rPr lang="he-IL" sz="2000" b="1" dirty="0" smtClean="0">
                <a:solidFill>
                  <a:schemeClr val="accent1">
                    <a:lumMod val="75000"/>
                  </a:schemeClr>
                </a:solidFill>
                <a:latin typeface="Tahoma" pitchFamily="34" charset="0"/>
                <a:cs typeface="Tahoma" pitchFamily="34" charset="0"/>
              </a:rPr>
              <a:t>מיסים המוטלים על הכנסות יוצגו כהוצאה המתייחסת לאותן הכנסות</a:t>
            </a:r>
            <a:r>
              <a:rPr lang="he-IL" sz="2000" dirty="0" smtClean="0"/>
              <a:t>.</a:t>
            </a:r>
          </a:p>
          <a:p>
            <a:pPr marL="0" indent="0" eaLnBrk="1" hangingPunct="1">
              <a:lnSpc>
                <a:spcPct val="150000"/>
              </a:lnSpc>
              <a:spcBef>
                <a:spcPts val="0"/>
              </a:spcBef>
              <a:buNone/>
            </a:pPr>
            <a:endParaRPr lang="en-US" sz="2800" dirty="0" smtClean="0"/>
          </a:p>
        </p:txBody>
      </p:sp>
      <p:sp>
        <p:nvSpPr>
          <p:cNvPr id="19" name="TextBox 18"/>
          <p:cNvSpPr txBox="1"/>
          <p:nvPr/>
        </p:nvSpPr>
        <p:spPr>
          <a:xfrm>
            <a:off x="2285984" y="5143512"/>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pic>
        <p:nvPicPr>
          <p:cNvPr id="8" name="תמונה 7" descr="%D7%A0%D7%98%D7%9C+%D7%9E%D7%A1.jpg"/>
          <p:cNvPicPr>
            <a:picLocks noChangeAspect="1"/>
          </p:cNvPicPr>
          <p:nvPr/>
        </p:nvPicPr>
        <p:blipFill>
          <a:blip r:embed="rId3" cstate="print"/>
          <a:stretch>
            <a:fillRect/>
          </a:stretch>
        </p:blipFill>
        <p:spPr>
          <a:xfrm>
            <a:off x="2786050" y="4857760"/>
            <a:ext cx="1643050" cy="1643050"/>
          </a:xfrm>
          <a:prstGeom prst="rect">
            <a:avLst/>
          </a:prstGeom>
        </p:spPr>
      </p:pic>
      <p:pic>
        <p:nvPicPr>
          <p:cNvPr id="9" name="תמונה 8" descr="tax.jpg"/>
          <p:cNvPicPr>
            <a:picLocks noChangeAspect="1"/>
          </p:cNvPicPr>
          <p:nvPr/>
        </p:nvPicPr>
        <p:blipFill>
          <a:blip r:embed="rId4" cstate="print"/>
          <a:stretch>
            <a:fillRect/>
          </a:stretch>
        </p:blipFill>
        <p:spPr>
          <a:xfrm>
            <a:off x="0" y="404664"/>
            <a:ext cx="1233642" cy="982462"/>
          </a:xfrm>
          <a:prstGeom prst="rect">
            <a:avLst/>
          </a:prstGeom>
        </p:spPr>
      </p:pic>
      <p:sp>
        <p:nvSpPr>
          <p:cNvPr id="10" name="חץ למעלה 9">
            <a:hlinkClick r:id="rId5"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8"/>
            <a:ext cx="8001056" cy="1477328"/>
          </a:xfrm>
          <a:prstGeom prst="rect">
            <a:avLst/>
          </a:prstGeom>
          <a:noFill/>
        </p:spPr>
        <p:txBody>
          <a:bodyPr wrap="square" rtlCol="1">
            <a:spAutoFit/>
          </a:bodyPr>
          <a:lstStyle/>
          <a:p>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מערכת דיווח כספי </a:t>
            </a:r>
            <a:r>
              <a:rPr lang="he-IL" sz="5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באלכ"ר</a:t>
            </a:r>
            <a:endPar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a:p>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p:txBody>
      </p:sp>
    </p:spTree>
    <p:extLst>
      <p:ext uri="{BB962C8B-B14F-4D97-AF65-F5344CB8AC3E}">
        <p14:creationId xmlns:p14="http://schemas.microsoft.com/office/powerpoint/2010/main" val="2462563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00034"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תקן 9 – מוסדות להשכלה גבוהה </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תוכן 2"/>
          <p:cNvSpPr txBox="1">
            <a:spLocks/>
          </p:cNvSpPr>
          <p:nvPr/>
        </p:nvSpPr>
        <p:spPr>
          <a:xfrm>
            <a:off x="357158" y="1142984"/>
            <a:ext cx="8229600" cy="5112567"/>
          </a:xfrm>
          <a:prstGeom prst="rect">
            <a:avLst/>
          </a:prstGeom>
        </p:spPr>
        <p:txBody>
          <a:bodyPr vert="horz" lIns="91440" tIns="45720" rIns="91440" bIns="45720" rtlCol="1">
            <a:normAutofit fontScale="325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800" b="0" i="0" u="none" strike="noStrike" kern="1200" cap="none" spc="0" normalizeH="0" baseline="0" noProof="0" dirty="0" smtClean="0">
                <a:ln>
                  <a:noFill/>
                </a:ln>
                <a:solidFill>
                  <a:schemeClr val="tx1"/>
                </a:solidFill>
                <a:effectLst/>
                <a:uLnTx/>
                <a:uFillTx/>
                <a:latin typeface="+mn-lt"/>
                <a:ea typeface="+mn-ea"/>
                <a:cs typeface="+mn-cs"/>
              </a:rPr>
              <a:t> </a:t>
            </a:r>
            <a:endParaRPr kumimoji="0" lang="he-IL" sz="6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lang="he-IL" sz="5600" b="1" dirty="0" smtClean="0">
                <a:solidFill>
                  <a:schemeClr val="accent1">
                    <a:lumMod val="75000"/>
                  </a:schemeClr>
                </a:solidFill>
                <a:latin typeface="Tahoma" pitchFamily="34" charset="0"/>
                <a:cs typeface="Tahoma" pitchFamily="34" charset="0"/>
              </a:rPr>
              <a:t>מתוך הנוסח המשולב של גילוי דעת 69:</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lang="he-IL" sz="56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lang="he-IL" sz="56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lang="he-IL" sz="56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lang="he-IL" sz="56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lang="he-IL" sz="56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lang="he-IL" sz="56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70000"/>
              </a:lnSpc>
              <a:spcBef>
                <a:spcPts val="0"/>
              </a:spcBef>
              <a:spcAft>
                <a:spcPts val="0"/>
              </a:spcAft>
              <a:buClrTx/>
              <a:buSzTx/>
              <a:buFont typeface="Arial" pitchFamily="34" charset="0"/>
              <a:buNone/>
              <a:tabLst/>
              <a:defRPr/>
            </a:pPr>
            <a:r>
              <a:rPr lang="he-IL" sz="5600" b="1" dirty="0" smtClean="0">
                <a:solidFill>
                  <a:schemeClr val="accent1">
                    <a:lumMod val="75000"/>
                  </a:schemeClr>
                </a:solidFill>
                <a:latin typeface="Tahoma" pitchFamily="34" charset="0"/>
                <a:cs typeface="Tahoma" pitchFamily="34" charset="0"/>
              </a:rPr>
              <a:t>דהיינו- התקן החריג:</a:t>
            </a:r>
            <a:r>
              <a:rPr lang="en-US" sz="5600" b="1" dirty="0" smtClean="0">
                <a:solidFill>
                  <a:schemeClr val="accent1">
                    <a:lumMod val="75000"/>
                  </a:schemeClr>
                </a:solidFill>
                <a:latin typeface="Tahoma" pitchFamily="34" charset="0"/>
                <a:cs typeface="Tahoma" pitchFamily="34" charset="0"/>
              </a:rPr>
              <a:t> </a:t>
            </a:r>
            <a:endParaRPr lang="he-IL" sz="5600" b="1" dirty="0" smtClean="0">
              <a:solidFill>
                <a:schemeClr val="accent1">
                  <a:lumMod val="75000"/>
                </a:schemeClr>
              </a:solidFill>
              <a:latin typeface="Tahoma" pitchFamily="34" charset="0"/>
              <a:cs typeface="Tahoma" pitchFamily="34" charset="0"/>
            </a:endParaRPr>
          </a:p>
          <a:p>
            <a:pPr marL="514350" marR="0" lvl="0" indent="-152400" algn="r" defTabSz="914400" rtl="1" eaLnBrk="1" fontAlgn="auto" latinLnBrk="0" hangingPunct="1">
              <a:lnSpc>
                <a:spcPct val="170000"/>
              </a:lnSpc>
              <a:spcBef>
                <a:spcPts val="0"/>
              </a:spcBef>
              <a:spcAft>
                <a:spcPts val="0"/>
              </a:spcAft>
              <a:buClrTx/>
              <a:buSzTx/>
              <a:buFont typeface="Wingdings" pitchFamily="2" charset="2"/>
              <a:buChar char="q"/>
              <a:tabLst/>
              <a:defRPr/>
            </a:pPr>
            <a:r>
              <a:rPr lang="he-IL" sz="5600" b="1" dirty="0" smtClean="0">
                <a:solidFill>
                  <a:schemeClr val="accent1">
                    <a:lumMod val="75000"/>
                  </a:schemeClr>
                </a:solidFill>
                <a:latin typeface="Tahoma" pitchFamily="34" charset="0"/>
                <a:cs typeface="Tahoma" pitchFamily="34" charset="0"/>
              </a:rPr>
              <a:t>מוסדות להשכלה גבוהה- החייבים בדיווח על פי הנחיות </a:t>
            </a:r>
            <a:r>
              <a:rPr lang="he-IL" sz="5600" b="1" dirty="0" err="1" smtClean="0">
                <a:solidFill>
                  <a:schemeClr val="accent1">
                    <a:lumMod val="75000"/>
                  </a:schemeClr>
                </a:solidFill>
                <a:latin typeface="Tahoma" pitchFamily="34" charset="0"/>
                <a:cs typeface="Tahoma" pitchFamily="34" charset="0"/>
              </a:rPr>
              <a:t>הות"ת</a:t>
            </a:r>
            <a:endParaRPr lang="he-IL" sz="5600" b="1" dirty="0" smtClean="0">
              <a:solidFill>
                <a:schemeClr val="accent1">
                  <a:lumMod val="75000"/>
                </a:schemeClr>
              </a:solidFill>
              <a:latin typeface="Tahoma" pitchFamily="34" charset="0"/>
              <a:cs typeface="Tahoma" pitchFamily="34" charset="0"/>
            </a:endParaRPr>
          </a:p>
          <a:p>
            <a:pPr marL="514350" marR="0" lvl="0" indent="-152400" algn="r" defTabSz="914400" rtl="1" eaLnBrk="1" fontAlgn="auto" latinLnBrk="0" hangingPunct="1">
              <a:lnSpc>
                <a:spcPct val="170000"/>
              </a:lnSpc>
              <a:spcBef>
                <a:spcPts val="0"/>
              </a:spcBef>
              <a:spcAft>
                <a:spcPts val="0"/>
              </a:spcAft>
              <a:buClrTx/>
              <a:buSzTx/>
              <a:buFont typeface="Wingdings" pitchFamily="2" charset="2"/>
              <a:buChar char="q"/>
              <a:tabLst/>
              <a:defRPr/>
            </a:pPr>
            <a:r>
              <a:rPr lang="he-IL" sz="5600" b="1" dirty="0" smtClean="0">
                <a:solidFill>
                  <a:schemeClr val="accent1">
                    <a:lumMod val="75000"/>
                  </a:schemeClr>
                </a:solidFill>
                <a:latin typeface="Tahoma" pitchFamily="34" charset="0"/>
                <a:cs typeface="Tahoma" pitchFamily="34" charset="0"/>
              </a:rPr>
              <a:t>מוסדות בריאות</a:t>
            </a:r>
            <a:endParaRPr lang="en-US" sz="5600" b="1" dirty="0" smtClean="0">
              <a:solidFill>
                <a:schemeClr val="accent1">
                  <a:lumMod val="75000"/>
                </a:schemeClr>
              </a:solidFill>
              <a:latin typeface="Tahoma" pitchFamily="34" charset="0"/>
              <a:cs typeface="Tahoma" pitchFamily="34" charset="0"/>
            </a:endParaRPr>
          </a:p>
          <a:p>
            <a:pPr marL="342900" marR="0" lvl="0" indent="-342900" algn="just" defTabSz="914400" rtl="1" eaLnBrk="1" fontAlgn="auto" latinLnBrk="0" hangingPunct="1">
              <a:lnSpc>
                <a:spcPct val="170000"/>
              </a:lnSpc>
              <a:spcBef>
                <a:spcPts val="0"/>
              </a:spcBef>
              <a:spcAft>
                <a:spcPts val="0"/>
              </a:spcAft>
              <a:buClrTx/>
              <a:buSzTx/>
              <a:buFont typeface="Arial" pitchFamily="34" charset="0"/>
              <a:buNone/>
              <a:tabLst/>
              <a:defRPr/>
            </a:pPr>
            <a:r>
              <a:rPr lang="he-IL" sz="5600" b="1" u="sng" dirty="0" smtClean="0">
                <a:solidFill>
                  <a:schemeClr val="accent1">
                    <a:lumMod val="75000"/>
                  </a:schemeClr>
                </a:solidFill>
                <a:latin typeface="Tahoma" pitchFamily="34" charset="0"/>
                <a:cs typeface="Tahoma" pitchFamily="34" charset="0"/>
              </a:rPr>
              <a:t>המוסדות להשכלה גבוהה בישראל-</a:t>
            </a:r>
          </a:p>
          <a:p>
            <a:pPr marL="342900" marR="0" lvl="0" indent="-74613" algn="just" defTabSz="914400" rtl="1" eaLnBrk="1" fontAlgn="auto" latinLnBrk="0" hangingPunct="1">
              <a:lnSpc>
                <a:spcPct val="170000"/>
              </a:lnSpc>
              <a:spcBef>
                <a:spcPts val="0"/>
              </a:spcBef>
              <a:spcAft>
                <a:spcPts val="0"/>
              </a:spcAft>
              <a:buClrTx/>
              <a:buSzTx/>
              <a:buFont typeface="Arial" pitchFamily="34" charset="0"/>
              <a:buNone/>
              <a:tabLst/>
              <a:defRPr/>
            </a:pPr>
            <a:r>
              <a:rPr lang="he-IL" sz="5600" b="1" dirty="0" smtClean="0">
                <a:solidFill>
                  <a:schemeClr val="accent1">
                    <a:lumMod val="75000"/>
                  </a:schemeClr>
                </a:solidFill>
                <a:latin typeface="Tahoma" pitchFamily="34" charset="0"/>
                <a:cs typeface="Tahoma" pitchFamily="34" charset="0"/>
              </a:rPr>
              <a:t> אוניברסיטאות ומכללות המאוגדות כעמותות, כחברות לתועלת הציבור וכתאגידים הפועלים על פי חוק המועצה להשכלה גבוהה, תשי"ח </a:t>
            </a:r>
            <a:r>
              <a:rPr lang="he-IL" sz="5600" b="1" dirty="0" err="1" smtClean="0">
                <a:solidFill>
                  <a:schemeClr val="accent1">
                    <a:lumMod val="75000"/>
                  </a:schemeClr>
                </a:solidFill>
                <a:latin typeface="Tahoma" pitchFamily="34" charset="0"/>
                <a:cs typeface="Tahoma" pitchFamily="34" charset="0"/>
              </a:rPr>
              <a:t>– 1</a:t>
            </a:r>
            <a:r>
              <a:rPr lang="he-IL" sz="5600" b="1" dirty="0" smtClean="0">
                <a:solidFill>
                  <a:schemeClr val="accent1">
                    <a:lumMod val="75000"/>
                  </a:schemeClr>
                </a:solidFill>
                <a:latin typeface="Tahoma" pitchFamily="34" charset="0"/>
                <a:cs typeface="Tahoma" pitchFamily="34" charset="0"/>
              </a:rPr>
              <a:t>958.</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1" i="0" u="none" strike="noStrike" kern="1200" cap="none" spc="0" normalizeH="0" baseline="0" noProof="0" dirty="0" smtClean="0">
              <a:ln>
                <a:noFill/>
              </a:ln>
              <a:solidFill>
                <a:srgbClr val="002060"/>
              </a:solidFill>
              <a:effectLst/>
              <a:uLnTx/>
              <a:uFillTx/>
              <a:latin typeface="+mn-lt"/>
              <a:ea typeface="+mn-ea"/>
              <a:cs typeface="+mn-cs"/>
            </a:endParaRPr>
          </a:p>
          <a:p>
            <a:pPr marL="495300" marR="0" lvl="0" indent="-4953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smtClean="0">
              <a:ln>
                <a:noFill/>
              </a:ln>
              <a:solidFill>
                <a:schemeClr val="tx1"/>
              </a:solidFill>
              <a:effectLst/>
              <a:uLnTx/>
              <a:uFillTx/>
              <a:latin typeface="+mn-lt"/>
              <a:ea typeface="+mn-ea"/>
              <a:cs typeface="+mn-cs"/>
            </a:endParaRPr>
          </a:p>
          <a:p>
            <a:pPr marL="495300" marR="0" lvl="0" indent="-4953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1428728" y="1714488"/>
            <a:ext cx="4536504" cy="1759787"/>
          </a:xfrm>
          <a:prstGeom prst="rect">
            <a:avLst/>
          </a:prstGeom>
          <a:noFill/>
          <a:ln w="9525">
            <a:noFill/>
            <a:miter lim="800000"/>
            <a:headEnd/>
            <a:tailEnd/>
          </a:ln>
        </p:spPr>
      </p:pic>
      <p:sp>
        <p:nvSpPr>
          <p:cNvPr id="5" name="חץ למעלה 4">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892508720_eb0795a686_o.jpg"/>
          <p:cNvPicPr>
            <a:picLocks noChangeAspect="1"/>
          </p:cNvPicPr>
          <p:nvPr/>
        </p:nvPicPr>
        <p:blipFill>
          <a:blip r:embed="rId5" cstate="print"/>
          <a:stretch>
            <a:fillRect/>
          </a:stretch>
        </p:blipFill>
        <p:spPr>
          <a:xfrm>
            <a:off x="6715140" y="1571612"/>
            <a:ext cx="1257812" cy="13334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ppt_x</p:attrName>
                                        </p:attrNameLst>
                                      </p:cBhvr>
                                      <p:tavLst>
                                        <p:tav tm="0">
                                          <p:val>
                                            <p:strVal val="#ppt_x-.2"/>
                                          </p:val>
                                        </p:tav>
                                        <p:tav tm="100000">
                                          <p:val>
                                            <p:strVal val="#ppt_x"/>
                                          </p:val>
                                        </p:tav>
                                      </p:tavLst>
                                    </p:anim>
                                    <p:anim calcmode="lin" valueType="num">
                                      <p:cBhvr>
                                        <p:cTn id="1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gtEl>
                                      </p:cBhvr>
                                    </p:animEffect>
                                  </p:childTnLst>
                                </p:cTn>
                              </p:par>
                              <p:par>
                                <p:cTn id="14" presetID="32" presetClass="emph" presetSubtype="0" fill="hold" nodeType="withEffect">
                                  <p:stCondLst>
                                    <p:cond delay="0"/>
                                  </p:stCondLst>
                                  <p:childTnLst>
                                    <p:animClr clrSpc="rgb" dir="cw">
                                      <p:cBhvr override="childStyle">
                                        <p:cTn id="15" dur="100" fill="hold"/>
                                        <p:tgtEl>
                                          <p:spTgt spid="6"/>
                                        </p:tgtEl>
                                        <p:attrNameLst>
                                          <p:attrName>style.color</p:attrName>
                                        </p:attrNameLst>
                                      </p:cBhvr>
                                      <p:to>
                                        <a:schemeClr val="accent2"/>
                                      </p:to>
                                    </p:animClr>
                                    <p:animClr clrSpc="rgb" dir="cw">
                                      <p:cBhvr>
                                        <p:cTn id="16" dur="100" fill="hold"/>
                                        <p:tgtEl>
                                          <p:spTgt spid="6"/>
                                        </p:tgtEl>
                                        <p:attrNameLst>
                                          <p:attrName>fillcolor</p:attrName>
                                        </p:attrNameLst>
                                      </p:cBhvr>
                                      <p:to>
                                        <a:schemeClr val="accent2"/>
                                      </p:to>
                                    </p:animClr>
                                    <p:set>
                                      <p:cBhvr>
                                        <p:cTn id="17" dur="100" fill="hold"/>
                                        <p:tgtEl>
                                          <p:spTgt spid="6"/>
                                        </p:tgtEl>
                                        <p:attrNameLst>
                                          <p:attrName>fill.type</p:attrName>
                                        </p:attrNameLst>
                                      </p:cBhvr>
                                      <p:to>
                                        <p:strVal val="solid"/>
                                      </p:to>
                                    </p:set>
                                    <p:set>
                                      <p:cBhvr>
                                        <p:cTn id="18" dur="100" fill="hold"/>
                                        <p:tgtEl>
                                          <p:spTgt spid="6"/>
                                        </p:tgtEl>
                                        <p:attrNameLst>
                                          <p:attrName>fill.on</p:attrName>
                                        </p:attrNameLst>
                                      </p:cBhvr>
                                      <p:to>
                                        <p:strVal val="true"/>
                                      </p:to>
                                    </p:set>
                                    <p:animRot by="120000">
                                      <p:cBhvr>
                                        <p:cTn id="19" dur="100" fill="hold">
                                          <p:stCondLst>
                                            <p:cond delay="0"/>
                                          </p:stCondLst>
                                        </p:cTn>
                                        <p:tgtEl>
                                          <p:spTgt spid="6"/>
                                        </p:tgtEl>
                                        <p:attrNameLst>
                                          <p:attrName>r</p:attrName>
                                        </p:attrNameLst>
                                      </p:cBhvr>
                                    </p:animRot>
                                    <p:animRot by="-240000">
                                      <p:cBhvr>
                                        <p:cTn id="20" dur="200" fill="hold">
                                          <p:stCondLst>
                                            <p:cond delay="200"/>
                                          </p:stCondLst>
                                        </p:cTn>
                                        <p:tgtEl>
                                          <p:spTgt spid="6"/>
                                        </p:tgtEl>
                                        <p:attrNameLst>
                                          <p:attrName>r</p:attrName>
                                        </p:attrNameLst>
                                      </p:cBhvr>
                                    </p:animRot>
                                    <p:animRot by="240000">
                                      <p:cBhvr>
                                        <p:cTn id="21" dur="200" fill="hold">
                                          <p:stCondLst>
                                            <p:cond delay="400"/>
                                          </p:stCondLst>
                                        </p:cTn>
                                        <p:tgtEl>
                                          <p:spTgt spid="6"/>
                                        </p:tgtEl>
                                        <p:attrNameLst>
                                          <p:attrName>r</p:attrName>
                                        </p:attrNameLst>
                                      </p:cBhvr>
                                    </p:animRot>
                                    <p:animRot by="-240000">
                                      <p:cBhvr>
                                        <p:cTn id="22" dur="200" fill="hold">
                                          <p:stCondLst>
                                            <p:cond delay="600"/>
                                          </p:stCondLst>
                                        </p:cTn>
                                        <p:tgtEl>
                                          <p:spTgt spid="6"/>
                                        </p:tgtEl>
                                        <p:attrNameLst>
                                          <p:attrName>r</p:attrName>
                                        </p:attrNameLst>
                                      </p:cBhvr>
                                    </p:animRot>
                                    <p:animRot by="120000">
                                      <p:cBhvr>
                                        <p:cTn id="23" dur="200" fill="hold">
                                          <p:stCondLst>
                                            <p:cond delay="800"/>
                                          </p:stCondLst>
                                        </p:cTn>
                                        <p:tgtEl>
                                          <p:spTgt spid="6"/>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71472"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תקן 9 – מוסדות להשכלה גבוהה </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5" name="מציין מיקום תוכן 2"/>
          <p:cNvSpPr>
            <a:spLocks noGrp="1"/>
          </p:cNvSpPr>
          <p:nvPr>
            <p:ph idx="1"/>
          </p:nvPr>
        </p:nvSpPr>
        <p:spPr>
          <a:xfrm>
            <a:off x="1714480" y="1214422"/>
            <a:ext cx="6715172" cy="5286412"/>
          </a:xfrm>
        </p:spPr>
        <p:txBody>
          <a:bodyPr>
            <a:normAutofit fontScale="40000" lnSpcReduction="20000"/>
          </a:bodyPr>
          <a:lstStyle/>
          <a:p>
            <a:pPr marL="88900" indent="-57150" algn="just">
              <a:lnSpc>
                <a:spcPct val="170000"/>
              </a:lnSpc>
              <a:spcBef>
                <a:spcPts val="0"/>
              </a:spcBef>
              <a:buNone/>
              <a:tabLst>
                <a:tab pos="6905625" algn="l"/>
              </a:tabLst>
            </a:pPr>
            <a:r>
              <a:rPr lang="he-IL" sz="3800" b="1" u="sng" dirty="0" smtClean="0">
                <a:solidFill>
                  <a:schemeClr val="accent2"/>
                </a:solidFill>
                <a:latin typeface="Tahoma" pitchFamily="34" charset="0"/>
                <a:cs typeface="Tahoma" pitchFamily="34" charset="0"/>
              </a:rPr>
              <a:t>בדצמבר 2011</a:t>
            </a:r>
            <a:r>
              <a:rPr lang="he-IL" sz="3800" b="1" dirty="0" smtClean="0">
                <a:solidFill>
                  <a:schemeClr val="accent1">
                    <a:lumMod val="75000"/>
                  </a:schemeClr>
                </a:solidFill>
                <a:latin typeface="Tahoma" pitchFamily="34" charset="0"/>
                <a:cs typeface="Tahoma" pitchFamily="34" charset="0"/>
              </a:rPr>
              <a:t>  פרסם המוסד לתקינה בחשבונאות את החלטות </a:t>
            </a:r>
            <a:r>
              <a:rPr lang="he-IL" sz="3800" b="1" dirty="0" err="1" smtClean="0">
                <a:solidFill>
                  <a:schemeClr val="accent1">
                    <a:lumMod val="75000"/>
                  </a:schemeClr>
                </a:solidFill>
                <a:latin typeface="Tahoma" pitchFamily="34" charset="0"/>
                <a:cs typeface="Tahoma" pitchFamily="34" charset="0"/>
              </a:rPr>
              <a:t>הות"ת</a:t>
            </a:r>
            <a:r>
              <a:rPr lang="he-IL" sz="3800" b="1" dirty="0" smtClean="0">
                <a:solidFill>
                  <a:schemeClr val="accent1">
                    <a:lumMod val="75000"/>
                  </a:schemeClr>
                </a:solidFill>
                <a:latin typeface="Tahoma" pitchFamily="34" charset="0"/>
                <a:cs typeface="Tahoma" pitchFamily="34" charset="0"/>
              </a:rPr>
              <a:t> לתקן 9 עבור מוסדות   להשכלה גבוהה לפיהם תבוטל ההחרגה של המוסדות מתקן 69, ועל כן מיום אימוץ התקן יוצגו הדוחות באופן אחיד בהתאם לעקרונות של הדיווח הכספי המחייב כיום עמותות, </a:t>
            </a:r>
            <a:r>
              <a:rPr lang="he-IL" sz="3800" b="1" dirty="0" err="1" smtClean="0">
                <a:solidFill>
                  <a:schemeClr val="accent1">
                    <a:lumMod val="75000"/>
                  </a:schemeClr>
                </a:solidFill>
                <a:latin typeface="Tahoma" pitchFamily="34" charset="0"/>
                <a:cs typeface="Tahoma" pitchFamily="34" charset="0"/>
              </a:rPr>
              <a:t>חל"צ</a:t>
            </a:r>
            <a:r>
              <a:rPr lang="he-IL" sz="3800" b="1" dirty="0" smtClean="0">
                <a:solidFill>
                  <a:schemeClr val="accent1">
                    <a:lumMod val="75000"/>
                  </a:schemeClr>
                </a:solidFill>
                <a:latin typeface="Tahoma" pitchFamily="34" charset="0"/>
                <a:cs typeface="Tahoma" pitchFamily="34" charset="0"/>
              </a:rPr>
              <a:t>, </a:t>
            </a:r>
            <a:r>
              <a:rPr lang="he-IL" sz="3800" b="1" dirty="0" err="1" smtClean="0">
                <a:solidFill>
                  <a:schemeClr val="accent1">
                    <a:lumMod val="75000"/>
                  </a:schemeClr>
                </a:solidFill>
                <a:latin typeface="Tahoma" pitchFamily="34" charset="0"/>
                <a:cs typeface="Tahoma" pitchFamily="34" charset="0"/>
              </a:rPr>
              <a:t>ואלכ"ר</a:t>
            </a:r>
            <a:r>
              <a:rPr lang="he-IL" sz="3800" b="1" dirty="0" smtClean="0">
                <a:solidFill>
                  <a:schemeClr val="accent1">
                    <a:lumMod val="75000"/>
                  </a:schemeClr>
                </a:solidFill>
                <a:latin typeface="Tahoma" pitchFamily="34" charset="0"/>
                <a:cs typeface="Tahoma" pitchFamily="34" charset="0"/>
              </a:rPr>
              <a:t>. </a:t>
            </a:r>
          </a:p>
          <a:p>
            <a:pPr marL="88900" indent="-57150">
              <a:lnSpc>
                <a:spcPct val="170000"/>
              </a:lnSpc>
              <a:spcBef>
                <a:spcPts val="0"/>
              </a:spcBef>
              <a:buFont typeface="Wingdings" pitchFamily="2" charset="2"/>
              <a:buChar char="q"/>
              <a:tabLst>
                <a:tab pos="7267575" algn="l"/>
              </a:tabLst>
            </a:pPr>
            <a:endParaRPr lang="en-US" sz="3800" b="1" dirty="0" smtClean="0">
              <a:solidFill>
                <a:schemeClr val="accent1">
                  <a:lumMod val="75000"/>
                </a:schemeClr>
              </a:solidFill>
              <a:latin typeface="Tahoma" pitchFamily="34" charset="0"/>
              <a:cs typeface="Tahoma" pitchFamily="34" charset="0"/>
            </a:endParaRPr>
          </a:p>
          <a:p>
            <a:pPr marL="88900" indent="-57150" algn="just">
              <a:lnSpc>
                <a:spcPct val="170000"/>
              </a:lnSpc>
              <a:spcBef>
                <a:spcPts val="0"/>
              </a:spcBef>
              <a:buNone/>
              <a:tabLst>
                <a:tab pos="7267575" algn="l"/>
              </a:tabLst>
            </a:pPr>
            <a:r>
              <a:rPr lang="he-IL" sz="3800" b="1" u="sng" dirty="0" smtClean="0">
                <a:solidFill>
                  <a:schemeClr val="accent2"/>
                </a:solidFill>
                <a:latin typeface="Tahoma" pitchFamily="34" charset="0"/>
                <a:cs typeface="Tahoma" pitchFamily="34" charset="0"/>
              </a:rPr>
              <a:t>משמעות האימוץ</a:t>
            </a:r>
            <a:r>
              <a:rPr lang="he-IL" sz="3800" b="1" dirty="0" smtClean="0">
                <a:solidFill>
                  <a:schemeClr val="accent1">
                    <a:lumMod val="75000"/>
                  </a:schemeClr>
                </a:solidFill>
                <a:latin typeface="Tahoma" pitchFamily="34" charset="0"/>
                <a:cs typeface="Tahoma" pitchFamily="34" charset="0"/>
              </a:rPr>
              <a:t>: רישום הרכוש הקבוע של המוסד, ורישום ההפרשות הסוציאליות (שבתונים, פנסיה תקציבית).</a:t>
            </a:r>
          </a:p>
          <a:p>
            <a:pPr marL="88900" indent="-57150">
              <a:lnSpc>
                <a:spcPct val="170000"/>
              </a:lnSpc>
              <a:spcBef>
                <a:spcPts val="0"/>
              </a:spcBef>
              <a:buNone/>
              <a:tabLst>
                <a:tab pos="7267575" algn="l"/>
              </a:tabLst>
            </a:pPr>
            <a:endParaRPr lang="he-IL" sz="3800" b="1" dirty="0" smtClean="0">
              <a:solidFill>
                <a:schemeClr val="accent1">
                  <a:lumMod val="75000"/>
                </a:schemeClr>
              </a:solidFill>
              <a:latin typeface="Tahoma" pitchFamily="34" charset="0"/>
              <a:cs typeface="Tahoma" pitchFamily="34" charset="0"/>
            </a:endParaRPr>
          </a:p>
          <a:p>
            <a:pPr marL="88900" indent="-57150" algn="just">
              <a:lnSpc>
                <a:spcPct val="170000"/>
              </a:lnSpc>
              <a:spcBef>
                <a:spcPts val="0"/>
              </a:spcBef>
              <a:buNone/>
              <a:tabLst>
                <a:tab pos="7267575" algn="l"/>
              </a:tabLst>
            </a:pPr>
            <a:r>
              <a:rPr lang="he-IL" sz="3800" b="1" u="sng" dirty="0" smtClean="0">
                <a:solidFill>
                  <a:schemeClr val="accent2"/>
                </a:solidFill>
                <a:latin typeface="Tahoma" pitchFamily="34" charset="0"/>
                <a:cs typeface="Tahoma" pitchFamily="34" charset="0"/>
              </a:rPr>
              <a:t>מועד האימוץ- </a:t>
            </a:r>
            <a:r>
              <a:rPr lang="he-IL" sz="3800" b="1" dirty="0" smtClean="0">
                <a:solidFill>
                  <a:schemeClr val="accent1">
                    <a:lumMod val="75000"/>
                  </a:schemeClr>
                </a:solidFill>
                <a:latin typeface="Tahoma" pitchFamily="34" charset="0"/>
                <a:cs typeface="Tahoma" pitchFamily="34" charset="0"/>
              </a:rPr>
              <a:t>השנה הראשונה לתחולת ההנחיות תהיה השנה האקדמית המתחילה ב - </a:t>
            </a:r>
            <a:r>
              <a:rPr lang="he-IL" sz="3800" b="1" u="sng" dirty="0" smtClean="0">
                <a:solidFill>
                  <a:schemeClr val="accent1">
                    <a:lumMod val="75000"/>
                  </a:schemeClr>
                </a:solidFill>
                <a:latin typeface="Tahoma" pitchFamily="34" charset="0"/>
                <a:cs typeface="Tahoma" pitchFamily="34" charset="0"/>
              </a:rPr>
              <a:t>1 באוקטובר 2014</a:t>
            </a:r>
            <a:r>
              <a:rPr lang="he-IL" sz="3800" b="1" dirty="0" smtClean="0">
                <a:solidFill>
                  <a:schemeClr val="accent1">
                    <a:lumMod val="75000"/>
                  </a:schemeClr>
                </a:solidFill>
                <a:latin typeface="Tahoma" pitchFamily="34" charset="0"/>
                <a:cs typeface="Tahoma" pitchFamily="34" charset="0"/>
              </a:rPr>
              <a:t>. ישנה אפשרות לבצע יישום מוקדם.</a:t>
            </a:r>
            <a:endParaRPr lang="en-US" sz="3800" b="1" dirty="0" smtClean="0">
              <a:solidFill>
                <a:schemeClr val="accent1">
                  <a:lumMod val="75000"/>
                </a:schemeClr>
              </a:solidFill>
              <a:latin typeface="Tahoma" pitchFamily="34" charset="0"/>
              <a:cs typeface="Tahoma" pitchFamily="34" charset="0"/>
            </a:endParaRPr>
          </a:p>
          <a:p>
            <a:pPr marL="514350" indent="-152400">
              <a:lnSpc>
                <a:spcPct val="170000"/>
              </a:lnSpc>
              <a:spcBef>
                <a:spcPts val="0"/>
              </a:spcBef>
              <a:buNone/>
            </a:pPr>
            <a:endParaRPr lang="he-IL" sz="3800" b="1" dirty="0" smtClean="0">
              <a:solidFill>
                <a:schemeClr val="accent1">
                  <a:lumMod val="75000"/>
                </a:schemeClr>
              </a:solidFill>
              <a:latin typeface="Tahoma" pitchFamily="34" charset="0"/>
              <a:cs typeface="Tahoma" pitchFamily="34" charset="0"/>
            </a:endParaRPr>
          </a:p>
          <a:p>
            <a:pPr marL="514350" indent="-152400">
              <a:lnSpc>
                <a:spcPct val="170000"/>
              </a:lnSpc>
              <a:spcBef>
                <a:spcPts val="0"/>
              </a:spcBef>
              <a:buFont typeface="Wingdings" pitchFamily="2" charset="2"/>
              <a:buChar char="q"/>
            </a:pPr>
            <a:endParaRPr lang="he-IL" sz="3800" b="1" dirty="0" smtClean="0">
              <a:solidFill>
                <a:schemeClr val="accent1">
                  <a:lumMod val="75000"/>
                </a:schemeClr>
              </a:solidFill>
              <a:latin typeface="Tahoma" pitchFamily="34" charset="0"/>
              <a:cs typeface="Tahoma" pitchFamily="34" charset="0"/>
            </a:endParaRPr>
          </a:p>
          <a:p>
            <a:pPr marL="495300" indent="-495300" algn="just">
              <a:buNone/>
            </a:pPr>
            <a:endParaRPr lang="he-IL" sz="2800" dirty="0" smtClean="0"/>
          </a:p>
        </p:txBody>
      </p:sp>
      <p:sp>
        <p:nvSpPr>
          <p:cNvPr id="4" name="חץ למעלה 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old_city_1.jpg"/>
          <p:cNvPicPr>
            <a:picLocks noChangeAspect="1"/>
          </p:cNvPicPr>
          <p:nvPr/>
        </p:nvPicPr>
        <p:blipFill>
          <a:blip r:embed="rId4" cstate="print"/>
          <a:stretch>
            <a:fillRect/>
          </a:stretch>
        </p:blipFill>
        <p:spPr>
          <a:xfrm>
            <a:off x="285721" y="1214422"/>
            <a:ext cx="1357322" cy="928694"/>
          </a:xfrm>
          <a:prstGeom prst="rect">
            <a:avLst/>
          </a:prstGeom>
        </p:spPr>
      </p:pic>
      <p:pic>
        <p:nvPicPr>
          <p:cNvPr id="7" name="תמונה 6" descr="imagesCABUTG27.jpg"/>
          <p:cNvPicPr>
            <a:picLocks noChangeAspect="1"/>
          </p:cNvPicPr>
          <p:nvPr/>
        </p:nvPicPr>
        <p:blipFill>
          <a:blip r:embed="rId5" cstate="print"/>
          <a:stretch>
            <a:fillRect/>
          </a:stretch>
        </p:blipFill>
        <p:spPr>
          <a:xfrm>
            <a:off x="285720" y="2526595"/>
            <a:ext cx="1357322" cy="857831"/>
          </a:xfrm>
          <a:prstGeom prst="rect">
            <a:avLst/>
          </a:prstGeom>
        </p:spPr>
      </p:pic>
      <p:pic>
        <p:nvPicPr>
          <p:cNvPr id="8" name="תמונה 7" descr="250px-Naftali_Building__Tel_Aviv_University.jpg"/>
          <p:cNvPicPr>
            <a:picLocks noChangeAspect="1"/>
          </p:cNvPicPr>
          <p:nvPr/>
        </p:nvPicPr>
        <p:blipFill>
          <a:blip r:embed="rId6" cstate="print"/>
          <a:stretch>
            <a:fillRect/>
          </a:stretch>
        </p:blipFill>
        <p:spPr>
          <a:xfrm>
            <a:off x="285720" y="3714752"/>
            <a:ext cx="1329963" cy="100013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1" presetClass="entr" presetSubtype="4"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heel(4)">
                                      <p:cBhvr>
                                        <p:cTn id="9" dur="2000"/>
                                        <p:tgtEl>
                                          <p:spTgt spid="8"/>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par>
                                <p:cTn id="18" presetID="1"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00034"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תקן 18</a:t>
            </a:r>
            <a:r>
              <a:rPr lang="he-IL" alt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 </a:t>
            </a: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תקינה למוסדות בריאות </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5" name="חץ למעלה 4">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7" name="מציין מיקום תוכן 7"/>
          <p:cNvGraphicFramePr>
            <a:graphicFrameLocks/>
          </p:cNvGraphicFramePr>
          <p:nvPr>
            <p:extLst>
              <p:ext uri="{D42A27DB-BD31-4B8C-83A1-F6EECF244321}">
                <p14:modId xmlns:p14="http://schemas.microsoft.com/office/powerpoint/2010/main" val="1294146007"/>
              </p:ext>
            </p:extLst>
          </p:nvPr>
        </p:nvGraphicFramePr>
        <p:xfrm>
          <a:off x="539552" y="127930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graphicEl>
                                              <a:dgm id="{F244C99A-9C75-4304-B254-B59A937536FF}"/>
                                            </p:graphicEl>
                                          </p:spTgt>
                                        </p:tgtEl>
                                        <p:attrNameLst>
                                          <p:attrName>style.visibility</p:attrName>
                                        </p:attrNameLst>
                                      </p:cBhvr>
                                      <p:to>
                                        <p:strVal val="visible"/>
                                      </p:to>
                                    </p:set>
                                    <p:anim calcmode="lin" valueType="num">
                                      <p:cBhvr>
                                        <p:cTn id="7" dur="500" fill="hold"/>
                                        <p:tgtEl>
                                          <p:spTgt spid="7">
                                            <p:graphicEl>
                                              <a:dgm id="{F244C99A-9C75-4304-B254-B59A937536FF}"/>
                                            </p:graphicEl>
                                          </p:spTgt>
                                        </p:tgtEl>
                                        <p:attrNameLst>
                                          <p:attrName>ppt_x</p:attrName>
                                        </p:attrNameLst>
                                      </p:cBhvr>
                                      <p:tavLst>
                                        <p:tav tm="0">
                                          <p:val>
                                            <p:strVal val="#ppt_x-.2"/>
                                          </p:val>
                                        </p:tav>
                                        <p:tav tm="100000">
                                          <p:val>
                                            <p:strVal val="#ppt_x"/>
                                          </p:val>
                                        </p:tav>
                                      </p:tavLst>
                                    </p:anim>
                                    <p:anim calcmode="lin" valueType="num">
                                      <p:cBhvr>
                                        <p:cTn id="8" dur="500" fill="hold"/>
                                        <p:tgtEl>
                                          <p:spTgt spid="7">
                                            <p:graphicEl>
                                              <a:dgm id="{F244C99A-9C75-4304-B254-B59A937536FF}"/>
                                            </p:graphic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graphicEl>
                                              <a:dgm id="{F244C99A-9C75-4304-B254-B59A937536F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graphicEl>
                                              <a:dgm id="{46C0F347-8FF0-4A48-8B98-EDCADC1F8707}"/>
                                            </p:graphicEl>
                                          </p:spTgt>
                                        </p:tgtEl>
                                        <p:attrNameLst>
                                          <p:attrName>style.visibility</p:attrName>
                                        </p:attrNameLst>
                                      </p:cBhvr>
                                      <p:to>
                                        <p:strVal val="visible"/>
                                      </p:to>
                                    </p:set>
                                    <p:anim calcmode="lin" valueType="num">
                                      <p:cBhvr>
                                        <p:cTn id="14" dur="1000" fill="hold"/>
                                        <p:tgtEl>
                                          <p:spTgt spid="7">
                                            <p:graphicEl>
                                              <a:dgm id="{46C0F347-8FF0-4A48-8B98-EDCADC1F8707}"/>
                                            </p:graphicEl>
                                          </p:spTgt>
                                        </p:tgtEl>
                                        <p:attrNameLst>
                                          <p:attrName>ppt_x</p:attrName>
                                        </p:attrNameLst>
                                      </p:cBhvr>
                                      <p:tavLst>
                                        <p:tav tm="0">
                                          <p:val>
                                            <p:strVal val="#ppt_x-.2"/>
                                          </p:val>
                                        </p:tav>
                                        <p:tav tm="100000">
                                          <p:val>
                                            <p:strVal val="#ppt_x"/>
                                          </p:val>
                                        </p:tav>
                                      </p:tavLst>
                                    </p:anim>
                                    <p:anim calcmode="lin" valueType="num">
                                      <p:cBhvr>
                                        <p:cTn id="15" dur="1000" fill="hold"/>
                                        <p:tgtEl>
                                          <p:spTgt spid="7">
                                            <p:graphicEl>
                                              <a:dgm id="{46C0F347-8FF0-4A48-8B98-EDCADC1F8707}"/>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graphicEl>
                                              <a:dgm id="{46C0F347-8FF0-4A48-8B98-EDCADC1F8707}"/>
                                            </p:graphic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7">
                                            <p:graphicEl>
                                              <a:dgm id="{7F1B7D50-5F2E-4C56-90B0-93FE66C96FA3}"/>
                                            </p:graphicEl>
                                          </p:spTgt>
                                        </p:tgtEl>
                                        <p:attrNameLst>
                                          <p:attrName>style.visibility</p:attrName>
                                        </p:attrNameLst>
                                      </p:cBhvr>
                                      <p:to>
                                        <p:strVal val="visible"/>
                                      </p:to>
                                    </p:set>
                                    <p:anim calcmode="lin" valueType="num">
                                      <p:cBhvr>
                                        <p:cTn id="19" dur="1000" fill="hold"/>
                                        <p:tgtEl>
                                          <p:spTgt spid="7">
                                            <p:graphicEl>
                                              <a:dgm id="{7F1B7D50-5F2E-4C56-90B0-93FE66C96FA3}"/>
                                            </p:graphicEl>
                                          </p:spTgt>
                                        </p:tgtEl>
                                        <p:attrNameLst>
                                          <p:attrName>ppt_x</p:attrName>
                                        </p:attrNameLst>
                                      </p:cBhvr>
                                      <p:tavLst>
                                        <p:tav tm="0">
                                          <p:val>
                                            <p:strVal val="#ppt_x-.2"/>
                                          </p:val>
                                        </p:tav>
                                        <p:tav tm="100000">
                                          <p:val>
                                            <p:strVal val="#ppt_x"/>
                                          </p:val>
                                        </p:tav>
                                      </p:tavLst>
                                    </p:anim>
                                    <p:anim calcmode="lin" valueType="num">
                                      <p:cBhvr>
                                        <p:cTn id="20" dur="1000" fill="hold"/>
                                        <p:tgtEl>
                                          <p:spTgt spid="7">
                                            <p:graphicEl>
                                              <a:dgm id="{7F1B7D50-5F2E-4C56-90B0-93FE66C96FA3}"/>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graphicEl>
                                              <a:dgm id="{7F1B7D50-5F2E-4C56-90B0-93FE66C96FA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graphicEl>
                                              <a:dgm id="{4BDBD063-AF87-4745-BED9-20FAB8A1E907}"/>
                                            </p:graphicEl>
                                          </p:spTgt>
                                        </p:tgtEl>
                                        <p:attrNameLst>
                                          <p:attrName>style.visibility</p:attrName>
                                        </p:attrNameLst>
                                      </p:cBhvr>
                                      <p:to>
                                        <p:strVal val="visible"/>
                                      </p:to>
                                    </p:set>
                                    <p:anim calcmode="lin" valueType="num">
                                      <p:cBhvr>
                                        <p:cTn id="26" dur="1000" fill="hold"/>
                                        <p:tgtEl>
                                          <p:spTgt spid="7">
                                            <p:graphicEl>
                                              <a:dgm id="{4BDBD063-AF87-4745-BED9-20FAB8A1E907}"/>
                                            </p:graphicEl>
                                          </p:spTgt>
                                        </p:tgtEl>
                                        <p:attrNameLst>
                                          <p:attrName>ppt_x</p:attrName>
                                        </p:attrNameLst>
                                      </p:cBhvr>
                                      <p:tavLst>
                                        <p:tav tm="0">
                                          <p:val>
                                            <p:strVal val="#ppt_x-.2"/>
                                          </p:val>
                                        </p:tav>
                                        <p:tav tm="100000">
                                          <p:val>
                                            <p:strVal val="#ppt_x"/>
                                          </p:val>
                                        </p:tav>
                                      </p:tavLst>
                                    </p:anim>
                                    <p:anim calcmode="lin" valueType="num">
                                      <p:cBhvr>
                                        <p:cTn id="27" dur="1000" fill="hold"/>
                                        <p:tgtEl>
                                          <p:spTgt spid="7">
                                            <p:graphicEl>
                                              <a:dgm id="{4BDBD063-AF87-4745-BED9-20FAB8A1E907}"/>
                                            </p:graphic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graphicEl>
                                              <a:dgm id="{4BDBD063-AF87-4745-BED9-20FAB8A1E907}"/>
                                            </p:graphicEl>
                                          </p:spTgt>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7">
                                            <p:graphicEl>
                                              <a:dgm id="{68393724-8A3A-44AB-9943-C42B64244C84}"/>
                                            </p:graphicEl>
                                          </p:spTgt>
                                        </p:tgtEl>
                                        <p:attrNameLst>
                                          <p:attrName>style.visibility</p:attrName>
                                        </p:attrNameLst>
                                      </p:cBhvr>
                                      <p:to>
                                        <p:strVal val="visible"/>
                                      </p:to>
                                    </p:set>
                                    <p:anim calcmode="lin" valueType="num">
                                      <p:cBhvr>
                                        <p:cTn id="31" dur="1000" fill="hold"/>
                                        <p:tgtEl>
                                          <p:spTgt spid="7">
                                            <p:graphicEl>
                                              <a:dgm id="{68393724-8A3A-44AB-9943-C42B64244C84}"/>
                                            </p:graphicEl>
                                          </p:spTgt>
                                        </p:tgtEl>
                                        <p:attrNameLst>
                                          <p:attrName>ppt_x</p:attrName>
                                        </p:attrNameLst>
                                      </p:cBhvr>
                                      <p:tavLst>
                                        <p:tav tm="0">
                                          <p:val>
                                            <p:strVal val="#ppt_x-.2"/>
                                          </p:val>
                                        </p:tav>
                                        <p:tav tm="100000">
                                          <p:val>
                                            <p:strVal val="#ppt_x"/>
                                          </p:val>
                                        </p:tav>
                                      </p:tavLst>
                                    </p:anim>
                                    <p:anim calcmode="lin" valueType="num">
                                      <p:cBhvr>
                                        <p:cTn id="32" dur="1000" fill="hold"/>
                                        <p:tgtEl>
                                          <p:spTgt spid="7">
                                            <p:graphicEl>
                                              <a:dgm id="{68393724-8A3A-44AB-9943-C42B64244C84}"/>
                                            </p:graphic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graphicEl>
                                              <a:dgm id="{68393724-8A3A-44AB-9943-C42B64244C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7">
                                            <p:graphicEl>
                                              <a:dgm id="{B31694CD-87D7-4821-81F8-7734EA2102CC}"/>
                                            </p:graphicEl>
                                          </p:spTgt>
                                        </p:tgtEl>
                                        <p:attrNameLst>
                                          <p:attrName>style.visibility</p:attrName>
                                        </p:attrNameLst>
                                      </p:cBhvr>
                                      <p:to>
                                        <p:strVal val="visible"/>
                                      </p:to>
                                    </p:set>
                                    <p:anim calcmode="lin" valueType="num">
                                      <p:cBhvr>
                                        <p:cTn id="38" dur="1000" fill="hold"/>
                                        <p:tgtEl>
                                          <p:spTgt spid="7">
                                            <p:graphicEl>
                                              <a:dgm id="{B31694CD-87D7-4821-81F8-7734EA2102CC}"/>
                                            </p:graphicEl>
                                          </p:spTgt>
                                        </p:tgtEl>
                                        <p:attrNameLst>
                                          <p:attrName>ppt_x</p:attrName>
                                        </p:attrNameLst>
                                      </p:cBhvr>
                                      <p:tavLst>
                                        <p:tav tm="0">
                                          <p:val>
                                            <p:strVal val="#ppt_x-.2"/>
                                          </p:val>
                                        </p:tav>
                                        <p:tav tm="100000">
                                          <p:val>
                                            <p:strVal val="#ppt_x"/>
                                          </p:val>
                                        </p:tav>
                                      </p:tavLst>
                                    </p:anim>
                                    <p:anim calcmode="lin" valueType="num">
                                      <p:cBhvr>
                                        <p:cTn id="39" dur="1000" fill="hold"/>
                                        <p:tgtEl>
                                          <p:spTgt spid="7">
                                            <p:graphicEl>
                                              <a:dgm id="{B31694CD-87D7-4821-81F8-7734EA2102CC}"/>
                                            </p:graphic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graphicEl>
                                              <a:dgm id="{B31694CD-87D7-4821-81F8-7734EA2102CC}"/>
                                            </p:graphicEl>
                                          </p:spTgt>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7">
                                            <p:graphicEl>
                                              <a:dgm id="{D39BC2AE-C578-4DBD-97B3-3FA3B69CE68C}"/>
                                            </p:graphicEl>
                                          </p:spTgt>
                                        </p:tgtEl>
                                        <p:attrNameLst>
                                          <p:attrName>style.visibility</p:attrName>
                                        </p:attrNameLst>
                                      </p:cBhvr>
                                      <p:to>
                                        <p:strVal val="visible"/>
                                      </p:to>
                                    </p:set>
                                    <p:anim calcmode="lin" valueType="num">
                                      <p:cBhvr>
                                        <p:cTn id="43" dur="1000" fill="hold"/>
                                        <p:tgtEl>
                                          <p:spTgt spid="7">
                                            <p:graphicEl>
                                              <a:dgm id="{D39BC2AE-C578-4DBD-97B3-3FA3B69CE68C}"/>
                                            </p:graphicEl>
                                          </p:spTgt>
                                        </p:tgtEl>
                                        <p:attrNameLst>
                                          <p:attrName>ppt_x</p:attrName>
                                        </p:attrNameLst>
                                      </p:cBhvr>
                                      <p:tavLst>
                                        <p:tav tm="0">
                                          <p:val>
                                            <p:strVal val="#ppt_x-.2"/>
                                          </p:val>
                                        </p:tav>
                                        <p:tav tm="100000">
                                          <p:val>
                                            <p:strVal val="#ppt_x"/>
                                          </p:val>
                                        </p:tav>
                                      </p:tavLst>
                                    </p:anim>
                                    <p:anim calcmode="lin" valueType="num">
                                      <p:cBhvr>
                                        <p:cTn id="44" dur="1000" fill="hold"/>
                                        <p:tgtEl>
                                          <p:spTgt spid="7">
                                            <p:graphicEl>
                                              <a:dgm id="{D39BC2AE-C578-4DBD-97B3-3FA3B69CE68C}"/>
                                            </p:graphic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
                                            <p:graphicEl>
                                              <a:dgm id="{D39BC2AE-C578-4DBD-97B3-3FA3B69CE68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7">
                                            <p:graphicEl>
                                              <a:dgm id="{54EE39F5-1AAB-4A4D-AF9E-5A1EFCA98E32}"/>
                                            </p:graphicEl>
                                          </p:spTgt>
                                        </p:tgtEl>
                                        <p:attrNameLst>
                                          <p:attrName>style.visibility</p:attrName>
                                        </p:attrNameLst>
                                      </p:cBhvr>
                                      <p:to>
                                        <p:strVal val="visible"/>
                                      </p:to>
                                    </p:set>
                                    <p:anim calcmode="lin" valueType="num">
                                      <p:cBhvr>
                                        <p:cTn id="50" dur="1000" fill="hold"/>
                                        <p:tgtEl>
                                          <p:spTgt spid="7">
                                            <p:graphicEl>
                                              <a:dgm id="{54EE39F5-1AAB-4A4D-AF9E-5A1EFCA98E32}"/>
                                            </p:graphicEl>
                                          </p:spTgt>
                                        </p:tgtEl>
                                        <p:attrNameLst>
                                          <p:attrName>ppt_x</p:attrName>
                                        </p:attrNameLst>
                                      </p:cBhvr>
                                      <p:tavLst>
                                        <p:tav tm="0">
                                          <p:val>
                                            <p:strVal val="#ppt_x-.2"/>
                                          </p:val>
                                        </p:tav>
                                        <p:tav tm="100000">
                                          <p:val>
                                            <p:strVal val="#ppt_x"/>
                                          </p:val>
                                        </p:tav>
                                      </p:tavLst>
                                    </p:anim>
                                    <p:anim calcmode="lin" valueType="num">
                                      <p:cBhvr>
                                        <p:cTn id="51" dur="1000" fill="hold"/>
                                        <p:tgtEl>
                                          <p:spTgt spid="7">
                                            <p:graphicEl>
                                              <a:dgm id="{54EE39F5-1AAB-4A4D-AF9E-5A1EFCA98E32}"/>
                                            </p:graphic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7">
                                            <p:graphicEl>
                                              <a:dgm id="{54EE39F5-1AAB-4A4D-AF9E-5A1EFCA98E32}"/>
                                            </p:graphicEl>
                                          </p:spTgt>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7">
                                            <p:graphicEl>
                                              <a:dgm id="{CBD795FC-3711-4732-B623-D97F9B9E5ABB}"/>
                                            </p:graphicEl>
                                          </p:spTgt>
                                        </p:tgtEl>
                                        <p:attrNameLst>
                                          <p:attrName>style.visibility</p:attrName>
                                        </p:attrNameLst>
                                      </p:cBhvr>
                                      <p:to>
                                        <p:strVal val="visible"/>
                                      </p:to>
                                    </p:set>
                                    <p:anim calcmode="lin" valueType="num">
                                      <p:cBhvr>
                                        <p:cTn id="55" dur="1000" fill="hold"/>
                                        <p:tgtEl>
                                          <p:spTgt spid="7">
                                            <p:graphicEl>
                                              <a:dgm id="{CBD795FC-3711-4732-B623-D97F9B9E5ABB}"/>
                                            </p:graphicEl>
                                          </p:spTgt>
                                        </p:tgtEl>
                                        <p:attrNameLst>
                                          <p:attrName>ppt_x</p:attrName>
                                        </p:attrNameLst>
                                      </p:cBhvr>
                                      <p:tavLst>
                                        <p:tav tm="0">
                                          <p:val>
                                            <p:strVal val="#ppt_x-.2"/>
                                          </p:val>
                                        </p:tav>
                                        <p:tav tm="100000">
                                          <p:val>
                                            <p:strVal val="#ppt_x"/>
                                          </p:val>
                                        </p:tav>
                                      </p:tavLst>
                                    </p:anim>
                                    <p:anim calcmode="lin" valueType="num">
                                      <p:cBhvr>
                                        <p:cTn id="56" dur="1000" fill="hold"/>
                                        <p:tgtEl>
                                          <p:spTgt spid="7">
                                            <p:graphicEl>
                                              <a:dgm id="{CBD795FC-3711-4732-B623-D97F9B9E5ABB}"/>
                                            </p:graphic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
                                            <p:graphicEl>
                                              <a:dgm id="{CBD795FC-3711-4732-B623-D97F9B9E5AB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7">
                                            <p:graphicEl>
                                              <a:dgm id="{1AA8CB1E-9914-4D2C-8217-A90152B2E161}"/>
                                            </p:graphicEl>
                                          </p:spTgt>
                                        </p:tgtEl>
                                        <p:attrNameLst>
                                          <p:attrName>style.visibility</p:attrName>
                                        </p:attrNameLst>
                                      </p:cBhvr>
                                      <p:to>
                                        <p:strVal val="visible"/>
                                      </p:to>
                                    </p:set>
                                    <p:anim calcmode="lin" valueType="num">
                                      <p:cBhvr>
                                        <p:cTn id="62" dur="1000" fill="hold"/>
                                        <p:tgtEl>
                                          <p:spTgt spid="7">
                                            <p:graphicEl>
                                              <a:dgm id="{1AA8CB1E-9914-4D2C-8217-A90152B2E161}"/>
                                            </p:graphicEl>
                                          </p:spTgt>
                                        </p:tgtEl>
                                        <p:attrNameLst>
                                          <p:attrName>ppt_x</p:attrName>
                                        </p:attrNameLst>
                                      </p:cBhvr>
                                      <p:tavLst>
                                        <p:tav tm="0">
                                          <p:val>
                                            <p:strVal val="#ppt_x-.2"/>
                                          </p:val>
                                        </p:tav>
                                        <p:tav tm="100000">
                                          <p:val>
                                            <p:strVal val="#ppt_x"/>
                                          </p:val>
                                        </p:tav>
                                      </p:tavLst>
                                    </p:anim>
                                    <p:anim calcmode="lin" valueType="num">
                                      <p:cBhvr>
                                        <p:cTn id="63" dur="1000" fill="hold"/>
                                        <p:tgtEl>
                                          <p:spTgt spid="7">
                                            <p:graphicEl>
                                              <a:dgm id="{1AA8CB1E-9914-4D2C-8217-A90152B2E161}"/>
                                            </p:graphic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7">
                                            <p:graphicEl>
                                              <a:dgm id="{1AA8CB1E-9914-4D2C-8217-A90152B2E161}"/>
                                            </p:graphicEl>
                                          </p:spTgt>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7">
                                            <p:graphicEl>
                                              <a:dgm id="{67619ADC-04C1-455D-988A-453EFBC343C9}"/>
                                            </p:graphicEl>
                                          </p:spTgt>
                                        </p:tgtEl>
                                        <p:attrNameLst>
                                          <p:attrName>style.visibility</p:attrName>
                                        </p:attrNameLst>
                                      </p:cBhvr>
                                      <p:to>
                                        <p:strVal val="visible"/>
                                      </p:to>
                                    </p:set>
                                    <p:anim calcmode="lin" valueType="num">
                                      <p:cBhvr>
                                        <p:cTn id="67" dur="1000" fill="hold"/>
                                        <p:tgtEl>
                                          <p:spTgt spid="7">
                                            <p:graphicEl>
                                              <a:dgm id="{67619ADC-04C1-455D-988A-453EFBC343C9}"/>
                                            </p:graphicEl>
                                          </p:spTgt>
                                        </p:tgtEl>
                                        <p:attrNameLst>
                                          <p:attrName>ppt_x</p:attrName>
                                        </p:attrNameLst>
                                      </p:cBhvr>
                                      <p:tavLst>
                                        <p:tav tm="0">
                                          <p:val>
                                            <p:strVal val="#ppt_x-.2"/>
                                          </p:val>
                                        </p:tav>
                                        <p:tav tm="100000">
                                          <p:val>
                                            <p:strVal val="#ppt_x"/>
                                          </p:val>
                                        </p:tav>
                                      </p:tavLst>
                                    </p:anim>
                                    <p:anim calcmode="lin" valueType="num">
                                      <p:cBhvr>
                                        <p:cTn id="68" dur="1000" fill="hold"/>
                                        <p:tgtEl>
                                          <p:spTgt spid="7">
                                            <p:graphicEl>
                                              <a:dgm id="{67619ADC-04C1-455D-988A-453EFBC343C9}"/>
                                            </p:graphic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7">
                                            <p:graphicEl>
                                              <a:dgm id="{67619ADC-04C1-455D-988A-453EFBC343C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7">
                                            <p:graphicEl>
                                              <a:dgm id="{35F0E10A-D1A4-469B-846D-20589B718414}"/>
                                            </p:graphicEl>
                                          </p:spTgt>
                                        </p:tgtEl>
                                        <p:attrNameLst>
                                          <p:attrName>style.visibility</p:attrName>
                                        </p:attrNameLst>
                                      </p:cBhvr>
                                      <p:to>
                                        <p:strVal val="visible"/>
                                      </p:to>
                                    </p:set>
                                    <p:anim calcmode="lin" valueType="num">
                                      <p:cBhvr>
                                        <p:cTn id="74" dur="1000" fill="hold"/>
                                        <p:tgtEl>
                                          <p:spTgt spid="7">
                                            <p:graphicEl>
                                              <a:dgm id="{35F0E10A-D1A4-469B-846D-20589B718414}"/>
                                            </p:graphicEl>
                                          </p:spTgt>
                                        </p:tgtEl>
                                        <p:attrNameLst>
                                          <p:attrName>ppt_x</p:attrName>
                                        </p:attrNameLst>
                                      </p:cBhvr>
                                      <p:tavLst>
                                        <p:tav tm="0">
                                          <p:val>
                                            <p:strVal val="#ppt_x-.2"/>
                                          </p:val>
                                        </p:tav>
                                        <p:tav tm="100000">
                                          <p:val>
                                            <p:strVal val="#ppt_x"/>
                                          </p:val>
                                        </p:tav>
                                      </p:tavLst>
                                    </p:anim>
                                    <p:anim calcmode="lin" valueType="num">
                                      <p:cBhvr>
                                        <p:cTn id="75" dur="1000" fill="hold"/>
                                        <p:tgtEl>
                                          <p:spTgt spid="7">
                                            <p:graphicEl>
                                              <a:dgm id="{35F0E10A-D1A4-469B-846D-20589B718414}"/>
                                            </p:graphic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7">
                                            <p:graphicEl>
                                              <a:dgm id="{35F0E10A-D1A4-469B-846D-20589B718414}"/>
                                            </p:graphicEl>
                                          </p:spTgt>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7">
                                            <p:graphicEl>
                                              <a:dgm id="{EB1A472E-15AC-406E-9273-573BDD4961CE}"/>
                                            </p:graphicEl>
                                          </p:spTgt>
                                        </p:tgtEl>
                                        <p:attrNameLst>
                                          <p:attrName>style.visibility</p:attrName>
                                        </p:attrNameLst>
                                      </p:cBhvr>
                                      <p:to>
                                        <p:strVal val="visible"/>
                                      </p:to>
                                    </p:set>
                                    <p:anim calcmode="lin" valueType="num">
                                      <p:cBhvr>
                                        <p:cTn id="79" dur="1000" fill="hold"/>
                                        <p:tgtEl>
                                          <p:spTgt spid="7">
                                            <p:graphicEl>
                                              <a:dgm id="{EB1A472E-15AC-406E-9273-573BDD4961CE}"/>
                                            </p:graphicEl>
                                          </p:spTgt>
                                        </p:tgtEl>
                                        <p:attrNameLst>
                                          <p:attrName>ppt_x</p:attrName>
                                        </p:attrNameLst>
                                      </p:cBhvr>
                                      <p:tavLst>
                                        <p:tav tm="0">
                                          <p:val>
                                            <p:strVal val="#ppt_x-.2"/>
                                          </p:val>
                                        </p:tav>
                                        <p:tav tm="100000">
                                          <p:val>
                                            <p:strVal val="#ppt_x"/>
                                          </p:val>
                                        </p:tav>
                                      </p:tavLst>
                                    </p:anim>
                                    <p:anim calcmode="lin" valueType="num">
                                      <p:cBhvr>
                                        <p:cTn id="80" dur="1000" fill="hold"/>
                                        <p:tgtEl>
                                          <p:spTgt spid="7">
                                            <p:graphicEl>
                                              <a:dgm id="{EB1A472E-15AC-406E-9273-573BDD4961CE}"/>
                                            </p:graphic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7">
                                            <p:graphicEl>
                                              <a:dgm id="{EB1A472E-15AC-406E-9273-573BDD4961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8"/>
            <a:ext cx="8001056" cy="1477328"/>
          </a:xfrm>
          <a:prstGeom prst="rect">
            <a:avLst/>
          </a:prstGeom>
          <a:noFill/>
        </p:spPr>
        <p:txBody>
          <a:bodyPr wrap="square" rtlCol="1">
            <a:spAutoFit/>
          </a:bodyPr>
          <a:lstStyle/>
          <a:p>
            <a:pPr algn="ct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ניתוח דוחות כספיים</a:t>
            </a:r>
          </a:p>
          <a:p>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p:txBody>
      </p:sp>
    </p:spTree>
    <p:extLst>
      <p:ext uri="{BB962C8B-B14F-4D97-AF65-F5344CB8AC3E}">
        <p14:creationId xmlns:p14="http://schemas.microsoft.com/office/powerpoint/2010/main" val="27613346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28596" y="1214422"/>
            <a:ext cx="8077081" cy="4786346"/>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1">
            <a:noAutofit/>
          </a:bodyPr>
          <a:lstStyle/>
          <a:p>
            <a:pPr marL="0" marR="0" lvl="0" indent="-342900" algn="r" defTabSz="914400" rtl="1" eaLnBrk="1" fontAlgn="auto" latinLnBrk="0" hangingPunct="1">
              <a:lnSpc>
                <a:spcPct val="80000"/>
              </a:lnSpc>
              <a:spcBef>
                <a:spcPct val="20000"/>
              </a:spcBef>
              <a:spcAft>
                <a:spcPts val="0"/>
              </a:spcAft>
              <a:buClrTx/>
              <a:buSzTx/>
              <a:buFontTx/>
              <a:buNone/>
              <a:tabLst/>
              <a:defRPr/>
            </a:pPr>
            <a:endParaRPr kumimoji="0" lang="he-IL" sz="2800" b="1"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mn-lt"/>
              <a:ea typeface="+mn-ea"/>
              <a:cs typeface="+mn-cs"/>
            </a:endParaRPr>
          </a:p>
          <a:p>
            <a:pPr marL="342900" marR="0" lvl="0" indent="-342900" algn="r" defTabSz="914400" rtl="1" eaLnBrk="1" fontAlgn="auto" latinLnBrk="0" hangingPunct="1">
              <a:lnSpc>
                <a:spcPct val="80000"/>
              </a:lnSpc>
              <a:spcBef>
                <a:spcPct val="20000"/>
              </a:spcBef>
              <a:spcAft>
                <a:spcPts val="0"/>
              </a:spcAft>
              <a:buClrTx/>
              <a:buSzTx/>
              <a:buFontTx/>
              <a:buNone/>
              <a:tabLst/>
              <a:defRPr/>
            </a:pPr>
            <a:endParaRPr kumimoji="0" lang="en-US" sz="2000" b="1"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80000"/>
              </a:lnSpc>
              <a:spcBef>
                <a:spcPct val="20000"/>
              </a:spcBef>
              <a:spcAft>
                <a:spcPts val="0"/>
              </a:spcAft>
              <a:buClrTx/>
              <a:buSzTx/>
              <a:buFont typeface="Arial" pitchFamily="34" charset="0"/>
              <a:buChar char="•"/>
              <a:tabLst/>
              <a:defRPr/>
            </a:pPr>
            <a:endParaRPr kumimoji="0" lang="he-IL" sz="2000" b="1"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80000"/>
              </a:lnSpc>
              <a:spcBef>
                <a:spcPct val="20000"/>
              </a:spcBef>
              <a:spcAft>
                <a:spcPts val="0"/>
              </a:spcAft>
              <a:buClrTx/>
              <a:buSzTx/>
              <a:buFont typeface="Arial" pitchFamily="34" charset="0"/>
              <a:buChar char="•"/>
              <a:tabLst/>
              <a:defRPr/>
            </a:pPr>
            <a:endParaRPr kumimoji="0" lang="he-IL" sz="2000" b="0"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80000"/>
              </a:lnSpc>
              <a:spcBef>
                <a:spcPct val="20000"/>
              </a:spcBef>
              <a:spcAft>
                <a:spcPts val="0"/>
              </a:spcAft>
              <a:buClrTx/>
              <a:buSzTx/>
              <a:buFontTx/>
              <a:buNone/>
              <a:tabLst/>
              <a:defRPr/>
            </a:pPr>
            <a:endParaRPr kumimoji="0" lang="he-IL" sz="2000" b="0"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80000"/>
              </a:lnSpc>
              <a:spcBef>
                <a:spcPct val="20000"/>
              </a:spcBef>
              <a:spcAft>
                <a:spcPts val="0"/>
              </a:spcAft>
              <a:buClrTx/>
              <a:buSzTx/>
              <a:buFontTx/>
              <a:buNone/>
              <a:tabLst/>
              <a:defRPr/>
            </a:pPr>
            <a:endParaRPr kumimoji="0" lang="en-US" sz="2000" b="0"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p:txBody>
      </p:sp>
      <p:sp>
        <p:nvSpPr>
          <p:cNvPr id="89090" name="Rectangle 2"/>
          <p:cNvSpPr>
            <a:spLocks noGrp="1" noChangeArrowheads="1"/>
          </p:cNvSpPr>
          <p:nvPr>
            <p:ph type="title"/>
          </p:nvPr>
        </p:nvSpPr>
        <p:spPr>
          <a:xfrm>
            <a:off x="520226"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ניתוח דוחות כספיים- כלים טכניים</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5" name="מציין מיקום תוכן 2"/>
          <p:cNvSpPr>
            <a:spLocks noGrp="1"/>
          </p:cNvSpPr>
          <p:nvPr>
            <p:ph idx="1"/>
          </p:nvPr>
        </p:nvSpPr>
        <p:spPr>
          <a:xfrm>
            <a:off x="571472" y="1000108"/>
            <a:ext cx="8229600" cy="4857403"/>
          </a:xfrm>
        </p:spPr>
        <p:txBody>
          <a:bodyPr>
            <a:normAutofit/>
          </a:bodyPr>
          <a:lstStyle/>
          <a:p>
            <a:pPr marL="514350" indent="19050">
              <a:lnSpc>
                <a:spcPct val="170000"/>
              </a:lnSpc>
              <a:spcBef>
                <a:spcPts val="0"/>
              </a:spcBef>
              <a:buNone/>
            </a:pPr>
            <a:r>
              <a:rPr lang="he-IL" sz="2800" dirty="0" smtClean="0"/>
              <a:t> </a:t>
            </a:r>
          </a:p>
        </p:txBody>
      </p:sp>
      <p:sp>
        <p:nvSpPr>
          <p:cNvPr id="4" name="מציין מיקום תוכן 2"/>
          <p:cNvSpPr txBox="1">
            <a:spLocks/>
          </p:cNvSpPr>
          <p:nvPr/>
        </p:nvSpPr>
        <p:spPr>
          <a:xfrm>
            <a:off x="457200" y="1052736"/>
            <a:ext cx="8229600" cy="5073427"/>
          </a:xfrm>
          <a:prstGeom prst="rect">
            <a:avLst/>
          </a:prstGeom>
        </p:spPr>
        <p:txBody>
          <a:bodyPr vert="horz" lIns="91440" tIns="45720" rIns="91440" bIns="45720" rtlCol="1">
            <a:normAutofit/>
          </a:bodyPr>
          <a:lstStyle/>
          <a:p>
            <a:pPr marL="342900" marR="0" lvl="0" indent="285750" algn="r" defTabSz="914400" rtl="1" eaLnBrk="1" fontAlgn="auto" latinLnBrk="0" hangingPunct="1">
              <a:lnSpc>
                <a:spcPct val="150000"/>
              </a:lnSpc>
              <a:spcBef>
                <a:spcPct val="20000"/>
              </a:spcBef>
              <a:spcAft>
                <a:spcPts val="0"/>
              </a:spcAft>
              <a:buClrTx/>
              <a:buSzTx/>
              <a:tabLst/>
              <a:defRPr/>
            </a:pPr>
            <a:endParaRPr lang="he-IL" sz="2400" b="1" dirty="0" smtClean="0">
              <a:solidFill>
                <a:schemeClr val="accent1">
                  <a:lumMod val="75000"/>
                </a:schemeClr>
              </a:solidFill>
              <a:latin typeface="Tahoma" pitchFamily="34" charset="0"/>
              <a:cs typeface="Tahoma" pitchFamily="34" charset="0"/>
            </a:endParaRPr>
          </a:p>
          <a:p>
            <a:pPr marL="342900" marR="0" lvl="0" indent="285750" algn="r" defTabSz="914400" rtl="1" eaLnBrk="1" fontAlgn="auto" latinLnBrk="0" hangingPunct="1">
              <a:lnSpc>
                <a:spcPct val="15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latin typeface="Tahoma" pitchFamily="34" charset="0"/>
                <a:cs typeface="Tahoma" pitchFamily="34" charset="0"/>
              </a:rPr>
              <a:t>ניתוח השוואתי וזיהוי מגמות ( ניתוח אופקי)</a:t>
            </a:r>
          </a:p>
          <a:p>
            <a:pPr marL="342900" marR="0" lvl="0" indent="285750" algn="r" defTabSz="914400" rtl="1" eaLnBrk="1" fontAlgn="auto" latinLnBrk="0" hangingPunct="1">
              <a:lnSpc>
                <a:spcPct val="15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latin typeface="Tahoma" pitchFamily="34" charset="0"/>
                <a:cs typeface="Tahoma" pitchFamily="34" charset="0"/>
              </a:rPr>
              <a:t>ניתוח אחוזים (ניתוח אנכי)</a:t>
            </a:r>
          </a:p>
          <a:p>
            <a:pPr marL="342900" marR="0" lvl="0" indent="285750" algn="r" defTabSz="914400" rtl="1" eaLnBrk="1" fontAlgn="auto" latinLnBrk="0" hangingPunct="1">
              <a:lnSpc>
                <a:spcPct val="15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latin typeface="Tahoma" pitchFamily="34" charset="0"/>
                <a:cs typeface="Tahoma" pitchFamily="34" charset="0"/>
              </a:rPr>
              <a:t>יחסים פיננסים</a:t>
            </a:r>
          </a:p>
          <a:p>
            <a:pPr marL="342900" indent="285750">
              <a:lnSpc>
                <a:spcPct val="150000"/>
              </a:lnSpc>
              <a:spcBef>
                <a:spcPct val="20000"/>
              </a:spcBef>
              <a:buFont typeface="Wingdings" pitchFamily="2" charset="2"/>
              <a:buChar char="q"/>
            </a:pPr>
            <a:r>
              <a:rPr lang="he-IL" sz="2400" b="1" dirty="0" smtClean="0">
                <a:solidFill>
                  <a:schemeClr val="accent1">
                    <a:lumMod val="75000"/>
                  </a:schemeClr>
                </a:solidFill>
                <a:latin typeface="Tahoma" pitchFamily="34" charset="0"/>
                <a:cs typeface="Tahoma" pitchFamily="34" charset="0"/>
              </a:rPr>
              <a:t>ניתוח דוח תזרים מזומנים</a:t>
            </a:r>
          </a:p>
          <a:p>
            <a:pPr marL="342900" lvl="0" indent="285750">
              <a:lnSpc>
                <a:spcPct val="150000"/>
              </a:lnSpc>
              <a:spcBef>
                <a:spcPct val="20000"/>
              </a:spcBef>
              <a:buFont typeface="Wingdings" pitchFamily="2" charset="2"/>
              <a:buChar char="q"/>
              <a:defRPr/>
            </a:pPr>
            <a:r>
              <a:rPr lang="he-IL" sz="2400" b="1" dirty="0" smtClean="0">
                <a:solidFill>
                  <a:schemeClr val="accent1">
                    <a:lumMod val="75000"/>
                  </a:schemeClr>
                </a:solidFill>
                <a:latin typeface="Tahoma" pitchFamily="34" charset="0"/>
                <a:cs typeface="Tahoma" pitchFamily="34" charset="0"/>
              </a:rPr>
              <a:t>השוואה לדוחות כספיים חזויים (תקציב)</a:t>
            </a:r>
          </a:p>
          <a:p>
            <a:pPr marL="342900" lvl="0" indent="285750">
              <a:lnSpc>
                <a:spcPct val="150000"/>
              </a:lnSpc>
              <a:spcBef>
                <a:spcPct val="20000"/>
              </a:spcBef>
              <a:buFont typeface="Wingdings" pitchFamily="2" charset="2"/>
              <a:buChar char="q"/>
              <a:defRPr/>
            </a:pPr>
            <a:r>
              <a:rPr lang="he-IL" sz="2400" b="1" dirty="0" smtClean="0">
                <a:solidFill>
                  <a:schemeClr val="accent1">
                    <a:lumMod val="75000"/>
                  </a:schemeClr>
                </a:solidFill>
                <a:latin typeface="Tahoma" pitchFamily="34" charset="0"/>
                <a:cs typeface="Tahoma" pitchFamily="34" charset="0"/>
              </a:rPr>
              <a:t>קריטריונים לבחינת איתנות פיננסית</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4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kumimoji="0" lang="he-IL" sz="2400" b="1" i="0" u="none" strike="noStrike" kern="1200" cap="none" spc="0" normalizeH="0" baseline="0" noProof="0" dirty="0">
              <a:ln>
                <a:noFill/>
              </a:ln>
              <a:solidFill>
                <a:srgbClr val="002060"/>
              </a:solidFill>
              <a:effectLst/>
              <a:uLnTx/>
              <a:uFillTx/>
              <a:latin typeface="+mn-lt"/>
              <a:ea typeface="+mn-ea"/>
              <a:cs typeface="+mn-cs"/>
            </a:endParaRPr>
          </a:p>
        </p:txBody>
      </p:sp>
      <p:pic>
        <p:nvPicPr>
          <p:cNvPr id="6" name="Picture 3"/>
          <p:cNvPicPr>
            <a:picLocks noChangeAspect="1" noChangeArrowheads="1"/>
          </p:cNvPicPr>
          <p:nvPr/>
        </p:nvPicPr>
        <p:blipFill>
          <a:blip r:embed="rId3" cstate="print"/>
          <a:srcRect/>
          <a:stretch>
            <a:fillRect/>
          </a:stretch>
        </p:blipFill>
        <p:spPr bwMode="auto">
          <a:xfrm>
            <a:off x="428596" y="4500570"/>
            <a:ext cx="1080120" cy="1412464"/>
          </a:xfrm>
          <a:prstGeom prst="rect">
            <a:avLst/>
          </a:prstGeom>
          <a:ln>
            <a:noFill/>
          </a:ln>
          <a:effectLst>
            <a:softEdge rad="112500"/>
          </a:effectLst>
        </p:spPr>
      </p:pic>
      <p:sp>
        <p:nvSpPr>
          <p:cNvPr id="7" name="חץ למעלה 6">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descr="חץ.jpg"/>
          <p:cNvPicPr>
            <a:picLocks noChangeAspect="1"/>
          </p:cNvPicPr>
          <p:nvPr/>
        </p:nvPicPr>
        <p:blipFill>
          <a:blip r:embed="rId5" cstate="print"/>
          <a:stretch>
            <a:fillRect/>
          </a:stretch>
        </p:blipFill>
        <p:spPr>
          <a:xfrm>
            <a:off x="642910" y="2500306"/>
            <a:ext cx="2122655" cy="16501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8"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20226"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ניתוח דוחות כספיים- ניתוח אופקי</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7" name="מציין מיקום תוכן 2"/>
          <p:cNvSpPr txBox="1">
            <a:spLocks/>
          </p:cNvSpPr>
          <p:nvPr/>
        </p:nvSpPr>
        <p:spPr>
          <a:xfrm>
            <a:off x="642910" y="1357298"/>
            <a:ext cx="7443782" cy="4525963"/>
          </a:xfrm>
          <a:prstGeom prst="rect">
            <a:avLst/>
          </a:prstGeom>
        </p:spPr>
        <p:txBody>
          <a:bodyPr vert="horz" lIns="91440" tIns="45720" rIns="91440" bIns="45720" rtlCol="1">
            <a:normAutofit/>
          </a:bodyPr>
          <a:lstStyle/>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b="1" dirty="0" smtClean="0">
                <a:solidFill>
                  <a:schemeClr val="accent1">
                    <a:lumMod val="75000"/>
                  </a:schemeClr>
                </a:solidFill>
                <a:latin typeface="Tahoma" pitchFamily="34" charset="0"/>
                <a:cs typeface="Tahoma" pitchFamily="34" charset="0"/>
              </a:rPr>
              <a:t>ניתוח אופקי יתמקד בשינויים המשקפים גידול או קיטון של אחוזים ביחס לשנים קודמות.</a:t>
            </a:r>
          </a:p>
          <a:p>
            <a:pPr marL="342900" marR="0" lvl="0" indent="-342900" algn="just" defTabSz="914400" rtl="1" eaLnBrk="1" fontAlgn="auto" latinLnBrk="0" hangingPunct="1">
              <a:lnSpc>
                <a:spcPct val="150000"/>
              </a:lnSpc>
              <a:spcBef>
                <a:spcPts val="0"/>
              </a:spcBef>
              <a:spcAft>
                <a:spcPts val="0"/>
              </a:spcAft>
              <a:buClrTx/>
              <a:buSzTx/>
              <a:tabLst/>
              <a:defRPr/>
            </a:pPr>
            <a:endParaRPr lang="he-IL" b="1" dirty="0" smtClean="0">
              <a:solidFill>
                <a:schemeClr val="accent1">
                  <a:lumMod val="75000"/>
                </a:schemeClr>
              </a:solidFill>
              <a:latin typeface="Tahoma" pitchFamily="34" charset="0"/>
              <a:cs typeface="Tahoma" pitchFamily="34" charset="0"/>
            </a:endParaRP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b="1" dirty="0" smtClean="0">
                <a:solidFill>
                  <a:schemeClr val="accent1">
                    <a:lumMod val="75000"/>
                  </a:schemeClr>
                </a:solidFill>
                <a:latin typeface="Tahoma" pitchFamily="34" charset="0"/>
                <a:cs typeface="Tahoma" pitchFamily="34" charset="0"/>
              </a:rPr>
              <a:t>ניתוח אופקי מציג עבור כל אחד מסעיפי הדו"חות (מאזן ורווח והפסד) את מגמות הגידול או הקיטון בין השנים הן במונחים שקליים והן במונחי אחוזים.</a:t>
            </a:r>
          </a:p>
          <a:p>
            <a:pPr marL="342900" marR="0" lvl="0" indent="-342900" algn="just" defTabSz="914400" rtl="1" eaLnBrk="1" fontAlgn="auto" latinLnBrk="0" hangingPunct="1">
              <a:lnSpc>
                <a:spcPct val="150000"/>
              </a:lnSpc>
              <a:spcBef>
                <a:spcPts val="0"/>
              </a:spcBef>
              <a:spcAft>
                <a:spcPts val="0"/>
              </a:spcAft>
              <a:buClrTx/>
              <a:buSzTx/>
              <a:tabLst/>
              <a:defRPr/>
            </a:pPr>
            <a:endParaRPr lang="he-IL" b="1" dirty="0" smtClean="0">
              <a:solidFill>
                <a:schemeClr val="accent1">
                  <a:lumMod val="75000"/>
                </a:schemeClr>
              </a:solidFill>
              <a:latin typeface="Tahoma" pitchFamily="34" charset="0"/>
              <a:cs typeface="Tahoma" pitchFamily="34" charset="0"/>
            </a:endParaRPr>
          </a:p>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b="1" dirty="0" smtClean="0">
                <a:solidFill>
                  <a:schemeClr val="accent1">
                    <a:lumMod val="75000"/>
                  </a:schemeClr>
                </a:solidFill>
                <a:latin typeface="Tahoma" pitchFamily="34" charset="0"/>
                <a:cs typeface="Tahoma" pitchFamily="34" charset="0"/>
              </a:rPr>
              <a:t>בניתוח אופקי ניתנת האפשרות למנתחי הדו"חות הכספיים לאתר שינויים בביצועי החברה, אשר משפיעים או צפויים להשפיע בעתיד על מצבה הפיננסי ורווחיותה</a:t>
            </a:r>
          </a:p>
        </p:txBody>
      </p:sp>
      <p:pic>
        <p:nvPicPr>
          <p:cNvPr id="9" name="Picture 2"/>
          <p:cNvPicPr>
            <a:picLocks noGrp="1" noChangeAspect="1" noChangeArrowheads="1"/>
          </p:cNvPicPr>
          <p:nvPr>
            <p:ph idx="1"/>
          </p:nvPr>
        </p:nvPicPr>
        <p:blipFill>
          <a:blip r:embed="rId3" cstate="print"/>
          <a:srcRect/>
          <a:stretch>
            <a:fillRect/>
          </a:stretch>
        </p:blipFill>
        <p:spPr bwMode="auto">
          <a:xfrm>
            <a:off x="3643306" y="5572140"/>
            <a:ext cx="3919547" cy="1000131"/>
          </a:xfrm>
          <a:prstGeom prst="rect">
            <a:avLst/>
          </a:prstGeom>
          <a:noFill/>
          <a:ln w="9525">
            <a:noFill/>
            <a:miter lim="800000"/>
            <a:headEnd/>
            <a:tailEnd/>
          </a:ln>
        </p:spPr>
      </p:pic>
      <p:sp>
        <p:nvSpPr>
          <p:cNvPr id="5" name="חץ למעלה 4">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untitled.bmp"/>
          <p:cNvPicPr>
            <a:picLocks noChangeAspect="1"/>
          </p:cNvPicPr>
          <p:nvPr/>
        </p:nvPicPr>
        <p:blipFill>
          <a:blip r:embed="rId5" cstate="print"/>
          <a:stretch>
            <a:fillRect/>
          </a:stretch>
        </p:blipFill>
        <p:spPr>
          <a:xfrm>
            <a:off x="285720" y="500043"/>
            <a:ext cx="1285884" cy="8572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20226"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ניתוח דוחות כספיים- ניתוח אנכי</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7" name="מציין מיקום תוכן 2"/>
          <p:cNvSpPr txBox="1">
            <a:spLocks/>
          </p:cNvSpPr>
          <p:nvPr/>
        </p:nvSpPr>
        <p:spPr>
          <a:xfrm>
            <a:off x="642910" y="1357298"/>
            <a:ext cx="7443782" cy="4525963"/>
          </a:xfrm>
          <a:prstGeom prst="rect">
            <a:avLst/>
          </a:prstGeom>
        </p:spPr>
        <p:txBody>
          <a:bodyPr vert="horz" lIns="91440" tIns="45720" rIns="91440" bIns="45720" rtlCol="1">
            <a:noAutofit/>
          </a:bodyPr>
          <a:lstStyle/>
          <a:p>
            <a:pPr marL="441325" indent="-268288"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בניתוח אנכי מוצג כל אחד מהנתונים הכספיים ביחס לסך הנכסים (מאזן) או ביחס לסך ההכנסות (דוח רווח והפסד\דוח הפעילויות)</a:t>
            </a:r>
          </a:p>
          <a:p>
            <a:pPr marL="441325" indent="-268288"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 הצבת כל אחד מסעיפי הדו"ח הכספי במונחי אחוזים כחלק מסך הכנסות החברה\העמותה.  (בחברה- דוח רווח והפסד בעמותה- דוח על הפעילות)</a:t>
            </a:r>
          </a:p>
          <a:p>
            <a:pPr marL="441325" indent="-268288"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הצבת כל אחד מסעיפי הדו"ח הכספי במונחי אחוזים כחלק מסך נכסי החברה (העמותה)</a:t>
            </a:r>
          </a:p>
        </p:txBody>
      </p:sp>
      <p:pic>
        <p:nvPicPr>
          <p:cNvPr id="4" name="Picture 2"/>
          <p:cNvPicPr>
            <a:picLocks noChangeAspect="1" noChangeArrowheads="1"/>
          </p:cNvPicPr>
          <p:nvPr/>
        </p:nvPicPr>
        <p:blipFill>
          <a:blip r:embed="rId4" cstate="print"/>
          <a:srcRect/>
          <a:stretch>
            <a:fillRect/>
          </a:stretch>
        </p:blipFill>
        <p:spPr bwMode="auto">
          <a:xfrm>
            <a:off x="1835696" y="4653136"/>
            <a:ext cx="5760413" cy="928694"/>
          </a:xfrm>
          <a:prstGeom prst="rect">
            <a:avLst/>
          </a:prstGeom>
          <a:noFill/>
          <a:ln w="9525">
            <a:noFill/>
            <a:miter lim="800000"/>
            <a:headEnd/>
            <a:tailEnd/>
          </a:ln>
        </p:spPr>
      </p:pic>
      <p:sp>
        <p:nvSpPr>
          <p:cNvPr id="5" name="חץ למעלה 4">
            <a:hlinkClick r:id="rId5"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imagesCAL4TTPH.jpg"/>
          <p:cNvPicPr>
            <a:picLocks noChangeAspect="1"/>
          </p:cNvPicPr>
          <p:nvPr/>
        </p:nvPicPr>
        <p:blipFill>
          <a:blip r:embed="rId6" cstate="print"/>
          <a:stretch>
            <a:fillRect/>
          </a:stretch>
        </p:blipFill>
        <p:spPr>
          <a:xfrm rot="228102">
            <a:off x="322228" y="207991"/>
            <a:ext cx="1021222" cy="988279"/>
          </a:xfrm>
          <a:prstGeom prst="rect">
            <a:avLst/>
          </a:prstGeom>
        </p:spPr>
      </p:pic>
      <p:graphicFrame>
        <p:nvGraphicFramePr>
          <p:cNvPr id="8" name="אובייקט 7"/>
          <p:cNvGraphicFramePr>
            <a:graphicFrameLocks noChangeAspect="1"/>
          </p:cNvGraphicFramePr>
          <p:nvPr/>
        </p:nvGraphicFramePr>
        <p:xfrm>
          <a:off x="2195736" y="5805264"/>
          <a:ext cx="914400" cy="714375"/>
        </p:xfrm>
        <a:graphic>
          <a:graphicData uri="http://schemas.openxmlformats.org/presentationml/2006/ole">
            <mc:AlternateContent xmlns:mc="http://schemas.openxmlformats.org/markup-compatibility/2006">
              <mc:Choice xmlns:v="urn:schemas-microsoft-com:vml" Requires="v">
                <p:oleObj spid="_x0000_s47153" name="Worksheet" showAsIcon="1" r:id="rId8" imgW="914400" imgH="714375" progId="Excel.Sheet.8">
                  <p:embed/>
                </p:oleObj>
              </mc:Choice>
              <mc:Fallback>
                <p:oleObj name="Worksheet" showAsIcon="1" r:id="rId8" imgW="914400" imgH="714375" progId="Excel.Sheet.8">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736" y="5805264"/>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חץ שמאלה 8"/>
          <p:cNvSpPr/>
          <p:nvPr/>
        </p:nvSpPr>
        <p:spPr>
          <a:xfrm>
            <a:off x="3851920" y="5661248"/>
            <a:ext cx="3816424"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דוגמא לניתוח אופקי ואנכי </a:t>
            </a:r>
            <a:endParaRPr lang="he-I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20226"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ניתוח דוחות כספיים- עקרונות ודגשים</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7" name="מציין מיקום תוכן 2"/>
          <p:cNvSpPr txBox="1">
            <a:spLocks/>
          </p:cNvSpPr>
          <p:nvPr/>
        </p:nvSpPr>
        <p:spPr>
          <a:xfrm>
            <a:off x="2857488" y="1357298"/>
            <a:ext cx="5643602" cy="4857784"/>
          </a:xfrm>
          <a:prstGeom prst="rect">
            <a:avLst/>
          </a:prstGeom>
        </p:spPr>
        <p:txBody>
          <a:bodyPr vert="horz" lIns="91440" tIns="45720" rIns="91440" bIns="45720" rtlCol="1">
            <a:noAutofit/>
          </a:bodyPr>
          <a:lstStyle/>
          <a:p>
            <a:pPr marL="457200" indent="-457200" algn="just">
              <a:buFont typeface="Wingdings" pitchFamily="2" charset="2"/>
              <a:buChar char="q"/>
            </a:pPr>
            <a:r>
              <a:rPr lang="he-IL" b="1" dirty="0" smtClean="0">
                <a:solidFill>
                  <a:schemeClr val="accent1">
                    <a:lumMod val="75000"/>
                  </a:schemeClr>
                </a:solidFill>
                <a:latin typeface="Tahoma" pitchFamily="34" charset="0"/>
                <a:cs typeface="Tahoma" pitchFamily="34" charset="0"/>
              </a:rPr>
              <a:t>חשוב לקרא את חוות דעת רואה חשבון: אם כוללת הסתייגות, או הפניית תשומת לב, הימנעות חוות דעת שלילית, או הערת עסק חי...</a:t>
            </a:r>
          </a:p>
          <a:p>
            <a:pPr marL="457200" indent="-457200" algn="just">
              <a:buNone/>
            </a:pPr>
            <a:endParaRPr lang="he-IL" b="1" dirty="0" smtClean="0">
              <a:solidFill>
                <a:schemeClr val="accent1">
                  <a:lumMod val="75000"/>
                </a:schemeClr>
              </a:solidFill>
              <a:latin typeface="Tahoma" pitchFamily="34" charset="0"/>
              <a:cs typeface="Tahoma" pitchFamily="34" charset="0"/>
            </a:endParaRPr>
          </a:p>
          <a:p>
            <a:pPr marL="457200" indent="-457200" algn="just">
              <a:buFont typeface="Wingdings" pitchFamily="2" charset="2"/>
              <a:buChar char="q"/>
            </a:pPr>
            <a:r>
              <a:rPr lang="he-IL" b="1" dirty="0" smtClean="0">
                <a:solidFill>
                  <a:schemeClr val="accent1">
                    <a:lumMod val="75000"/>
                  </a:schemeClr>
                </a:solidFill>
                <a:latin typeface="Tahoma" pitchFamily="34" charset="0"/>
                <a:cs typeface="Tahoma" pitchFamily="34" charset="0"/>
              </a:rPr>
              <a:t>יש לקרא דוחות מילוליים, מידע תקופתי ,וכל מידע נוסף על החברה פרט לנתונים הכספיים וכמובן את הביאורים המילוליים.</a:t>
            </a:r>
          </a:p>
          <a:p>
            <a:pPr marL="457200" indent="-457200" algn="just">
              <a:buNone/>
            </a:pPr>
            <a:endParaRPr lang="he-IL" b="1" dirty="0" smtClean="0">
              <a:solidFill>
                <a:schemeClr val="accent1">
                  <a:lumMod val="75000"/>
                </a:schemeClr>
              </a:solidFill>
              <a:latin typeface="Tahoma" pitchFamily="34" charset="0"/>
              <a:cs typeface="Tahoma" pitchFamily="34" charset="0"/>
            </a:endParaRPr>
          </a:p>
          <a:p>
            <a:pPr marL="457200" indent="-457200" algn="just">
              <a:buFont typeface="Wingdings" pitchFamily="2" charset="2"/>
              <a:buChar char="q"/>
            </a:pPr>
            <a:r>
              <a:rPr lang="he-IL" b="1" dirty="0" smtClean="0">
                <a:solidFill>
                  <a:schemeClr val="accent1">
                    <a:lumMod val="75000"/>
                  </a:schemeClr>
                </a:solidFill>
                <a:latin typeface="Tahoma" pitchFamily="34" charset="0"/>
                <a:cs typeface="Tahoma" pitchFamily="34" charset="0"/>
              </a:rPr>
              <a:t>חשיבות מכרעת היא הבנת  מסגרת התקינה- אם מדובר על תקינה בינלאומית, תקינה ישראלית, ובחירת מדיניות בתוך התקינה שהינה בעלת השלכה על הנתונים הכספיים</a:t>
            </a:r>
          </a:p>
          <a:p>
            <a:pPr marL="457200" indent="-457200" algn="just"/>
            <a:endParaRPr lang="he-IL" b="1" dirty="0" smtClean="0">
              <a:solidFill>
                <a:schemeClr val="accent1">
                  <a:lumMod val="75000"/>
                </a:schemeClr>
              </a:solidFill>
              <a:latin typeface="Tahoma" pitchFamily="34" charset="0"/>
              <a:cs typeface="Tahoma" pitchFamily="34" charset="0"/>
            </a:endParaRPr>
          </a:p>
          <a:p>
            <a:pPr marL="457200" indent="-457200" algn="just">
              <a:buFont typeface="Wingdings" pitchFamily="2" charset="2"/>
              <a:buChar char="q"/>
            </a:pPr>
            <a:r>
              <a:rPr lang="he-IL" b="1" dirty="0" smtClean="0">
                <a:solidFill>
                  <a:schemeClr val="accent1">
                    <a:lumMod val="75000"/>
                  </a:schemeClr>
                </a:solidFill>
                <a:latin typeface="Tahoma" pitchFamily="34" charset="0"/>
                <a:cs typeface="Tahoma" pitchFamily="34" charset="0"/>
              </a:rPr>
              <a:t> ככלל, יש לשאוב מידע ככל הניתן, כיום ניתן לקבל מידע על עמותות כמעט כמו של חברות ציבוריות ואף יש כוונה להרחיב את דרישות הגילוי</a:t>
            </a:r>
          </a:p>
          <a:p>
            <a:pPr algn="just">
              <a:lnSpc>
                <a:spcPct val="160000"/>
              </a:lnSpc>
              <a:spcBef>
                <a:spcPts val="0"/>
              </a:spcBef>
            </a:pPr>
            <a:endParaRPr lang="he-IL" b="1" dirty="0" smtClean="0">
              <a:solidFill>
                <a:schemeClr val="accent1">
                  <a:lumMod val="75000"/>
                </a:schemeClr>
              </a:solidFill>
              <a:latin typeface="Tahoma" pitchFamily="34" charset="0"/>
              <a:cs typeface="Tahoma" pitchFamily="34" charset="0"/>
            </a:endParaRPr>
          </a:p>
        </p:txBody>
      </p:sp>
      <p:pic>
        <p:nvPicPr>
          <p:cNvPr id="5" name="Picture 5" descr="200457057-001"/>
          <p:cNvPicPr>
            <a:picLocks noChangeAspect="1" noChangeArrowheads="1"/>
          </p:cNvPicPr>
          <p:nvPr/>
        </p:nvPicPr>
        <p:blipFill>
          <a:blip r:embed="rId3" cstate="print"/>
          <a:srcRect/>
          <a:stretch>
            <a:fillRect/>
          </a:stretch>
        </p:blipFill>
        <p:spPr bwMode="auto">
          <a:xfrm>
            <a:off x="428596" y="1500174"/>
            <a:ext cx="2393166" cy="3600400"/>
          </a:xfrm>
          <a:prstGeom prst="rect">
            <a:avLst/>
          </a:prstGeom>
          <a:noFill/>
          <a:ln w="19050">
            <a:solidFill>
              <a:schemeClr val="tx1"/>
            </a:solidFill>
            <a:miter lim="800000"/>
            <a:headEnd/>
            <a:tailEnd/>
          </a:ln>
        </p:spPr>
      </p:pic>
      <p:sp>
        <p:nvSpPr>
          <p:cNvPr id="6" name="חץ למעלה 5">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7"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ppt_x"/>
                                          </p:val>
                                        </p:tav>
                                        <p:tav tm="100000">
                                          <p:val>
                                            <p:strVal val="#ppt_x"/>
                                          </p:val>
                                        </p:tav>
                                      </p:tavLst>
                                    </p:anim>
                                    <p:anim calcmode="lin" valueType="num">
                                      <p:cBhvr additive="base">
                                        <p:cTn id="10"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71472"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יחסים פיננסים (</a:t>
            </a:r>
            <a:r>
              <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(Financial Ratios</a:t>
            </a:r>
          </a:p>
        </p:txBody>
      </p:sp>
      <p:pic>
        <p:nvPicPr>
          <p:cNvPr id="6" name="תמונה 5" descr="albert__einstein.gif"/>
          <p:cNvPicPr>
            <a:picLocks noChangeAspect="1"/>
          </p:cNvPicPr>
          <p:nvPr/>
        </p:nvPicPr>
        <p:blipFill>
          <a:blip r:embed="rId3" cstate="print"/>
          <a:stretch>
            <a:fillRect/>
          </a:stretch>
        </p:blipFill>
        <p:spPr>
          <a:xfrm>
            <a:off x="357158" y="785794"/>
            <a:ext cx="2221914" cy="2895922"/>
          </a:xfrm>
          <a:prstGeom prst="rect">
            <a:avLst/>
          </a:prstGeom>
        </p:spPr>
      </p:pic>
      <p:sp>
        <p:nvSpPr>
          <p:cNvPr id="8" name="מלבן 7"/>
          <p:cNvSpPr/>
          <p:nvPr/>
        </p:nvSpPr>
        <p:spPr>
          <a:xfrm>
            <a:off x="2915816" y="1916832"/>
            <a:ext cx="5040560" cy="3416320"/>
          </a:xfrm>
          <a:prstGeom prst="rect">
            <a:avLst/>
          </a:prstGeom>
        </p:spPr>
        <p:txBody>
          <a:bodyPr wrap="square">
            <a:spAutoFit/>
          </a:bodyPr>
          <a:lstStyle/>
          <a:p>
            <a:pPr algn="ctr">
              <a:lnSpc>
                <a:spcPct val="150000"/>
              </a:lnSpc>
              <a:buNone/>
            </a:pPr>
            <a:r>
              <a:rPr lang="he-IL" b="1" dirty="0" smtClean="0">
                <a:solidFill>
                  <a:schemeClr val="accent1">
                    <a:lumMod val="75000"/>
                  </a:schemeClr>
                </a:solidFill>
                <a:latin typeface="Tahoma" pitchFamily="34" charset="0"/>
                <a:cs typeface="Tahoma" pitchFamily="34" charset="0"/>
              </a:rPr>
              <a:t>יחסים פיננסיים  הינם יחסים בין סעיפים שונים בדוחות הכספיים.</a:t>
            </a:r>
          </a:p>
          <a:p>
            <a:pPr algn="ctr">
              <a:lnSpc>
                <a:spcPct val="150000"/>
              </a:lnSpc>
              <a:buNone/>
            </a:pPr>
            <a:endParaRPr lang="he-IL" b="1" dirty="0" smtClean="0">
              <a:solidFill>
                <a:schemeClr val="accent1">
                  <a:lumMod val="75000"/>
                </a:schemeClr>
              </a:solidFill>
              <a:latin typeface="Tahoma" pitchFamily="34" charset="0"/>
              <a:cs typeface="Tahoma" pitchFamily="34" charset="0"/>
            </a:endParaRPr>
          </a:p>
          <a:p>
            <a:pPr algn="ctr">
              <a:lnSpc>
                <a:spcPct val="150000"/>
              </a:lnSpc>
              <a:buNone/>
            </a:pPr>
            <a:endParaRPr lang="he-IL" b="1" dirty="0" smtClean="0">
              <a:solidFill>
                <a:schemeClr val="accent1">
                  <a:lumMod val="75000"/>
                </a:schemeClr>
              </a:solidFill>
              <a:latin typeface="Tahoma" pitchFamily="34" charset="0"/>
              <a:cs typeface="Tahoma" pitchFamily="34" charset="0"/>
            </a:endParaRPr>
          </a:p>
          <a:p>
            <a:pPr algn="ctr">
              <a:lnSpc>
                <a:spcPct val="150000"/>
              </a:lnSpc>
              <a:buNone/>
            </a:pPr>
            <a:r>
              <a:rPr lang="he-IL" b="1" dirty="0" smtClean="0">
                <a:solidFill>
                  <a:schemeClr val="accent1">
                    <a:lumMod val="75000"/>
                  </a:schemeClr>
                </a:solidFill>
                <a:latin typeface="Tahoma" pitchFamily="34" charset="0"/>
                <a:cs typeface="Tahoma" pitchFamily="34" charset="0"/>
              </a:rPr>
              <a:t>זהו תהליך המרת נתוני הדוחות הכספיים למדדים שבעזרתם ניתן לבצע השוואות בין חברות .</a:t>
            </a:r>
          </a:p>
          <a:p>
            <a:pPr algn="ctr">
              <a:lnSpc>
                <a:spcPct val="150000"/>
              </a:lnSpc>
              <a:buNone/>
            </a:pPr>
            <a:endParaRPr lang="he-IL" b="1" dirty="0" smtClean="0">
              <a:solidFill>
                <a:schemeClr val="accent1">
                  <a:lumMod val="75000"/>
                </a:schemeClr>
              </a:solidFill>
              <a:latin typeface="Tahoma" pitchFamily="34" charset="0"/>
              <a:cs typeface="Tahoma" pitchFamily="34" charset="0"/>
            </a:endParaRPr>
          </a:p>
        </p:txBody>
      </p:sp>
      <p:sp>
        <p:nvSpPr>
          <p:cNvPr id="5" name="חץ למעלה 4">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32" presetClass="emph" presetSubtype="0" fill="hold" nodeType="withEffect">
                                  <p:stCondLst>
                                    <p:cond delay="0"/>
                                  </p:stCondLst>
                                  <p:childTnLst>
                                    <p:animClr clrSpc="rgb" dir="cw">
                                      <p:cBhvr override="childStyle">
                                        <p:cTn id="12" dur="100" fill="hold"/>
                                        <p:tgtEl>
                                          <p:spTgt spid="6"/>
                                        </p:tgtEl>
                                        <p:attrNameLst>
                                          <p:attrName>style.color</p:attrName>
                                        </p:attrNameLst>
                                      </p:cBhvr>
                                      <p:to>
                                        <a:schemeClr val="accent2"/>
                                      </p:to>
                                    </p:animClr>
                                    <p:animClr clrSpc="rgb" dir="cw">
                                      <p:cBhvr>
                                        <p:cTn id="13" dur="100" fill="hold"/>
                                        <p:tgtEl>
                                          <p:spTgt spid="6"/>
                                        </p:tgtEl>
                                        <p:attrNameLst>
                                          <p:attrName>fillcolor</p:attrName>
                                        </p:attrNameLst>
                                      </p:cBhvr>
                                      <p:to>
                                        <a:schemeClr val="accent2"/>
                                      </p:to>
                                    </p:animClr>
                                    <p:set>
                                      <p:cBhvr>
                                        <p:cTn id="14" dur="100" fill="hold"/>
                                        <p:tgtEl>
                                          <p:spTgt spid="6"/>
                                        </p:tgtEl>
                                        <p:attrNameLst>
                                          <p:attrName>fill.type</p:attrName>
                                        </p:attrNameLst>
                                      </p:cBhvr>
                                      <p:to>
                                        <p:strVal val="solid"/>
                                      </p:to>
                                    </p:set>
                                    <p:set>
                                      <p:cBhvr>
                                        <p:cTn id="15" dur="100" fill="hold"/>
                                        <p:tgtEl>
                                          <p:spTgt spid="6"/>
                                        </p:tgtEl>
                                        <p:attrNameLst>
                                          <p:attrName>fill.on</p:attrName>
                                        </p:attrNameLst>
                                      </p:cBhvr>
                                      <p:to>
                                        <p:strVal val="true"/>
                                      </p:to>
                                    </p:se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par>
                                <p:cTn id="25" presetID="32" presetClass="emph" presetSubtype="0" fill="hold" nodeType="withEffect">
                                  <p:stCondLst>
                                    <p:cond delay="0"/>
                                  </p:stCondLst>
                                  <p:childTnLst>
                                    <p:animClr clrSpc="rgb" dir="cw">
                                      <p:cBhvr override="childStyle">
                                        <p:cTn id="26" dur="100" fill="hold"/>
                                        <p:tgtEl>
                                          <p:spTgt spid="6"/>
                                        </p:tgtEl>
                                        <p:attrNameLst>
                                          <p:attrName>style.color</p:attrName>
                                        </p:attrNameLst>
                                      </p:cBhvr>
                                      <p:to>
                                        <a:schemeClr val="accent2"/>
                                      </p:to>
                                    </p:animClr>
                                    <p:animClr clrSpc="rgb" dir="cw">
                                      <p:cBhvr>
                                        <p:cTn id="27" dur="100" fill="hold"/>
                                        <p:tgtEl>
                                          <p:spTgt spid="6"/>
                                        </p:tgtEl>
                                        <p:attrNameLst>
                                          <p:attrName>fillcolor</p:attrName>
                                        </p:attrNameLst>
                                      </p:cBhvr>
                                      <p:to>
                                        <a:schemeClr val="accent2"/>
                                      </p:to>
                                    </p:animClr>
                                    <p:set>
                                      <p:cBhvr>
                                        <p:cTn id="28" dur="100" fill="hold"/>
                                        <p:tgtEl>
                                          <p:spTgt spid="6"/>
                                        </p:tgtEl>
                                        <p:attrNameLst>
                                          <p:attrName>fill.type</p:attrName>
                                        </p:attrNameLst>
                                      </p:cBhvr>
                                      <p:to>
                                        <p:strVal val="solid"/>
                                      </p:to>
                                    </p:set>
                                    <p:set>
                                      <p:cBhvr>
                                        <p:cTn id="29" dur="100" fill="hold"/>
                                        <p:tgtEl>
                                          <p:spTgt spid="6"/>
                                        </p:tgtEl>
                                        <p:attrNameLst>
                                          <p:attrName>fill.on</p:attrName>
                                        </p:attrNameLst>
                                      </p:cBhvr>
                                      <p:to>
                                        <p:strVal val="true"/>
                                      </p:to>
                                    </p:se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par>
                                <p:cTn id="35" presetID="32" presetClass="emph" presetSubtype="0" fill="hold" nodeType="withEffect">
                                  <p:stCondLst>
                                    <p:cond delay="0"/>
                                  </p:stCondLst>
                                  <p:childTnLst>
                                    <p:animClr clrSpc="rgb" dir="cw">
                                      <p:cBhvr override="childStyle">
                                        <p:cTn id="36" dur="100" fill="hold"/>
                                        <p:tgtEl>
                                          <p:spTgt spid="6"/>
                                        </p:tgtEl>
                                        <p:attrNameLst>
                                          <p:attrName>style.color</p:attrName>
                                        </p:attrNameLst>
                                      </p:cBhvr>
                                      <p:to>
                                        <a:schemeClr val="accent2"/>
                                      </p:to>
                                    </p:animClr>
                                    <p:animClr clrSpc="rgb" dir="cw">
                                      <p:cBhvr>
                                        <p:cTn id="37" dur="100" fill="hold"/>
                                        <p:tgtEl>
                                          <p:spTgt spid="6"/>
                                        </p:tgtEl>
                                        <p:attrNameLst>
                                          <p:attrName>fillcolor</p:attrName>
                                        </p:attrNameLst>
                                      </p:cBhvr>
                                      <p:to>
                                        <a:schemeClr val="accent2"/>
                                      </p:to>
                                    </p:animClr>
                                    <p:set>
                                      <p:cBhvr>
                                        <p:cTn id="38" dur="100" fill="hold"/>
                                        <p:tgtEl>
                                          <p:spTgt spid="6"/>
                                        </p:tgtEl>
                                        <p:attrNameLst>
                                          <p:attrName>fill.type</p:attrName>
                                        </p:attrNameLst>
                                      </p:cBhvr>
                                      <p:to>
                                        <p:strVal val="solid"/>
                                      </p:to>
                                    </p:set>
                                    <p:set>
                                      <p:cBhvr>
                                        <p:cTn id="39" dur="100" fill="hold"/>
                                        <p:tgtEl>
                                          <p:spTgt spid="6"/>
                                        </p:tgtEl>
                                        <p:attrNameLst>
                                          <p:attrName>fill.on</p:attrName>
                                        </p:attrNameLst>
                                      </p:cBhvr>
                                      <p:to>
                                        <p:strVal val="true"/>
                                      </p:to>
                                    </p:se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382793" y="404664"/>
            <a:ext cx="6046859"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יחסים פיננסים- אופן השימוש</a:t>
            </a:r>
            <a:endParaRPr lang="he-IL" alt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graphicFrame>
        <p:nvGraphicFramePr>
          <p:cNvPr id="8" name="דיאגרמה 7"/>
          <p:cNvGraphicFramePr/>
          <p:nvPr/>
        </p:nvGraphicFramePr>
        <p:xfrm>
          <a:off x="935088" y="928670"/>
          <a:ext cx="820891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תמונה 6" descr="red-number-1.jpg"/>
          <p:cNvPicPr>
            <a:picLocks noChangeAspect="1"/>
          </p:cNvPicPr>
          <p:nvPr/>
        </p:nvPicPr>
        <p:blipFill>
          <a:blip r:embed="rId7" cstate="print"/>
          <a:stretch>
            <a:fillRect/>
          </a:stretch>
        </p:blipFill>
        <p:spPr>
          <a:xfrm>
            <a:off x="5679289" y="5357826"/>
            <a:ext cx="535785" cy="428628"/>
          </a:xfrm>
          <a:prstGeom prst="rect">
            <a:avLst/>
          </a:prstGeom>
        </p:spPr>
      </p:pic>
      <p:pic>
        <p:nvPicPr>
          <p:cNvPr id="10" name="תמונה 9" descr="red-number-2.jpg"/>
          <p:cNvPicPr>
            <a:picLocks noChangeAspect="1"/>
          </p:cNvPicPr>
          <p:nvPr/>
        </p:nvPicPr>
        <p:blipFill>
          <a:blip r:embed="rId8" cstate="print"/>
          <a:stretch>
            <a:fillRect/>
          </a:stretch>
        </p:blipFill>
        <p:spPr>
          <a:xfrm>
            <a:off x="2285984" y="3429000"/>
            <a:ext cx="375050" cy="428628"/>
          </a:xfrm>
          <a:prstGeom prst="rect">
            <a:avLst/>
          </a:prstGeom>
        </p:spPr>
      </p:pic>
      <p:pic>
        <p:nvPicPr>
          <p:cNvPr id="11" name="תמונה 10" descr="1.jpg"/>
          <p:cNvPicPr>
            <a:picLocks noChangeAspect="1"/>
          </p:cNvPicPr>
          <p:nvPr/>
        </p:nvPicPr>
        <p:blipFill>
          <a:blip r:embed="rId9" cstate="print"/>
          <a:stretch>
            <a:fillRect/>
          </a:stretch>
        </p:blipFill>
        <p:spPr>
          <a:xfrm>
            <a:off x="4929190" y="1571616"/>
            <a:ext cx="357185" cy="285748"/>
          </a:xfrm>
          <a:prstGeom prst="rect">
            <a:avLst/>
          </a:prstGeom>
        </p:spPr>
      </p:pic>
      <p:sp>
        <p:nvSpPr>
          <p:cNvPr id="9" name="חץ למעלה 8">
            <a:hlinkClick r:id="rId10"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1D8151B-E47F-49F9-8D50-161BD85113D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1450EA2D-1C40-47FD-97B8-0760B28E42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0101AC46-F1B5-44D0-8A5A-AD9440E166F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384E6F35-D49D-4126-A4E2-A27F96FFC21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20F42EDB-0587-4834-A927-17A536E86D8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4341CE48-927B-4DD3-96A3-3A6607DEB40F}"/>
                                            </p:graphic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85786" y="428604"/>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חובת ניהול ספרים ודיווח כספי</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מלבן 3"/>
          <p:cNvSpPr/>
          <p:nvPr/>
        </p:nvSpPr>
        <p:spPr>
          <a:xfrm>
            <a:off x="467544" y="3284984"/>
            <a:ext cx="7813376" cy="646331"/>
          </a:xfrm>
          <a:prstGeom prst="rect">
            <a:avLst/>
          </a:prstGeom>
        </p:spPr>
        <p:txBody>
          <a:bodyPr wrap="square">
            <a:spAutoFit/>
          </a:bodyPr>
          <a:lstStyle/>
          <a:p>
            <a:endParaRPr lang="he-IL" b="1" dirty="0" smtClean="0">
              <a:solidFill>
                <a:schemeClr val="accent1">
                  <a:lumMod val="75000"/>
                </a:schemeClr>
              </a:solidFill>
              <a:latin typeface="Tahoma" pitchFamily="34" charset="0"/>
              <a:cs typeface="Tahoma" pitchFamily="34" charset="0"/>
            </a:endParaRPr>
          </a:p>
          <a:p>
            <a:r>
              <a:rPr lang="he-IL" b="1" dirty="0" smtClean="0">
                <a:solidFill>
                  <a:schemeClr val="accent1">
                    <a:lumMod val="75000"/>
                  </a:schemeClr>
                </a:solidFill>
                <a:latin typeface="Tahoma" pitchFamily="34" charset="0"/>
                <a:cs typeface="Tahoma" pitchFamily="34" charset="0"/>
              </a:rPr>
              <a:t> </a:t>
            </a:r>
            <a:r>
              <a:rPr lang="he-IL" b="1" dirty="0">
                <a:solidFill>
                  <a:schemeClr val="accent1">
                    <a:lumMod val="75000"/>
                  </a:schemeClr>
                </a:solidFill>
                <a:latin typeface="Arial" panose="020B0604020202020204" pitchFamily="34" charset="0"/>
                <a:cs typeface="Arial" panose="020B0604020202020204" pitchFamily="34" charset="0"/>
              </a:rPr>
              <a:t>עמותה מעל מחזור מסוים,  חייבת למנות רואה חשבון מבקר</a:t>
            </a:r>
          </a:p>
        </p:txBody>
      </p:sp>
      <p:sp>
        <p:nvSpPr>
          <p:cNvPr id="5" name="מלבן 4"/>
          <p:cNvSpPr/>
          <p:nvPr/>
        </p:nvSpPr>
        <p:spPr>
          <a:xfrm>
            <a:off x="539552" y="3068960"/>
            <a:ext cx="7632848" cy="369332"/>
          </a:xfrm>
          <a:prstGeom prst="rect">
            <a:avLst/>
          </a:prstGeom>
        </p:spPr>
        <p:txBody>
          <a:bodyPr wrap="square">
            <a:spAutoFit/>
          </a:bodyPr>
          <a:lstStyle/>
          <a:p>
            <a:r>
              <a:rPr lang="he-IL" b="1" dirty="0">
                <a:solidFill>
                  <a:schemeClr val="accent1">
                    <a:lumMod val="75000"/>
                  </a:schemeClr>
                </a:solidFill>
                <a:latin typeface="Arial" panose="020B0604020202020204" pitchFamily="34" charset="0"/>
                <a:cs typeface="Arial" panose="020B0604020202020204" pitchFamily="34" charset="0"/>
              </a:rPr>
              <a:t>האחריות על עריכת הדוחות הכספיים הינם על </a:t>
            </a: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ועד העמותה</a:t>
            </a:r>
          </a:p>
        </p:txBody>
      </p:sp>
      <p:sp>
        <p:nvSpPr>
          <p:cNvPr id="6" name="מלבן 5"/>
          <p:cNvSpPr/>
          <p:nvPr/>
        </p:nvSpPr>
        <p:spPr>
          <a:xfrm>
            <a:off x="971600" y="1196752"/>
            <a:ext cx="7272808" cy="1754326"/>
          </a:xfrm>
          <a:prstGeom prst="rect">
            <a:avLst/>
          </a:prstGeom>
        </p:spPr>
        <p:txBody>
          <a:bodyPr wrap="square">
            <a:spAutoFit/>
          </a:bodyPr>
          <a:lstStyle/>
          <a:p>
            <a:pPr algn="just">
              <a:lnSpc>
                <a:spcPct val="150000"/>
              </a:lnSpc>
            </a:pPr>
            <a:r>
              <a:rPr lang="he-IL" b="1" dirty="0" smtClean="0">
                <a:solidFill>
                  <a:schemeClr val="accent1">
                    <a:lumMod val="75000"/>
                  </a:schemeClr>
                </a:solidFill>
                <a:latin typeface="Arial" panose="020B0604020202020204" pitchFamily="34" charset="0"/>
                <a:cs typeface="Arial" panose="020B0604020202020204" pitchFamily="34" charset="0"/>
              </a:rPr>
              <a:t>סעיף 35 </a:t>
            </a: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לחוק העמותות </a:t>
            </a:r>
            <a:r>
              <a:rPr lang="he-IL" b="1" dirty="0" smtClean="0">
                <a:solidFill>
                  <a:schemeClr val="accent1">
                    <a:lumMod val="75000"/>
                  </a:schemeClr>
                </a:solidFill>
                <a:latin typeface="Arial" panose="020B0604020202020204" pitchFamily="34" charset="0"/>
                <a:cs typeface="Arial" panose="020B0604020202020204" pitchFamily="34" charset="0"/>
              </a:rPr>
              <a:t>קובע, בין היתר, כי עמותה חייבת לנהל פנקסי חשבונות שישקפו בשלמות ובנאמנות את עסקאותיה ומצבה הכספי. </a:t>
            </a:r>
          </a:p>
          <a:p>
            <a:pPr algn="just">
              <a:lnSpc>
                <a:spcPct val="150000"/>
              </a:lnSpc>
            </a:pPr>
            <a:r>
              <a:rPr lang="he-IL" b="1" dirty="0" smtClean="0">
                <a:solidFill>
                  <a:schemeClr val="accent1">
                    <a:lumMod val="75000"/>
                  </a:schemeClr>
                </a:solidFill>
                <a:latin typeface="Arial" panose="020B0604020202020204" pitchFamily="34" charset="0"/>
                <a:cs typeface="Arial" panose="020B0604020202020204" pitchFamily="34" charset="0"/>
              </a:rPr>
              <a:t>על העמותה לדאוג לרישום פעולותיה הכספיות בהתאם לתוספת </a:t>
            </a:r>
            <a:r>
              <a:rPr lang="he-IL" b="1" dirty="0" err="1" smtClean="0">
                <a:solidFill>
                  <a:schemeClr val="accent1">
                    <a:lumMod val="75000"/>
                  </a:schemeClr>
                </a:solidFill>
                <a:latin typeface="Arial" panose="020B0604020202020204" pitchFamily="34" charset="0"/>
                <a:cs typeface="Arial" panose="020B0604020202020204" pitchFamily="34" charset="0"/>
              </a:rPr>
              <a:t>השניה</a:t>
            </a:r>
            <a:r>
              <a:rPr lang="he-IL" b="1" dirty="0" smtClean="0">
                <a:solidFill>
                  <a:schemeClr val="accent1">
                    <a:lumMod val="75000"/>
                  </a:schemeClr>
                </a:solidFill>
                <a:latin typeface="Arial" panose="020B0604020202020204" pitchFamily="34" charset="0"/>
                <a:cs typeface="Arial" panose="020B0604020202020204" pitchFamily="34" charset="0"/>
              </a:rPr>
              <a:t> לחוק העמותות ובהתאם להוראות ניהול ספרים של מס הכנסה.</a:t>
            </a:r>
          </a:p>
        </p:txBody>
      </p:sp>
      <p:sp>
        <p:nvSpPr>
          <p:cNvPr id="7" name="כותרת משנה 2"/>
          <p:cNvSpPr txBox="1">
            <a:spLocks/>
          </p:cNvSpPr>
          <p:nvPr/>
        </p:nvSpPr>
        <p:spPr>
          <a:xfrm>
            <a:off x="539552" y="4077072"/>
            <a:ext cx="7602068" cy="2376264"/>
          </a:xfrm>
          <a:prstGeom prst="rect">
            <a:avLst/>
          </a:prstGeom>
        </p:spPr>
        <p:txBody>
          <a:bodyPr>
            <a:noAutofit/>
          </a:body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000" b="0" i="0" u="none" strike="noStrike" kern="1200" cap="none" spc="0" normalizeH="0" baseline="0" noProof="0" dirty="0" smtClean="0">
                <a:ln>
                  <a:noFill/>
                </a:ln>
                <a:solidFill>
                  <a:schemeClr val="tx2"/>
                </a:solidFill>
                <a:effectLst/>
                <a:uLnTx/>
                <a:uFillTx/>
                <a:latin typeface="Trebuchet MS" pitchFamily="34" charset="0"/>
                <a:ea typeface="+mj-ea"/>
                <a:cs typeface="+mn-cs"/>
              </a:rPr>
              <a:t> </a:t>
            </a: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סוגי הדיווחים:</a:t>
            </a:r>
          </a:p>
          <a:p>
            <a:pPr marL="457200" marR="0" lvl="0" indent="-457200" algn="just" defTabSz="914400" rtl="1" eaLnBrk="1" fontAlgn="auto" latinLnBrk="0" hangingPunct="1">
              <a:lnSpc>
                <a:spcPct val="100000"/>
              </a:lnSpc>
              <a:spcAft>
                <a:spcPts val="0"/>
              </a:spcAft>
              <a:buClrTx/>
              <a:buSzTx/>
              <a:buFont typeface="Arial" pitchFamily="34" charset="0"/>
              <a:buAutoNum type="arabicPeriod"/>
              <a:tabLst/>
              <a:defRPr/>
            </a:pP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חבילת דיווח שנתי </a:t>
            </a:r>
          </a:p>
          <a:p>
            <a:pPr marL="457200" marR="0" lvl="0" indent="-457200" algn="just" defTabSz="914400" rtl="1" eaLnBrk="1" fontAlgn="auto" latinLnBrk="0" hangingPunct="1">
              <a:lnSpc>
                <a:spcPct val="100000"/>
              </a:lnSpc>
              <a:spcAft>
                <a:spcPts val="0"/>
              </a:spcAft>
              <a:buClrTx/>
              <a:buSzTx/>
              <a:tabLst/>
              <a:defRPr/>
            </a:pP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      (דוח כספי מבוקר + דוח מילולי +פירוטים נדרשים) </a:t>
            </a:r>
          </a:p>
          <a:p>
            <a:pPr marL="457200" marR="0" lvl="0" indent="-457200" algn="just" defTabSz="914400" rtl="1" eaLnBrk="1" fontAlgn="auto" latinLnBrk="0" hangingPunct="1">
              <a:lnSpc>
                <a:spcPct val="100000"/>
              </a:lnSpc>
              <a:spcAft>
                <a:spcPts val="0"/>
              </a:spcAft>
              <a:buClrTx/>
              <a:buSzTx/>
              <a:tabLst/>
              <a:defRPr/>
            </a:pPr>
            <a:endPar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pPr marL="533400" marR="0" lvl="0" indent="3175" algn="just" defTabSz="914400" rtl="1" eaLnBrk="1" fontAlgn="auto" latinLnBrk="0" hangingPunct="1">
              <a:spcBef>
                <a:spcPts val="0"/>
              </a:spcBef>
              <a:spcAft>
                <a:spcPts val="0"/>
              </a:spcAft>
              <a:buClrTx/>
              <a:buSzTx/>
              <a:buFont typeface="Arial" pitchFamily="34" charset="0"/>
              <a:buNone/>
              <a:tabLst/>
              <a:defRPr/>
            </a:pPr>
            <a:r>
              <a:rPr lang="he-IL" sz="1400" b="1" dirty="0" smtClean="0">
                <a:solidFill>
                  <a:schemeClr val="accent1">
                    <a:lumMod val="75000"/>
                  </a:schemeClr>
                </a:solidFill>
                <a:latin typeface="Arial" panose="020B0604020202020204" pitchFamily="34" charset="0"/>
                <a:cs typeface="Arial" panose="020B0604020202020204" pitchFamily="34" charset="0"/>
              </a:rPr>
              <a:t>על פי חוק העמותות, </a:t>
            </a:r>
            <a:r>
              <a:rPr lang="he-IL" sz="1400" b="1" dirty="0" err="1" smtClean="0">
                <a:solidFill>
                  <a:schemeClr val="accent1">
                    <a:lumMod val="75000"/>
                  </a:schemeClr>
                </a:solidFill>
                <a:latin typeface="Arial" panose="020B0604020202020204" pitchFamily="34" charset="0"/>
                <a:cs typeface="Arial" panose="020B0604020202020204" pitchFamily="34" charset="0"/>
              </a:rPr>
              <a:t>התש"ם</a:t>
            </a:r>
            <a:r>
              <a:rPr lang="he-IL" sz="1400" b="1" dirty="0" smtClean="0">
                <a:solidFill>
                  <a:schemeClr val="accent1">
                    <a:lumMod val="75000"/>
                  </a:schemeClr>
                </a:solidFill>
                <a:latin typeface="Arial" panose="020B0604020202020204" pitchFamily="34" charset="0"/>
                <a:cs typeface="Arial" panose="020B0604020202020204" pitchFamily="34" charset="0"/>
              </a:rPr>
              <a:t> – 1980, יש להגיש את הדו"חות הכספיים, המילוליים ומסמכים נלווים עד ל-30 ביוני בשנה שלאחר שנת הדוח.</a:t>
            </a:r>
          </a:p>
          <a:p>
            <a:pPr marL="533400" marR="0" lvl="0" indent="3175" algn="just" defTabSz="914400" rtl="1" eaLnBrk="1" fontAlgn="auto" latinLnBrk="0" hangingPunct="1">
              <a:spcBef>
                <a:spcPts val="0"/>
              </a:spcBef>
              <a:spcAft>
                <a:spcPts val="0"/>
              </a:spcAft>
              <a:buClrTx/>
              <a:buSzTx/>
              <a:buFont typeface="Arial" pitchFamily="34" charset="0"/>
              <a:buNone/>
              <a:tabLst/>
              <a:defRPr/>
            </a:pPr>
            <a:r>
              <a:rPr lang="he-IL" sz="1400" b="1" dirty="0" smtClean="0">
                <a:solidFill>
                  <a:schemeClr val="accent1">
                    <a:lumMod val="75000"/>
                  </a:schemeClr>
                </a:solidFill>
                <a:latin typeface="Arial" panose="020B0604020202020204" pitchFamily="34" charset="0"/>
                <a:cs typeface="Arial" panose="020B0604020202020204" pitchFamily="34" charset="0"/>
              </a:rPr>
              <a:t> לפיכך, יש להגיש את הדוחות והמסמכים לשנת 2014 עד ליום </a:t>
            </a:r>
            <a:r>
              <a:rPr lang="he-IL" sz="1400" b="1" dirty="0">
                <a:solidFill>
                  <a:schemeClr val="accent1">
                    <a:lumMod val="75000"/>
                  </a:schemeClr>
                </a:solidFill>
                <a:latin typeface="Arial" panose="020B0604020202020204" pitchFamily="34" charset="0"/>
                <a:cs typeface="Arial" panose="020B0604020202020204" pitchFamily="34" charset="0"/>
              </a:rPr>
              <a:t>30.6.15</a:t>
            </a:r>
          </a:p>
          <a:p>
            <a:pPr marL="342900" marR="0" lvl="0" indent="-342900" algn="just" defTabSz="914400" rtl="1" eaLnBrk="1" fontAlgn="auto" latinLnBrk="0" hangingPunct="1">
              <a:spcBef>
                <a:spcPts val="0"/>
              </a:spcBef>
              <a:spcAft>
                <a:spcPts val="0"/>
              </a:spcAft>
              <a:buClrTx/>
              <a:buSzTx/>
              <a:buFont typeface="Arial" pitchFamily="34" charset="0"/>
              <a:buNone/>
              <a:tabLst/>
              <a:defRPr/>
            </a:pPr>
            <a:endParaRPr lang="he-IL" sz="1400" b="1" dirty="0" smtClean="0">
              <a:solidFill>
                <a:schemeClr val="tx2"/>
              </a:solidFill>
              <a:latin typeface="Trebuchet MS" pitchFamily="34" charset="0"/>
              <a:ea typeface="+mj-ea"/>
            </a:endParaRPr>
          </a:p>
          <a:p>
            <a:pPr marL="342900" indent="-342900" algn="just">
              <a:lnSpc>
                <a:spcPct val="150000"/>
              </a:lnSpc>
            </a:pP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2</a:t>
            </a:r>
            <a:r>
              <a:rPr lang="he-IL" sz="1400" b="1" dirty="0" smtClean="0">
                <a:solidFill>
                  <a:srgbClr val="C00000"/>
                </a:solidFill>
                <a:latin typeface="Arial" panose="020B0604020202020204" pitchFamily="34" charset="0"/>
                <a:cs typeface="Arial" panose="020B0604020202020204" pitchFamily="34" charset="0"/>
              </a:rPr>
              <a:t>. </a:t>
            </a: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דיווחים מיוחדים (אישור ניהול תקין, תמיכות)</a:t>
            </a:r>
            <a:endParaRPr lang="he-IL" sz="1400" b="1" dirty="0" smtClean="0">
              <a:solidFill>
                <a:schemeClr val="tx2"/>
              </a:solidFill>
              <a:latin typeface="Arial" panose="020B0604020202020204" pitchFamily="34" charset="0"/>
              <a:ea typeface="+mj-ea"/>
              <a:cs typeface="Arial" panose="020B0604020202020204" pitchFamily="34" charset="0"/>
            </a:endParaRPr>
          </a:p>
          <a:p>
            <a:pPr marL="342900" marR="0" lvl="0" indent="-342900" algn="just" defTabSz="914400" rtl="1" eaLnBrk="1" fontAlgn="auto" latinLnBrk="0" hangingPunct="1">
              <a:lnSpc>
                <a:spcPct val="150000"/>
              </a:lnSpc>
              <a:spcBef>
                <a:spcPts val="0"/>
              </a:spcBef>
              <a:spcAft>
                <a:spcPts val="0"/>
              </a:spcAft>
              <a:buClrTx/>
              <a:buSzTx/>
              <a:buFont typeface="Arial" pitchFamily="34" charset="0"/>
              <a:buNone/>
              <a:tabLst/>
              <a:defRPr/>
            </a:pPr>
            <a:endPar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pPr marL="84138" marR="0" lvl="0" indent="12700" algn="just" defTabSz="914400" rtl="1" eaLnBrk="1" fontAlgn="auto" latinLnBrk="0" hangingPunct="1">
              <a:lnSpc>
                <a:spcPct val="150000"/>
              </a:lnSpc>
              <a:spcBef>
                <a:spcPts val="0"/>
              </a:spcBef>
              <a:spcAft>
                <a:spcPts val="0"/>
              </a:spcAft>
              <a:buClrTx/>
              <a:buSzTx/>
              <a:buFont typeface="Arial" pitchFamily="34" charset="0"/>
              <a:buNone/>
              <a:tabLst/>
              <a:defRPr/>
            </a:pPr>
            <a:endParaRPr kumimoji="0" lang="he-IL" sz="1800" b="1" i="0" u="none" strike="noStrike" kern="1200" cap="none" spc="0" normalizeH="0" baseline="0" noProof="0" dirty="0" smtClean="0">
              <a:ln>
                <a:noFill/>
              </a:ln>
              <a:solidFill>
                <a:schemeClr val="tx2"/>
              </a:solidFill>
              <a:effectLst/>
              <a:uLnTx/>
              <a:uFillTx/>
              <a:latin typeface="Trebuchet MS" pitchFamily="34" charset="0"/>
              <a:ea typeface="+mj-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build="allAtOnce"/>
      <p:bldP spid="7" grpId="1" build="allAtOnce"/>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51720" y="457184"/>
            <a:ext cx="6358880" cy="685800"/>
          </a:xfrm>
          <a:prstGeom prst="rect">
            <a:avLst/>
          </a:prstGeom>
        </p:spPr>
        <p:txBody>
          <a:bodyP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סוגי יחסים פיננסים</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3" name="הסבר חץ למטה 2"/>
          <p:cNvSpPr/>
          <p:nvPr/>
        </p:nvSpPr>
        <p:spPr>
          <a:xfrm>
            <a:off x="2094658" y="992698"/>
            <a:ext cx="5184576" cy="864096"/>
          </a:xfrm>
          <a:prstGeom prst="down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דוגמאות ליחסים פיננסים נפוצים</a:t>
            </a:r>
            <a:endParaRPr lang="he-I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מלבן 3"/>
          <p:cNvSpPr/>
          <p:nvPr/>
        </p:nvSpPr>
        <p:spPr>
          <a:xfrm>
            <a:off x="870522" y="1928802"/>
            <a:ext cx="7344816"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he-IL" b="1" u="sng" dirty="0" smtClean="0">
                <a:solidFill>
                  <a:schemeClr val="accent1">
                    <a:lumMod val="75000"/>
                  </a:schemeClr>
                </a:solidFill>
              </a:rPr>
              <a:t>יחסי נזילות-</a:t>
            </a:r>
          </a:p>
          <a:p>
            <a:r>
              <a:rPr lang="he-IL" b="1" dirty="0" smtClean="0">
                <a:solidFill>
                  <a:schemeClr val="accent1">
                    <a:lumMod val="75000"/>
                  </a:schemeClr>
                </a:solidFill>
              </a:rPr>
              <a:t>יחסים המודדים את נזילות הפירמה בטווח הקצר</a:t>
            </a:r>
          </a:p>
        </p:txBody>
      </p:sp>
      <p:sp>
        <p:nvSpPr>
          <p:cNvPr id="5" name="מלבן 4"/>
          <p:cNvSpPr/>
          <p:nvPr/>
        </p:nvSpPr>
        <p:spPr>
          <a:xfrm>
            <a:off x="870522" y="3008922"/>
            <a:ext cx="7344816"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he-IL" b="1" u="sng" dirty="0" smtClean="0">
                <a:solidFill>
                  <a:schemeClr val="accent1">
                    <a:lumMod val="75000"/>
                  </a:schemeClr>
                </a:solidFill>
              </a:rPr>
              <a:t>יחסי איתנות  פיננסית- מבנה הון</a:t>
            </a:r>
          </a:p>
          <a:p>
            <a:r>
              <a:rPr lang="he-IL" b="1" dirty="0" smtClean="0">
                <a:solidFill>
                  <a:schemeClr val="accent1">
                    <a:lumMod val="75000"/>
                  </a:schemeClr>
                </a:solidFill>
              </a:rPr>
              <a:t>בחינת מידת הפעילות בהון זר</a:t>
            </a:r>
            <a:endParaRPr lang="he-IL" b="1" dirty="0">
              <a:solidFill>
                <a:schemeClr val="accent1">
                  <a:lumMod val="75000"/>
                </a:schemeClr>
              </a:solidFill>
            </a:endParaRPr>
          </a:p>
        </p:txBody>
      </p:sp>
      <p:sp>
        <p:nvSpPr>
          <p:cNvPr id="7" name="מלבן 6"/>
          <p:cNvSpPr/>
          <p:nvPr/>
        </p:nvSpPr>
        <p:spPr>
          <a:xfrm>
            <a:off x="870522" y="5313178"/>
            <a:ext cx="7344816"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he-IL" b="1" u="sng" dirty="0" smtClean="0">
                <a:solidFill>
                  <a:schemeClr val="accent1">
                    <a:lumMod val="75000"/>
                  </a:schemeClr>
                </a:solidFill>
              </a:rPr>
              <a:t>יחסי רווחיות-</a:t>
            </a:r>
          </a:p>
          <a:p>
            <a:r>
              <a:rPr lang="he-IL" b="1" dirty="0" smtClean="0">
                <a:solidFill>
                  <a:schemeClr val="accent1">
                    <a:lumMod val="75000"/>
                  </a:schemeClr>
                </a:solidFill>
              </a:rPr>
              <a:t>בדיקת הרווחיות</a:t>
            </a:r>
            <a:endParaRPr lang="he-IL" b="1" dirty="0">
              <a:solidFill>
                <a:schemeClr val="accent1">
                  <a:lumMod val="75000"/>
                </a:schemeClr>
              </a:solidFill>
            </a:endParaRPr>
          </a:p>
        </p:txBody>
      </p:sp>
      <p:sp>
        <p:nvSpPr>
          <p:cNvPr id="8" name="מלבן 7"/>
          <p:cNvSpPr/>
          <p:nvPr/>
        </p:nvSpPr>
        <p:spPr>
          <a:xfrm>
            <a:off x="857224" y="4214818"/>
            <a:ext cx="7344816"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he-IL" b="1" u="sng" dirty="0" smtClean="0">
                <a:solidFill>
                  <a:schemeClr val="accent1">
                    <a:lumMod val="75000"/>
                  </a:schemeClr>
                </a:solidFill>
              </a:rPr>
              <a:t>יחסי יעילות תפעולית-</a:t>
            </a:r>
          </a:p>
          <a:p>
            <a:r>
              <a:rPr lang="he-IL" b="1" dirty="0" smtClean="0">
                <a:solidFill>
                  <a:schemeClr val="accent1">
                    <a:lumMod val="75000"/>
                  </a:schemeClr>
                </a:solidFill>
              </a:rPr>
              <a:t>בדיקת היעילות על ידי שימוש במקורות </a:t>
            </a:r>
          </a:p>
        </p:txBody>
      </p:sp>
      <p:sp>
        <p:nvSpPr>
          <p:cNvPr id="9" name="מלבן 8"/>
          <p:cNvSpPr/>
          <p:nvPr/>
        </p:nvSpPr>
        <p:spPr>
          <a:xfrm rot="10800000" flipV="1">
            <a:off x="2714612" y="2000241"/>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יחס שוטף</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0" name="מלבן 9"/>
          <p:cNvSpPr/>
          <p:nvPr/>
        </p:nvSpPr>
        <p:spPr>
          <a:xfrm rot="10800000" flipV="1">
            <a:off x="1857356" y="2000240"/>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יחס מהיר</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מלבן 10"/>
          <p:cNvSpPr/>
          <p:nvPr/>
        </p:nvSpPr>
        <p:spPr>
          <a:xfrm rot="10800000" flipV="1">
            <a:off x="1000100" y="2000240"/>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רמת נזילות מיידית</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מלבן 13"/>
          <p:cNvSpPr/>
          <p:nvPr/>
        </p:nvSpPr>
        <p:spPr>
          <a:xfrm rot="10800000" flipV="1">
            <a:off x="2714612" y="3071811"/>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מנוף פיננסי</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5" name="מלבן 14"/>
          <p:cNvSpPr/>
          <p:nvPr/>
        </p:nvSpPr>
        <p:spPr>
          <a:xfrm rot="10800000" flipV="1">
            <a:off x="1857356" y="3071810"/>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יחס הון זר</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6" name="מלבן 15"/>
          <p:cNvSpPr/>
          <p:nvPr/>
        </p:nvSpPr>
        <p:spPr>
          <a:xfrm rot="10800000" flipV="1">
            <a:off x="1000100" y="3071810"/>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יחס כיסוי ריבית</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7" name="מלבן 16"/>
          <p:cNvSpPr/>
          <p:nvPr/>
        </p:nvSpPr>
        <p:spPr>
          <a:xfrm rot="10800000" flipV="1">
            <a:off x="2714613" y="4286257"/>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ימי מלאי</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8" name="מלבן 17"/>
          <p:cNvSpPr/>
          <p:nvPr/>
        </p:nvSpPr>
        <p:spPr>
          <a:xfrm rot="10800000" flipV="1">
            <a:off x="1857357" y="4286256"/>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ימי </a:t>
            </a:r>
            <a:r>
              <a:rPr lang="he-IL"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לקוחות</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9" name="מלבן 18"/>
          <p:cNvSpPr/>
          <p:nvPr/>
        </p:nvSpPr>
        <p:spPr>
          <a:xfrm rot="10800000" flipV="1">
            <a:off x="1000101" y="4286256"/>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ימי ספקים</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0" name="מלבן 19"/>
          <p:cNvSpPr/>
          <p:nvPr/>
        </p:nvSpPr>
        <p:spPr>
          <a:xfrm rot="10800000" flipV="1">
            <a:off x="2714612" y="5429265"/>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שולי הרווח</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1" name="מלבן 20"/>
          <p:cNvSpPr/>
          <p:nvPr/>
        </p:nvSpPr>
        <p:spPr>
          <a:xfrm rot="10800000" flipV="1">
            <a:off x="1857356" y="5429264"/>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ROA</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2" name="מלבן 21"/>
          <p:cNvSpPr/>
          <p:nvPr/>
        </p:nvSpPr>
        <p:spPr>
          <a:xfrm rot="10800000" flipV="1">
            <a:off x="1000100" y="5429264"/>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ROE</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3" name="חץ למעלה 22">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500"/>
                                        <p:tgtEl>
                                          <p:spTgt spid="5">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wipe(down)">
                                      <p:cBhvr>
                                        <p:cTn id="29" dur="500"/>
                                        <p:tgtEl>
                                          <p:spTgt spid="8">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wipe(down)">
                                      <p:cBhvr>
                                        <p:cTn id="40" dur="500"/>
                                        <p:tgtEl>
                                          <p:spTgt spid="7">
                                            <p:bg/>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down)">
                                      <p:cBhvr>
                                        <p:cTn id="43" dur="500"/>
                                        <p:tgtEl>
                                          <p:spTgt spid="7">
                                            <p:txEl>
                                              <p:pRg st="0" end="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wipe(down)">
                                      <p:cBhvr>
                                        <p:cTn id="46" dur="5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ppt_x</p:attrName>
                                        </p:attrNameLst>
                                      </p:cBhvr>
                                      <p:tavLst>
                                        <p:tav tm="0">
                                          <p:val>
                                            <p:strVal val="#ppt_x-.2"/>
                                          </p:val>
                                        </p:tav>
                                        <p:tav tm="100000">
                                          <p:val>
                                            <p:strVal val="#ppt_x"/>
                                          </p:val>
                                        </p:tav>
                                      </p:tavLst>
                                    </p:anim>
                                    <p:anim calcmode="lin" valueType="num">
                                      <p:cBhvr>
                                        <p:cTn id="5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9"/>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ppt_x</p:attrName>
                                        </p:attrNameLst>
                                      </p:cBhvr>
                                      <p:tavLst>
                                        <p:tav tm="0">
                                          <p:val>
                                            <p:strVal val="#ppt_x-.2"/>
                                          </p:val>
                                        </p:tav>
                                        <p:tav tm="100000">
                                          <p:val>
                                            <p:strVal val="#ppt_x"/>
                                          </p:val>
                                        </p:tav>
                                      </p:tavLst>
                                    </p:anim>
                                    <p:anim calcmode="lin" valueType="num">
                                      <p:cBhvr>
                                        <p:cTn id="5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ppt_x</p:attrName>
                                        </p:attrNameLst>
                                      </p:cBhvr>
                                      <p:tavLst>
                                        <p:tav tm="0">
                                          <p:val>
                                            <p:strVal val="#ppt_x-.2"/>
                                          </p:val>
                                        </p:tav>
                                        <p:tav tm="100000">
                                          <p:val>
                                            <p:strVal val="#ppt_x"/>
                                          </p:val>
                                        </p:tav>
                                      </p:tavLst>
                                    </p:anim>
                                    <p:anim calcmode="lin" valueType="num">
                                      <p:cBhvr>
                                        <p:cTn id="6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7" grpId="0" build="allAtOnce" animBg="1"/>
      <p:bldP spid="8" grpId="0" build="allAtOnce"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528" y="1556792"/>
            <a:ext cx="8072494" cy="3813175"/>
          </a:xfrm>
          <a:prstGeom prst="rect">
            <a:avLst/>
          </a:prstGeom>
        </p:spPr>
        <p:txBody>
          <a:bodyPr vert="horz" lIns="91440" tIns="45720" rIns="91440" bIns="45720" rtlCol="1">
            <a:normAutofit/>
          </a:bodyPr>
          <a:lstStyle/>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itle 1"/>
          <p:cNvSpPr txBox="1">
            <a:spLocks/>
          </p:cNvSpPr>
          <p:nvPr/>
        </p:nvSpPr>
        <p:spPr>
          <a:xfrm>
            <a:off x="857224" y="428604"/>
            <a:ext cx="7530060"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יתרונות היחסים הפיננסים</a:t>
            </a:r>
          </a:p>
        </p:txBody>
      </p:sp>
      <p:sp>
        <p:nvSpPr>
          <p:cNvPr id="7"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71</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9" name="Rectangle 3"/>
          <p:cNvSpPr txBox="1">
            <a:spLocks noChangeArrowheads="1"/>
          </p:cNvSpPr>
          <p:nvPr/>
        </p:nvSpPr>
        <p:spPr>
          <a:xfrm>
            <a:off x="539552" y="1196752"/>
            <a:ext cx="8060432" cy="4724400"/>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3200" b="1" i="0" u="none" strike="noStrike" kern="1200" cap="none" spc="0" normalizeH="0" baseline="0" noProof="0" dirty="0" smtClean="0">
              <a:ln>
                <a:noFill/>
              </a:ln>
              <a:solidFill>
                <a:srgbClr val="0066FF"/>
              </a:solidFill>
              <a:effectLst/>
              <a:uLnTx/>
              <a:uFillTx/>
              <a:latin typeface="Tahoma" pitchFamily="34" charset="0"/>
              <a:cs typeface="Tahoma" pitchFamily="34" charset="0"/>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נטרול מגבלות הגודל- ניתן להשוואות בין כל  סוגי העמותות \חברות</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שקלול אינספור נתונים למספר </a:t>
            </a:r>
            <a:r>
              <a:rPr lang="he-IL" sz="2400" b="1" u="sng"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אחד</a:t>
            </a: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בר השוואה</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מדובר על כלי ולא ברשימה סגורה- ניתן להמיר כל נתון ליחס</a:t>
            </a:r>
          </a:p>
          <a:p>
            <a:pPr marL="342900" marR="0" lvl="0" indent="-342900" algn="just" defTabSz="914400" rtl="1" eaLnBrk="1" fontAlgn="auto" latinLnBrk="0" hangingPunct="1">
              <a:lnSpc>
                <a:spcPct val="100000"/>
              </a:lnSpc>
              <a:spcBef>
                <a:spcPct val="20000"/>
              </a:spcBef>
              <a:spcAft>
                <a:spcPts val="0"/>
              </a:spcAft>
              <a:buClrTx/>
              <a:buSzTx/>
              <a:buFont typeface="Symbol" pitchFamily="18" charset="2"/>
              <a:buChar char=""/>
              <a:tabLst/>
              <a:defRPr/>
            </a:pPr>
            <a:endPar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rgbClr val="0066FF"/>
              </a:solidFill>
              <a:effectLst/>
              <a:uLnTx/>
              <a:uFillTx/>
              <a:latin typeface="Tahoma" pitchFamily="34" charset="0"/>
              <a:cs typeface="Tahoma" pitchFamily="34" charset="0"/>
            </a:endParaRPr>
          </a:p>
        </p:txBody>
      </p:sp>
      <p:pic>
        <p:nvPicPr>
          <p:cNvPr id="12" name="Picture 10" descr="http://t3.gstatic.com/images?q=tbn:ANd9GcQFFKuq9WU6Sy76-WKWnhCfLbKm3gE95qLzJXeAsvBsd9mEVHuh"/>
          <p:cNvPicPr>
            <a:picLocks noChangeAspect="1" noChangeArrowheads="1"/>
          </p:cNvPicPr>
          <p:nvPr/>
        </p:nvPicPr>
        <p:blipFill>
          <a:blip r:embed="rId3" cstate="print"/>
          <a:srcRect/>
          <a:stretch>
            <a:fillRect/>
          </a:stretch>
        </p:blipFill>
        <p:spPr bwMode="auto">
          <a:xfrm>
            <a:off x="2428860" y="4700888"/>
            <a:ext cx="2428892" cy="1819325"/>
          </a:xfrm>
          <a:prstGeom prst="rect">
            <a:avLst/>
          </a:prstGeom>
          <a:noFill/>
        </p:spPr>
      </p:pic>
      <p:sp>
        <p:nvSpPr>
          <p:cNvPr id="8" name="חץ למעלה 7">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0" fill="hold"/>
                                        <p:tgtEl>
                                          <p:spTgt spid="12"/>
                                        </p:tgtEl>
                                        <p:attrNameLst>
                                          <p:attrName>ppt_x</p:attrName>
                                        </p:attrNameLst>
                                      </p:cBhvr>
                                      <p:tavLst>
                                        <p:tav tm="0">
                                          <p:val>
                                            <p:strVal val="#ppt_x"/>
                                          </p:val>
                                        </p:tav>
                                        <p:tav tm="100000">
                                          <p:val>
                                            <p:strVal val="#ppt_x"/>
                                          </p:val>
                                        </p:tav>
                                      </p:tavLst>
                                    </p:anim>
                                    <p:anim calcmode="lin" valueType="num">
                                      <p:cBhvr additive="base">
                                        <p:cTn id="12"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71604" y="188640"/>
            <a:ext cx="6858048" cy="925764"/>
          </a:xfrm>
          <a:prstGeom prst="rect">
            <a:avLst/>
          </a:prstGeom>
        </p:spPr>
        <p:txBody>
          <a:bodyPr/>
          <a:lstStyle/>
          <a:p>
            <a:pPr lvl="0">
              <a:spcBef>
                <a:spcPct val="2000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בחינת עודף\גרעון נצבר </a:t>
            </a:r>
            <a:r>
              <a:rPr lang="he-IL" alt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באלכ"ר</a:t>
            </a: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a:t>
            </a:r>
            <a:r>
              <a:rPr lang="he-IL" altLang="he-I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(ע"פ נוהל התמיכות)</a:t>
            </a:r>
          </a:p>
        </p:txBody>
      </p:sp>
      <p:sp>
        <p:nvSpPr>
          <p:cNvPr id="6" name="Rectangle 3"/>
          <p:cNvSpPr txBox="1">
            <a:spLocks noChangeArrowheads="1"/>
          </p:cNvSpPr>
          <p:nvPr/>
        </p:nvSpPr>
        <p:spPr>
          <a:xfrm>
            <a:off x="395536" y="1340768"/>
            <a:ext cx="7966125" cy="5040312"/>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tabLst/>
              <a:defRPr/>
            </a:pPr>
            <a:endParaRPr lang="he-IL" sz="2400" b="1" dirty="0" smtClean="0">
              <a:solidFill>
                <a:srgbClr val="0070C0"/>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en-US"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he-IL" sz="2400" b="1" i="0" u="none"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kumimoji="0" lang="he-IL" sz="2400" b="1" i="0" u="sng"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p:txBody>
      </p:sp>
      <p:sp>
        <p:nvSpPr>
          <p:cNvPr id="5" name="מציין מיקום של מספר שקופית 4"/>
          <p:cNvSpPr>
            <a:spLocks noGrp="1"/>
          </p:cNvSpPr>
          <p:nvPr>
            <p:ph type="sldNum" sz="quarter" idx="12"/>
          </p:nvPr>
        </p:nvSpPr>
        <p:spPr/>
        <p:txBody>
          <a:bodyPr/>
          <a:lstStyle/>
          <a:p>
            <a:pPr>
              <a:defRPr/>
            </a:pPr>
            <a:fld id="{3E428B63-D184-4A9B-A6BB-4F3A6F4381A3}" type="slidenum">
              <a:rPr lang="he-IL" smtClean="0"/>
              <a:pPr>
                <a:defRPr/>
              </a:pPr>
              <a:t>72</a:t>
            </a:fld>
            <a:endParaRPr lang="he-IL"/>
          </a:p>
        </p:txBody>
      </p:sp>
      <p:sp>
        <p:nvSpPr>
          <p:cNvPr id="8" name="מלבן מעוגל 7"/>
          <p:cNvSpPr/>
          <p:nvPr/>
        </p:nvSpPr>
        <p:spPr>
          <a:xfrm>
            <a:off x="1071538" y="1059576"/>
            <a:ext cx="6912768" cy="151216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he-IL" sz="2400" b="1" u="sng" dirty="0" smtClean="0"/>
              <a:t>יתרת נכסים נטו לפעילויות שלא יועדו עד 100% ממחזור הפעילות השנתי </a:t>
            </a:r>
            <a:r>
              <a:rPr lang="he-IL" b="1" u="sng" dirty="0" smtClean="0"/>
              <a:t>(על פי דוחות מבוקרים אחרונים)</a:t>
            </a:r>
            <a:endParaRPr lang="he-IL" b="1" dirty="0" smtClean="0"/>
          </a:p>
          <a:p>
            <a:pPr>
              <a:lnSpc>
                <a:spcPct val="150000"/>
              </a:lnSpc>
            </a:pPr>
            <a:r>
              <a:rPr lang="he-IL" b="1" dirty="0" smtClean="0"/>
              <a:t> </a:t>
            </a:r>
            <a:endParaRPr lang="he-IL" sz="2400" b="1" dirty="0"/>
          </a:p>
        </p:txBody>
      </p:sp>
      <p:sp>
        <p:nvSpPr>
          <p:cNvPr id="13" name="מלבן מעוגל 12"/>
          <p:cNvSpPr/>
          <p:nvPr/>
        </p:nvSpPr>
        <p:spPr>
          <a:xfrm>
            <a:off x="1115616" y="2786058"/>
            <a:ext cx="6956846" cy="1795070"/>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he-IL" sz="2400" b="1" u="sng" dirty="0" smtClean="0"/>
              <a:t>יתרת גרעון מצטבר עד 50% ממחזור הפעילות השנתי </a:t>
            </a:r>
            <a:r>
              <a:rPr lang="he-IL" b="1" u="sng" dirty="0" smtClean="0"/>
              <a:t>(על פי דוחות כספיים מבוקרים אחרונים).</a:t>
            </a:r>
            <a:endParaRPr lang="he-IL" b="1" dirty="0" smtClean="0"/>
          </a:p>
          <a:p>
            <a:pPr>
              <a:lnSpc>
                <a:spcPct val="150000"/>
              </a:lnSpc>
            </a:pPr>
            <a:endParaRPr lang="he-IL" b="1" dirty="0" smtClean="0"/>
          </a:p>
        </p:txBody>
      </p:sp>
      <p:sp>
        <p:nvSpPr>
          <p:cNvPr id="14" name="מלבן מעוגל 13"/>
          <p:cNvSpPr/>
          <p:nvPr/>
        </p:nvSpPr>
        <p:spPr>
          <a:xfrm>
            <a:off x="983288" y="4725144"/>
            <a:ext cx="6956846" cy="1668533"/>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endParaRPr lang="en-US" sz="2400" b="1" dirty="0" smtClean="0"/>
          </a:p>
          <a:p>
            <a:pPr algn="ctr">
              <a:lnSpc>
                <a:spcPct val="150000"/>
              </a:lnSpc>
            </a:pPr>
            <a:endParaRPr lang="he-IL" sz="2400" b="1" u="sng" dirty="0" smtClean="0"/>
          </a:p>
          <a:p>
            <a:pPr>
              <a:lnSpc>
                <a:spcPct val="150000"/>
              </a:lnSpc>
            </a:pPr>
            <a:r>
              <a:rPr lang="he-IL" sz="2400" b="1" dirty="0" smtClean="0"/>
              <a:t>הנחיות רשם העמותות (פב' 2015)  לצבירת נכסים עד 200% ממחזור 3 השנים האחרונות .</a:t>
            </a:r>
          </a:p>
          <a:p>
            <a:pPr algn="ctr">
              <a:lnSpc>
                <a:spcPct val="150000"/>
              </a:lnSpc>
            </a:pPr>
            <a:r>
              <a:rPr lang="he-IL" sz="2400" b="1" dirty="0" smtClean="0"/>
              <a:t>הנחיות רשם </a:t>
            </a:r>
            <a:r>
              <a:rPr lang="he-IL" sz="2400" b="1" dirty="0" err="1" smtClean="0"/>
              <a:t>העמותותהנ</a:t>
            </a:r>
            <a:endParaRPr lang="he-IL" sz="2400" b="1" dirty="0"/>
          </a:p>
        </p:txBody>
      </p:sp>
      <p:sp>
        <p:nvSpPr>
          <p:cNvPr id="9" name="חץ למעלה 8">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p:bldP spid="13" grpId="0" uiExpand="1" build="allAtOnce" animBg="1"/>
      <p:bldP spid="14" grpId="0" uiExpand="1" build="allAtOnce"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90852" y="428604"/>
            <a:ext cx="5638800" cy="685800"/>
          </a:xfrm>
          <a:prstGeom prst="rect">
            <a:avLst/>
          </a:prstGeom>
        </p:spPr>
        <p:txBody>
          <a:bodyPr/>
          <a:lstStyle/>
          <a:p>
            <a:pPr lvl="0">
              <a:spcBef>
                <a:spcPct val="2000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ניתוח דוח תזרים מזומנים</a:t>
            </a:r>
          </a:p>
        </p:txBody>
      </p:sp>
      <p:sp>
        <p:nvSpPr>
          <p:cNvPr id="6" name="Rectangle 3"/>
          <p:cNvSpPr txBox="1">
            <a:spLocks noChangeArrowheads="1"/>
          </p:cNvSpPr>
          <p:nvPr/>
        </p:nvSpPr>
        <p:spPr>
          <a:xfrm>
            <a:off x="395536" y="1340768"/>
            <a:ext cx="7966125" cy="5040312"/>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tabLst/>
              <a:defRPr/>
            </a:pPr>
            <a:endParaRPr lang="he-IL" sz="2400" b="1" dirty="0" smtClean="0">
              <a:solidFill>
                <a:srgbClr val="0070C0"/>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en-US"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he-IL" sz="2400" b="1" i="0" u="none"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kumimoji="0" lang="he-IL" sz="2400" b="1" i="0" u="sng"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p:txBody>
      </p:sp>
      <p:sp>
        <p:nvSpPr>
          <p:cNvPr id="5" name="מציין מיקום של מספר שקופית 4"/>
          <p:cNvSpPr>
            <a:spLocks noGrp="1"/>
          </p:cNvSpPr>
          <p:nvPr>
            <p:ph type="sldNum" sz="quarter" idx="12"/>
          </p:nvPr>
        </p:nvSpPr>
        <p:spPr/>
        <p:txBody>
          <a:bodyPr/>
          <a:lstStyle/>
          <a:p>
            <a:pPr>
              <a:defRPr/>
            </a:pPr>
            <a:fld id="{3E428B63-D184-4A9B-A6BB-4F3A6F4381A3}" type="slidenum">
              <a:rPr lang="he-IL" smtClean="0"/>
              <a:pPr>
                <a:defRPr/>
              </a:pPr>
              <a:t>73</a:t>
            </a:fld>
            <a:endParaRPr lang="he-IL"/>
          </a:p>
        </p:txBody>
      </p:sp>
      <p:sp>
        <p:nvSpPr>
          <p:cNvPr id="8" name="מלבן מעוגל 7"/>
          <p:cNvSpPr/>
          <p:nvPr/>
        </p:nvSpPr>
        <p:spPr>
          <a:xfrm>
            <a:off x="1071538" y="1059576"/>
            <a:ext cx="6912768" cy="151216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he-IL" sz="2400" b="1" u="sng" dirty="0" smtClean="0"/>
              <a:t>תזרים מזומנים מפעילות שוטפת-  </a:t>
            </a:r>
            <a:r>
              <a:rPr lang="en-US" sz="2400" b="1" u="sng" dirty="0" smtClean="0"/>
              <a:t>CFO</a:t>
            </a:r>
            <a:r>
              <a:rPr lang="he-IL" sz="2400" b="1" u="sng" dirty="0" smtClean="0"/>
              <a:t>(</a:t>
            </a:r>
            <a:r>
              <a:rPr lang="en-US" sz="2400" b="1" dirty="0" smtClean="0"/>
              <a:t>(</a:t>
            </a:r>
            <a:r>
              <a:rPr lang="en-US" b="1" dirty="0" smtClean="0"/>
              <a:t>Operations</a:t>
            </a:r>
            <a:endParaRPr lang="he-IL" b="1" dirty="0" smtClean="0"/>
          </a:p>
          <a:p>
            <a:pPr>
              <a:lnSpc>
                <a:spcPct val="150000"/>
              </a:lnSpc>
            </a:pPr>
            <a:r>
              <a:rPr lang="he-IL" b="1" dirty="0" smtClean="0"/>
              <a:t>דוח רווח והפסד על בסיס מזומן</a:t>
            </a:r>
          </a:p>
          <a:p>
            <a:pPr>
              <a:lnSpc>
                <a:spcPct val="150000"/>
              </a:lnSpc>
            </a:pPr>
            <a:r>
              <a:rPr lang="he-IL" b="1" dirty="0" smtClean="0"/>
              <a:t> מעיד על יכולתה של הישות ליצר מזומנים מהפעילות התפעולית</a:t>
            </a:r>
            <a:endParaRPr lang="he-IL" sz="2400" b="1" dirty="0"/>
          </a:p>
        </p:txBody>
      </p:sp>
      <p:sp>
        <p:nvSpPr>
          <p:cNvPr id="13" name="מלבן מעוגל 12"/>
          <p:cNvSpPr/>
          <p:nvPr/>
        </p:nvSpPr>
        <p:spPr>
          <a:xfrm>
            <a:off x="1115616" y="2786058"/>
            <a:ext cx="6956846" cy="165219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he-IL" sz="2400" b="1" u="sng" dirty="0" smtClean="0"/>
              <a:t>תזרים מזומנים מפעילות השקעה-</a:t>
            </a:r>
            <a:r>
              <a:rPr lang="en-US" sz="2400" b="1" u="sng" dirty="0" smtClean="0"/>
              <a:t>CFI</a:t>
            </a:r>
            <a:r>
              <a:rPr lang="he-IL" sz="2400" b="1" dirty="0" smtClean="0"/>
              <a:t>(</a:t>
            </a:r>
            <a:r>
              <a:rPr lang="en-US" sz="2400" b="1" dirty="0" smtClean="0"/>
              <a:t>(</a:t>
            </a:r>
            <a:r>
              <a:rPr lang="en-US" b="1" dirty="0" smtClean="0"/>
              <a:t>Investing Activities</a:t>
            </a:r>
            <a:endParaRPr lang="he-IL" b="1" dirty="0" smtClean="0"/>
          </a:p>
          <a:p>
            <a:pPr>
              <a:lnSpc>
                <a:spcPct val="150000"/>
              </a:lnSpc>
            </a:pPr>
            <a:r>
              <a:rPr lang="he-IL" b="1" dirty="0" smtClean="0"/>
              <a:t>מציג בעיקר רכישות ומימושים של נכסים </a:t>
            </a:r>
          </a:p>
          <a:p>
            <a:pPr>
              <a:lnSpc>
                <a:spcPct val="150000"/>
              </a:lnSpc>
            </a:pPr>
            <a:r>
              <a:rPr lang="he-IL" b="1" dirty="0" smtClean="0"/>
              <a:t>ניתן ללמוד ממנו על מדיניות חידוש הנכסים ועל פיתוח</a:t>
            </a:r>
            <a:endParaRPr lang="he-IL" b="1" dirty="0"/>
          </a:p>
        </p:txBody>
      </p:sp>
      <p:sp>
        <p:nvSpPr>
          <p:cNvPr id="14" name="מלבן מעוגל 13"/>
          <p:cNvSpPr/>
          <p:nvPr/>
        </p:nvSpPr>
        <p:spPr>
          <a:xfrm>
            <a:off x="1071538" y="4714884"/>
            <a:ext cx="6956846" cy="1512168"/>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endParaRPr lang="en-US" sz="2400" b="1" dirty="0" smtClean="0"/>
          </a:p>
          <a:p>
            <a:pPr algn="ctr">
              <a:lnSpc>
                <a:spcPct val="150000"/>
              </a:lnSpc>
            </a:pPr>
            <a:r>
              <a:rPr lang="he-IL" sz="2400" b="1" u="sng" dirty="0" smtClean="0"/>
              <a:t>תזרים מזומנים מפעילות מימון</a:t>
            </a:r>
            <a:r>
              <a:rPr lang="en-US" sz="2400" b="1" dirty="0" smtClean="0"/>
              <a:t>(</a:t>
            </a:r>
            <a:r>
              <a:rPr lang="en-US" b="1" dirty="0" err="1" smtClean="0"/>
              <a:t>Fincancing</a:t>
            </a:r>
            <a:r>
              <a:rPr lang="en-US" sz="2400" b="1" dirty="0" smtClean="0"/>
              <a:t> A</a:t>
            </a:r>
            <a:r>
              <a:rPr lang="en-US" b="1" dirty="0" smtClean="0"/>
              <a:t>ctivities</a:t>
            </a:r>
            <a:r>
              <a:rPr lang="en-US" sz="2400" b="1" dirty="0" smtClean="0"/>
              <a:t>)CFF </a:t>
            </a:r>
          </a:p>
          <a:p>
            <a:pPr>
              <a:lnSpc>
                <a:spcPct val="150000"/>
              </a:lnSpc>
            </a:pPr>
            <a:r>
              <a:rPr lang="he-IL" b="1" dirty="0" smtClean="0"/>
              <a:t>מעיד על שינויים שחלו במהלך השנה במבנה ההון</a:t>
            </a:r>
          </a:p>
          <a:p>
            <a:pPr>
              <a:lnSpc>
                <a:spcPct val="150000"/>
              </a:lnSpc>
            </a:pPr>
            <a:r>
              <a:rPr lang="he-IL" b="1" dirty="0" smtClean="0"/>
              <a:t>בחברה ניתן ללמוד על מדיניות דיב', בעמותה על תרומות מוגבלות</a:t>
            </a:r>
          </a:p>
          <a:p>
            <a:pPr algn="ctr">
              <a:lnSpc>
                <a:spcPct val="150000"/>
              </a:lnSpc>
            </a:pPr>
            <a:endParaRPr lang="he-IL" sz="2400" b="1" dirty="0"/>
          </a:p>
        </p:txBody>
      </p:sp>
      <p:sp>
        <p:nvSpPr>
          <p:cNvPr id="9" name="חץ למעלה 8">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535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bg/>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bg/>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3" grpId="0" build="allAtOnce" animBg="1"/>
      <p:bldP spid="14" grpId="0" build="allAtOnce"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90852" y="428604"/>
            <a:ext cx="5638800" cy="685800"/>
          </a:xfrm>
          <a:prstGeom prst="rect">
            <a:avLst/>
          </a:prstGeom>
        </p:spPr>
        <p:txBody>
          <a:bodyPr/>
          <a:lstStyle/>
          <a:p>
            <a:pPr lvl="0">
              <a:spcBef>
                <a:spcPct val="2000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לסיכום</a:t>
            </a:r>
          </a:p>
        </p:txBody>
      </p:sp>
      <p:sp>
        <p:nvSpPr>
          <p:cNvPr id="6" name="Rectangle 3"/>
          <p:cNvSpPr txBox="1">
            <a:spLocks noChangeArrowheads="1"/>
          </p:cNvSpPr>
          <p:nvPr/>
        </p:nvSpPr>
        <p:spPr>
          <a:xfrm>
            <a:off x="395536" y="1340768"/>
            <a:ext cx="7966125" cy="5040312"/>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tabLst/>
              <a:defRPr/>
            </a:pPr>
            <a:endParaRPr lang="he-IL" sz="2400" b="1" dirty="0" smtClean="0">
              <a:solidFill>
                <a:srgbClr val="0070C0"/>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en-US"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he-IL" sz="2400" b="1" i="0" u="none"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kumimoji="0" lang="he-IL" sz="2400" b="1" i="0" u="sng"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p:txBody>
      </p:sp>
      <p:sp>
        <p:nvSpPr>
          <p:cNvPr id="5" name="מציין מיקום של מספר שקופית 4"/>
          <p:cNvSpPr>
            <a:spLocks noGrp="1"/>
          </p:cNvSpPr>
          <p:nvPr>
            <p:ph type="sldNum" sz="quarter" idx="12"/>
          </p:nvPr>
        </p:nvSpPr>
        <p:spPr/>
        <p:txBody>
          <a:bodyPr/>
          <a:lstStyle/>
          <a:p>
            <a:pPr>
              <a:defRPr/>
            </a:pPr>
            <a:fld id="{3E428B63-D184-4A9B-A6BB-4F3A6F4381A3}" type="slidenum">
              <a:rPr lang="he-IL" smtClean="0"/>
              <a:pPr>
                <a:defRPr/>
              </a:pPr>
              <a:t>74</a:t>
            </a:fld>
            <a:endParaRPr lang="he-IL"/>
          </a:p>
        </p:txBody>
      </p:sp>
      <p:sp>
        <p:nvSpPr>
          <p:cNvPr id="8" name="הסבר חץ למטה 7"/>
          <p:cNvSpPr/>
          <p:nvPr/>
        </p:nvSpPr>
        <p:spPr>
          <a:xfrm>
            <a:off x="323528" y="1059576"/>
            <a:ext cx="7588770" cy="1512168"/>
          </a:xfrm>
          <a:prstGeom prst="downArrowCallout">
            <a:avLst/>
          </a:prstGeo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a:lnSpc>
                <a:spcPct val="150000"/>
              </a:lnSpc>
            </a:pPr>
            <a:r>
              <a:rPr lang="he-IL" sz="2400" b="1" dirty="0" smtClean="0">
                <a:solidFill>
                  <a:schemeClr val="accent1">
                    <a:lumMod val="50000"/>
                  </a:schemeClr>
                </a:solidFill>
              </a:rPr>
              <a:t>דיווח כספי:</a:t>
            </a:r>
          </a:p>
          <a:p>
            <a:pPr algn="ctr">
              <a:lnSpc>
                <a:spcPct val="150000"/>
              </a:lnSpc>
            </a:pPr>
            <a:r>
              <a:rPr lang="he-IL" sz="2400" b="1" dirty="0" smtClean="0">
                <a:solidFill>
                  <a:schemeClr val="accent1">
                    <a:lumMod val="50000"/>
                  </a:schemeClr>
                </a:solidFill>
              </a:rPr>
              <a:t>הוראות ניהול ספרים , דיווח שנתי, ניהול תקין, הקצבות</a:t>
            </a:r>
          </a:p>
        </p:txBody>
      </p:sp>
      <p:sp>
        <p:nvSpPr>
          <p:cNvPr id="14" name="מלבן מעוגל 13"/>
          <p:cNvSpPr/>
          <p:nvPr/>
        </p:nvSpPr>
        <p:spPr>
          <a:xfrm>
            <a:off x="683568" y="4221088"/>
            <a:ext cx="6956846" cy="108012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rtlCol="1" anchor="ctr"/>
          <a:lstStyle/>
          <a:p>
            <a:pPr algn="ctr">
              <a:lnSpc>
                <a:spcPct val="150000"/>
              </a:lnSpc>
            </a:pPr>
            <a:endParaRPr lang="en-US" sz="2400" b="1" dirty="0" smtClean="0"/>
          </a:p>
          <a:p>
            <a:pPr algn="ctr">
              <a:lnSpc>
                <a:spcPct val="150000"/>
              </a:lnSpc>
            </a:pPr>
            <a:r>
              <a:rPr lang="he-IL" b="1" dirty="0" smtClean="0">
                <a:solidFill>
                  <a:srgbClr val="C00000"/>
                </a:solidFill>
              </a:rPr>
              <a:t>ניתוח דוחות כספיים-</a:t>
            </a:r>
          </a:p>
          <a:p>
            <a:pPr algn="ctr">
              <a:lnSpc>
                <a:spcPct val="150000"/>
              </a:lnSpc>
            </a:pPr>
            <a:r>
              <a:rPr lang="he-IL" b="1" dirty="0" smtClean="0">
                <a:solidFill>
                  <a:srgbClr val="C00000"/>
                </a:solidFill>
              </a:rPr>
              <a:t>יכולת מעקב על ידי מנהלים,  עמידה בדרישת הרגולציה (איתנות פיננסית)</a:t>
            </a:r>
          </a:p>
          <a:p>
            <a:pPr algn="ctr">
              <a:lnSpc>
                <a:spcPct val="150000"/>
              </a:lnSpc>
            </a:pPr>
            <a:endParaRPr lang="he-IL" sz="2400" b="1" dirty="0"/>
          </a:p>
        </p:txBody>
      </p:sp>
      <p:sp>
        <p:nvSpPr>
          <p:cNvPr id="9" name="חץ למעלה 8">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הסבר חץ למטה 9"/>
          <p:cNvSpPr/>
          <p:nvPr/>
        </p:nvSpPr>
        <p:spPr>
          <a:xfrm>
            <a:off x="395536" y="2708920"/>
            <a:ext cx="7588770" cy="1512168"/>
          </a:xfrm>
          <a:prstGeom prst="downArrowCallout">
            <a:avLst/>
          </a:prstGeo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nSpc>
                <a:spcPct val="150000"/>
              </a:lnSpc>
            </a:pPr>
            <a:r>
              <a:rPr lang="he-IL" sz="2400" b="1" dirty="0" smtClean="0">
                <a:solidFill>
                  <a:schemeClr val="accent1">
                    <a:lumMod val="50000"/>
                  </a:schemeClr>
                </a:solidFill>
              </a:rPr>
              <a:t>דוחות כספיים והתייחסות לסוגיות ספציפיות רלבנטיות</a:t>
            </a:r>
          </a:p>
        </p:txBody>
      </p:sp>
      <p:sp>
        <p:nvSpPr>
          <p:cNvPr id="2" name="TextBox 1"/>
          <p:cNvSpPr txBox="1"/>
          <p:nvPr/>
        </p:nvSpPr>
        <p:spPr>
          <a:xfrm>
            <a:off x="3255692" y="5920948"/>
            <a:ext cx="2376264" cy="369332"/>
          </a:xfrm>
          <a:prstGeom prst="rect">
            <a:avLst/>
          </a:prstGeom>
          <a:noFill/>
        </p:spPr>
        <p:txBody>
          <a:bodyPr wrap="square" rtlCol="1">
            <a:spAutoFit/>
          </a:bodyPr>
          <a:lstStyle/>
          <a:p>
            <a:pPr algn="ctr"/>
            <a:r>
              <a:rPr lang="he-IL" b="1" dirty="0">
                <a:solidFill>
                  <a:schemeClr val="tx2">
                    <a:lumMod val="50000"/>
                  </a:schemeClr>
                </a:solidFill>
              </a:rPr>
              <a:t>מעקב להנהלה</a:t>
            </a:r>
          </a:p>
        </p:txBody>
      </p:sp>
      <p:sp>
        <p:nvSpPr>
          <p:cNvPr id="16" name="TextBox 15"/>
          <p:cNvSpPr txBox="1"/>
          <p:nvPr/>
        </p:nvSpPr>
        <p:spPr>
          <a:xfrm>
            <a:off x="683568" y="5927383"/>
            <a:ext cx="2664296" cy="369332"/>
          </a:xfrm>
          <a:prstGeom prst="rect">
            <a:avLst/>
          </a:prstGeom>
          <a:noFill/>
        </p:spPr>
        <p:txBody>
          <a:bodyPr wrap="square" rtlCol="1">
            <a:spAutoFit/>
          </a:bodyPr>
          <a:lstStyle/>
          <a:p>
            <a:pPr algn="ctr"/>
            <a:r>
              <a:rPr lang="he-IL" b="1" dirty="0" smtClean="0">
                <a:solidFill>
                  <a:schemeClr val="tx2">
                    <a:lumMod val="50000"/>
                  </a:schemeClr>
                </a:solidFill>
              </a:rPr>
              <a:t>קבלת תמיכות ותקציבים</a:t>
            </a:r>
            <a:endParaRPr lang="he-IL" b="1" dirty="0">
              <a:solidFill>
                <a:schemeClr val="tx2">
                  <a:lumMod val="50000"/>
                </a:schemeClr>
              </a:solidFill>
            </a:endParaRPr>
          </a:p>
        </p:txBody>
      </p:sp>
      <p:sp>
        <p:nvSpPr>
          <p:cNvPr id="17" name="TextBox 16"/>
          <p:cNvSpPr txBox="1"/>
          <p:nvPr/>
        </p:nvSpPr>
        <p:spPr>
          <a:xfrm>
            <a:off x="5785832" y="5927383"/>
            <a:ext cx="2376264" cy="369332"/>
          </a:xfrm>
          <a:prstGeom prst="rect">
            <a:avLst/>
          </a:prstGeom>
          <a:noFill/>
        </p:spPr>
        <p:txBody>
          <a:bodyPr wrap="square" rtlCol="1">
            <a:spAutoFit/>
          </a:bodyPr>
          <a:lstStyle/>
          <a:p>
            <a:pPr algn="ctr"/>
            <a:r>
              <a:rPr lang="he-IL" b="1" dirty="0">
                <a:solidFill>
                  <a:schemeClr val="tx2">
                    <a:lumMod val="50000"/>
                  </a:schemeClr>
                </a:solidFill>
              </a:rPr>
              <a:t>עמידה בדרישות החוק</a:t>
            </a:r>
          </a:p>
        </p:txBody>
      </p:sp>
      <p:sp>
        <p:nvSpPr>
          <p:cNvPr id="3" name="חץ למטה 2"/>
          <p:cNvSpPr/>
          <p:nvPr/>
        </p:nvSpPr>
        <p:spPr>
          <a:xfrm>
            <a:off x="6660232" y="5378734"/>
            <a:ext cx="504056" cy="626175"/>
          </a:xfrm>
          <a:prstGeom prst="down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חץ למטה 18"/>
          <p:cNvSpPr/>
          <p:nvPr/>
        </p:nvSpPr>
        <p:spPr>
          <a:xfrm>
            <a:off x="4378598" y="5401802"/>
            <a:ext cx="504056" cy="626175"/>
          </a:xfrm>
          <a:prstGeom prst="down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חץ למטה 19"/>
          <p:cNvSpPr/>
          <p:nvPr/>
        </p:nvSpPr>
        <p:spPr>
          <a:xfrm>
            <a:off x="1907704" y="5401802"/>
            <a:ext cx="504056" cy="626175"/>
          </a:xfrm>
          <a:prstGeom prst="down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4" grpId="0" build="allAtOnce" animBg="1"/>
      <p:bldP spid="10" grpId="0" build="allAtOnce" animBg="1"/>
      <p:bldP spid="2" grpId="0"/>
      <p:bldP spid="16" grpId="0"/>
      <p:bldP spid="17" grpId="0"/>
      <p:bldP spid="3" grpId="0" animBg="1"/>
      <p:bldP spid="19" grpId="0" animBg="1"/>
      <p:bldP spid="2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endParaRPr lang="en-GB"/>
          </a:p>
        </p:txBody>
      </p:sp>
      <p:sp>
        <p:nvSpPr>
          <p:cNvPr id="6" name="כותרת 7"/>
          <p:cNvSpPr txBox="1">
            <a:spLocks/>
          </p:cNvSpPr>
          <p:nvPr/>
        </p:nvSpPr>
        <p:spPr>
          <a:xfrm>
            <a:off x="611560" y="908720"/>
            <a:ext cx="7772400" cy="147002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9600" b="1"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תודה רבה</a:t>
            </a:r>
            <a:endParaRPr kumimoji="0" lang="he-IL" sz="96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rebuchet MS" pitchFamily="34" charset="0"/>
              <a:ea typeface="+mn-ea"/>
            </a:endParaRPr>
          </a:p>
        </p:txBody>
      </p:sp>
      <p:sp>
        <p:nvSpPr>
          <p:cNvPr id="12" name="Freeform 25"/>
          <p:cNvSpPr>
            <a:spLocks noChangeAspect="1"/>
          </p:cNvSpPr>
          <p:nvPr/>
        </p:nvSpPr>
        <p:spPr bwMode="gray">
          <a:xfrm>
            <a:off x="848204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3" name="Freeform 30"/>
          <p:cNvSpPr>
            <a:spLocks noChangeAspect="1"/>
          </p:cNvSpPr>
          <p:nvPr/>
        </p:nvSpPr>
        <p:spPr bwMode="gray">
          <a:xfrm>
            <a:off x="8429652" y="0"/>
            <a:ext cx="214314"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8" name="TextBox 6"/>
          <p:cNvSpPr txBox="1">
            <a:spLocks noChangeArrowheads="1"/>
          </p:cNvSpPr>
          <p:nvPr/>
        </p:nvSpPr>
        <p:spPr bwMode="auto">
          <a:xfrm>
            <a:off x="1259632" y="2708920"/>
            <a:ext cx="6929486" cy="1815882"/>
          </a:xfrm>
          <a:prstGeom prst="rect">
            <a:avLst/>
          </a:prstGeom>
          <a:noFill/>
          <a:ln w="9525">
            <a:noFill/>
            <a:miter lim="800000"/>
            <a:headEnd/>
            <a:tailEnd/>
          </a:ln>
        </p:spPr>
        <p:txBody>
          <a:bodyPr wrap="square">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רו"ח אורנה </a:t>
            </a:r>
            <a:r>
              <a:rPr lang="he-I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גרדמן</a:t>
            </a:r>
            <a:endPar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E-mail:</a:t>
            </a: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ornag@bdo.co.il</a:t>
            </a:r>
          </a:p>
          <a:p>
            <a:pPr algn="ctr"/>
            <a:endPar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7" name="חץ למעלה 6">
            <a:hlinkClick r:id="rId2"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9512" y="620688"/>
            <a:ext cx="8190656" cy="5278368"/>
          </a:xfrm>
          <a:prstGeom prst="rect">
            <a:avLst/>
          </a:prstGeom>
        </p:spPr>
        <p:txBody>
          <a:bodyPr wrap="square">
            <a:spAutoFit/>
          </a:bodyPr>
          <a:lstStyle/>
          <a:p>
            <a:pPr>
              <a:lnSpc>
                <a:spcPct val="150000"/>
              </a:lnSpc>
            </a:pPr>
            <a:endParaRPr lang="he-IL" b="1" dirty="0" smtClean="0">
              <a:solidFill>
                <a:schemeClr val="accent1">
                  <a:lumMod val="75000"/>
                </a:schemeClr>
              </a:solidFill>
              <a:latin typeface="Arial" panose="020B0604020202020204" pitchFamily="34" charset="0"/>
              <a:cs typeface="Arial" panose="020B0604020202020204" pitchFamily="34" charset="0"/>
            </a:endParaRPr>
          </a:p>
          <a:p>
            <a:pPr>
              <a:lnSpc>
                <a:spcPct val="150000"/>
              </a:lnSpc>
              <a:spcBef>
                <a:spcPts val="1200"/>
              </a:spcBef>
            </a:pPr>
            <a:r>
              <a:rPr lang="he-IL" b="1" u="sng" dirty="0" smtClean="0">
                <a:solidFill>
                  <a:schemeClr val="accent1">
                    <a:lumMod val="75000"/>
                  </a:schemeClr>
                </a:solidFill>
                <a:latin typeface="Arial" panose="020B0604020202020204" pitchFamily="34" charset="0"/>
                <a:cs typeface="Arial" panose="020B0604020202020204" pitchFamily="34" charset="0"/>
              </a:rPr>
              <a:t>עקרונות כללים בנוגע לניהול הכספי</a:t>
            </a:r>
            <a:r>
              <a:rPr lang="he-IL" b="1" dirty="0" smtClean="0">
                <a:solidFill>
                  <a:schemeClr val="accent1">
                    <a:lumMod val="75000"/>
                  </a:schemeClr>
                </a:solidFill>
                <a:latin typeface="Arial" panose="020B0604020202020204" pitchFamily="34" charset="0"/>
                <a:cs typeface="Arial" panose="020B0604020202020204" pitchFamily="34" charset="0"/>
              </a:rPr>
              <a:t>:</a:t>
            </a:r>
          </a:p>
          <a:p>
            <a:pPr marL="285750" indent="-285750">
              <a:lnSpc>
                <a:spcPct val="150000"/>
              </a:lnSpc>
              <a:spcBef>
                <a:spcPts val="12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המערכת החשבונאית תנוהל על-ידי העמותה עצמה או גורם מטעמה</a:t>
            </a:r>
          </a:p>
          <a:p>
            <a:pPr marL="285750" indent="-285750">
              <a:lnSpc>
                <a:spcPct val="150000"/>
              </a:lnSpc>
              <a:spcBef>
                <a:spcPts val="6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הנהלת החשבונות תהיה אוטונומית ונפרדת מזו של תאגידים אחרים.</a:t>
            </a:r>
          </a:p>
          <a:p>
            <a:pPr marL="285750" indent="-285750">
              <a:lnSpc>
                <a:spcPct val="150000"/>
              </a:lnSpc>
              <a:spcBef>
                <a:spcPts val="6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רישומי הנהלת החשבונות יכללו כל פעילות כספית המבוצעת בעמותה, תוך התבססות על תיעוד נאות. בין היתר, על העמותה לשמור חשבוניות וקבלות וכן כל הסכם וכל מסמך המהווה בסיס לפעולות הכספיות שבוצעו.</a:t>
            </a:r>
          </a:p>
          <a:p>
            <a:pPr marL="285750" indent="-285750">
              <a:lnSpc>
                <a:spcPct val="150000"/>
              </a:lnSpc>
              <a:spcBef>
                <a:spcPts val="6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על העמותה לדאוג למנות אדם שיהיה מופקד על רישום הפעולות הכספיות, ולעדכן באופן שוטף את מערכת הנהלת החשבונות (בעמותה עם מחזור קטן יש אפשרות בתנאים מסוימים שרואה חשבון יערוך אותה) </a:t>
            </a:r>
          </a:p>
          <a:p>
            <a:pPr marL="285750" indent="-285750">
              <a:lnSpc>
                <a:spcPct val="150000"/>
              </a:lnSpc>
              <a:spcBef>
                <a:spcPts val="6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 הוצאת כספים מהעמותה תבוצע רק על-ידי גורמים מורשים ותוך תיעוד נאות</a:t>
            </a:r>
          </a:p>
        </p:txBody>
      </p:sp>
      <p:sp>
        <p:nvSpPr>
          <p:cNvPr id="3" name="Title 1"/>
          <p:cNvSpPr txBox="1">
            <a:spLocks/>
          </p:cNvSpPr>
          <p:nvPr/>
        </p:nvSpPr>
        <p:spPr>
          <a:xfrm>
            <a:off x="683568" y="0"/>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ניהול פנקסני חשבונות</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785318" y="714380"/>
            <a:ext cx="7470576" cy="5186035"/>
          </a:xfrm>
          <a:prstGeom prst="rect">
            <a:avLst/>
          </a:prstGeom>
        </p:spPr>
        <p:txBody>
          <a:bodyPr wrap="square">
            <a:spAutoFit/>
          </a:bodyPr>
          <a:lstStyle/>
          <a:p>
            <a:pPr>
              <a:lnSpc>
                <a:spcPct val="150000"/>
              </a:lnSpc>
              <a:spcBef>
                <a:spcPts val="300"/>
              </a:spcBef>
            </a:pPr>
            <a:r>
              <a:rPr lang="he-IL" sz="1200" b="1" dirty="0" smtClean="0">
                <a:solidFill>
                  <a:schemeClr val="accent1">
                    <a:lumMod val="75000"/>
                  </a:schemeClr>
                </a:solidFill>
                <a:latin typeface="Tahoma" pitchFamily="34" charset="0"/>
                <a:cs typeface="Tahoma" pitchFamily="34" charset="0"/>
              </a:rPr>
              <a:t>מערכת החשבונות תכלול:</a:t>
            </a:r>
          </a:p>
          <a:p>
            <a:pPr>
              <a:lnSpc>
                <a:spcPct val="150000"/>
              </a:lnSpc>
              <a:spcBef>
                <a:spcPts val="300"/>
              </a:spcBef>
            </a:pPr>
            <a:r>
              <a:rPr lang="he-IL" sz="1200" b="1" dirty="0" smtClean="0">
                <a:solidFill>
                  <a:schemeClr val="accent1">
                    <a:lumMod val="75000"/>
                  </a:schemeClr>
                </a:solidFill>
                <a:latin typeface="Tahoma" pitchFamily="34" charset="0"/>
                <a:cs typeface="Tahoma" pitchFamily="34" charset="0"/>
              </a:rPr>
              <a:t>א. ספר תקבולים ותשלומים, שבו יירשמו בטורים נפרדים: </a:t>
            </a:r>
            <a:endParaRPr lang="he-IL" sz="1200" b="1" dirty="0">
              <a:solidFill>
                <a:schemeClr val="accent1">
                  <a:lumMod val="75000"/>
                </a:schemeClr>
              </a:solidFill>
              <a:latin typeface="Tahoma" pitchFamily="34" charset="0"/>
              <a:cs typeface="Tahoma" pitchFamily="34" charset="0"/>
            </a:endParaRPr>
          </a:p>
          <a:p>
            <a:pPr>
              <a:lnSpc>
                <a:spcPct val="150000"/>
              </a:lnSpc>
              <a:spcBef>
                <a:spcPts val="300"/>
              </a:spcBef>
            </a:pPr>
            <a:r>
              <a:rPr lang="he-IL" sz="1200" b="1" dirty="0" smtClean="0">
                <a:solidFill>
                  <a:srgbClr val="FF0000"/>
                </a:solidFill>
                <a:latin typeface="Tahoma" pitchFamily="34" charset="0"/>
                <a:cs typeface="Tahoma" pitchFamily="34" charset="0"/>
              </a:rPr>
              <a:t> בצד התקבולים</a:t>
            </a:r>
            <a:r>
              <a:rPr lang="he-IL" sz="1200" b="1" dirty="0" smtClean="0">
                <a:solidFill>
                  <a:schemeClr val="accent1">
                    <a:lumMod val="75000"/>
                  </a:schemeClr>
                </a:solidFill>
                <a:latin typeface="Tahoma" pitchFamily="34" charset="0"/>
                <a:cs typeface="Tahoma" pitchFamily="34" charset="0"/>
              </a:rPr>
              <a:t>: </a:t>
            </a:r>
            <a:endParaRPr lang="he-IL" sz="1200" b="1" dirty="0">
              <a:solidFill>
                <a:schemeClr val="accent1">
                  <a:lumMod val="75000"/>
                </a:schemeClr>
              </a:solidFill>
              <a:latin typeface="Tahoma" pitchFamily="34" charset="0"/>
              <a:cs typeface="Tahoma" pitchFamily="34" charset="0"/>
            </a:endParaRPr>
          </a:p>
          <a:p>
            <a:pPr algn="just">
              <a:lnSpc>
                <a:spcPct val="150000"/>
              </a:lnSpc>
              <a:spcBef>
                <a:spcPts val="300"/>
              </a:spcBef>
            </a:pPr>
            <a:r>
              <a:rPr lang="he-IL" sz="1200" b="1" dirty="0" smtClean="0">
                <a:solidFill>
                  <a:schemeClr val="accent1">
                    <a:lumMod val="75000"/>
                  </a:schemeClr>
                </a:solidFill>
                <a:latin typeface="Tahoma" pitchFamily="34" charset="0"/>
                <a:cs typeface="Tahoma" pitchFamily="34" charset="0"/>
              </a:rPr>
              <a:t> הקצבות והשתתפויות מאחרים, כולל גופים ממשלתיים או עירוניים, תרומות אשר מקורן בארץ ותרומות שהתקבלו מחו"ל למעט תרומות מישות מדינית זרה, תרומות מישות מדינית זרה, הכנסות מריבית והפרשי הצמדה,</a:t>
            </a:r>
          </a:p>
          <a:p>
            <a:pPr algn="just">
              <a:lnSpc>
                <a:spcPct val="150000"/>
              </a:lnSpc>
              <a:spcBef>
                <a:spcPts val="300"/>
              </a:spcBef>
            </a:pPr>
            <a:r>
              <a:rPr lang="he-IL" sz="1200" b="1" dirty="0" smtClean="0">
                <a:solidFill>
                  <a:schemeClr val="accent1">
                    <a:lumMod val="75000"/>
                  </a:schemeClr>
                </a:solidFill>
                <a:latin typeface="Tahoma" pitchFamily="34" charset="0"/>
                <a:cs typeface="Tahoma" pitchFamily="34" charset="0"/>
              </a:rPr>
              <a:t>הכנסות מהשכרת נכסים, תקבולים מדמי חבר, הכנסות ממכירת שירותים ונכסים שאינם משמשים במישרין למטרות העמותה, תמורה בעד מכירת רכוש קבוע ונכסים הוניים, והכנסות אחרות.</a:t>
            </a:r>
          </a:p>
          <a:p>
            <a:pPr algn="just">
              <a:lnSpc>
                <a:spcPct val="150000"/>
              </a:lnSpc>
              <a:spcBef>
                <a:spcPts val="300"/>
              </a:spcBef>
            </a:pPr>
            <a:r>
              <a:rPr lang="he-IL" sz="1200" b="1" dirty="0" smtClean="0">
                <a:solidFill>
                  <a:schemeClr val="accent1">
                    <a:lumMod val="75000"/>
                  </a:schemeClr>
                </a:solidFill>
                <a:latin typeface="Tahoma" pitchFamily="34" charset="0"/>
                <a:cs typeface="Tahoma" pitchFamily="34" charset="0"/>
              </a:rPr>
              <a:t> </a:t>
            </a:r>
            <a:r>
              <a:rPr lang="he-IL" sz="1200" b="1" dirty="0" smtClean="0">
                <a:solidFill>
                  <a:srgbClr val="FF0000"/>
                </a:solidFill>
                <a:latin typeface="Tahoma" pitchFamily="34" charset="0"/>
                <a:cs typeface="Tahoma" pitchFamily="34" charset="0"/>
              </a:rPr>
              <a:t>בצד התשלומים</a:t>
            </a:r>
            <a:r>
              <a:rPr lang="he-IL" sz="1200" b="1" dirty="0" smtClean="0">
                <a:solidFill>
                  <a:schemeClr val="accent1">
                    <a:lumMod val="75000"/>
                  </a:schemeClr>
                </a:solidFill>
                <a:latin typeface="Tahoma" pitchFamily="34" charset="0"/>
                <a:cs typeface="Tahoma" pitchFamily="34" charset="0"/>
              </a:rPr>
              <a:t>: </a:t>
            </a:r>
          </a:p>
          <a:p>
            <a:pPr algn="just">
              <a:lnSpc>
                <a:spcPct val="150000"/>
              </a:lnSpc>
              <a:spcBef>
                <a:spcPts val="300"/>
              </a:spcBef>
            </a:pPr>
            <a:r>
              <a:rPr lang="he-IL" sz="1200" b="1" dirty="0" smtClean="0">
                <a:solidFill>
                  <a:schemeClr val="accent1">
                    <a:lumMod val="75000"/>
                  </a:schemeClr>
                </a:solidFill>
                <a:latin typeface="Tahoma" pitchFamily="34" charset="0"/>
                <a:cs typeface="Tahoma" pitchFamily="34" charset="0"/>
              </a:rPr>
              <a:t>תרומות והשתתפויות שניתנו לאדם אחר, שכר עבודה והוצאות נלוות, הוצאות הנהלה והוצאות </a:t>
            </a:r>
            <a:r>
              <a:rPr lang="he-IL" sz="1200" b="1" dirty="0" err="1" smtClean="0">
                <a:solidFill>
                  <a:schemeClr val="accent1">
                    <a:lumMod val="75000"/>
                  </a:schemeClr>
                </a:solidFill>
                <a:latin typeface="Tahoma" pitchFamily="34" charset="0"/>
                <a:cs typeface="Tahoma" pitchFamily="34" charset="0"/>
              </a:rPr>
              <a:t>כלליות,הוצאות</a:t>
            </a:r>
            <a:r>
              <a:rPr lang="he-IL" sz="1200" b="1" dirty="0" smtClean="0">
                <a:solidFill>
                  <a:schemeClr val="accent1">
                    <a:lumMod val="75000"/>
                  </a:schemeClr>
                </a:solidFill>
                <a:latin typeface="Tahoma" pitchFamily="34" charset="0"/>
                <a:cs typeface="Tahoma" pitchFamily="34" charset="0"/>
              </a:rPr>
              <a:t> ריבית והפרשי הצמדה, תשלומים לרכישת שירותים ונכסים שאינם משמשים במישרין למטרות העמותה, רכישות</a:t>
            </a:r>
          </a:p>
          <a:p>
            <a:pPr algn="just">
              <a:lnSpc>
                <a:spcPct val="150000"/>
              </a:lnSpc>
              <a:spcBef>
                <a:spcPts val="300"/>
              </a:spcBef>
            </a:pPr>
            <a:r>
              <a:rPr lang="he-IL" sz="1200" b="1" dirty="0" smtClean="0">
                <a:solidFill>
                  <a:schemeClr val="accent1">
                    <a:lumMod val="75000"/>
                  </a:schemeClr>
                </a:solidFill>
                <a:latin typeface="Tahoma" pitchFamily="34" charset="0"/>
                <a:cs typeface="Tahoma" pitchFamily="34" charset="0"/>
              </a:rPr>
              <a:t>הוניות, עסקות והלוואות שבוצעו בין העמותה לבין חבר ועד או קרוב של חבר ועד, והוצאות אחרות.</a:t>
            </a:r>
          </a:p>
          <a:p>
            <a:pPr algn="just">
              <a:lnSpc>
                <a:spcPct val="150000"/>
              </a:lnSpc>
              <a:spcBef>
                <a:spcPts val="300"/>
              </a:spcBef>
            </a:pPr>
            <a:r>
              <a:rPr lang="he-IL" sz="1200" b="1" dirty="0" smtClean="0">
                <a:solidFill>
                  <a:srgbClr val="FF0000"/>
                </a:solidFill>
                <a:latin typeface="Tahoma" pitchFamily="34" charset="0"/>
                <a:cs typeface="Tahoma" pitchFamily="34" charset="0"/>
              </a:rPr>
              <a:t>ספר כרוך </a:t>
            </a:r>
            <a:r>
              <a:rPr lang="he-IL" sz="1200" b="1" dirty="0" smtClean="0">
                <a:solidFill>
                  <a:schemeClr val="accent1">
                    <a:lumMod val="75000"/>
                  </a:schemeClr>
                </a:solidFill>
                <a:latin typeface="Tahoma" pitchFamily="34" charset="0"/>
                <a:cs typeface="Tahoma" pitchFamily="34" charset="0"/>
              </a:rPr>
              <a:t>ובו יירשמו נכסים שנתקבלו כתרומות או כמתנות; הרישום יכלול את שם הנותן או התורם, תיאור הנכס שנתקבל ומועד קבלתו.</a:t>
            </a:r>
          </a:p>
          <a:p>
            <a:pPr>
              <a:lnSpc>
                <a:spcPct val="150000"/>
              </a:lnSpc>
              <a:spcBef>
                <a:spcPts val="300"/>
              </a:spcBef>
            </a:pPr>
            <a:endParaRPr lang="he-IL" sz="1200" b="1" dirty="0" smtClean="0">
              <a:solidFill>
                <a:schemeClr val="accent1">
                  <a:lumMod val="75000"/>
                </a:schemeClr>
              </a:solidFill>
              <a:latin typeface="Tahoma" pitchFamily="34" charset="0"/>
              <a:cs typeface="Tahoma" pitchFamily="34" charset="0"/>
            </a:endParaRPr>
          </a:p>
          <a:p>
            <a:pPr>
              <a:lnSpc>
                <a:spcPct val="150000"/>
              </a:lnSpc>
              <a:spcBef>
                <a:spcPts val="300"/>
              </a:spcBef>
            </a:pPr>
            <a:r>
              <a:rPr lang="he-IL" sz="1200" b="1" dirty="0" smtClean="0">
                <a:solidFill>
                  <a:schemeClr val="accent1">
                    <a:lumMod val="75000"/>
                  </a:schemeClr>
                </a:solidFill>
                <a:latin typeface="Tahoma" pitchFamily="34" charset="0"/>
                <a:cs typeface="Tahoma" pitchFamily="34" charset="0"/>
              </a:rPr>
              <a:t>ב. תיק תיעוד חוץ.</a:t>
            </a:r>
          </a:p>
        </p:txBody>
      </p:sp>
      <p:sp>
        <p:nvSpPr>
          <p:cNvPr id="3" name="Title 1"/>
          <p:cNvSpPr txBox="1">
            <a:spLocks/>
          </p:cNvSpPr>
          <p:nvPr/>
        </p:nvSpPr>
        <p:spPr>
          <a:xfrm>
            <a:off x="683568" y="0"/>
            <a:ext cx="7674076" cy="714380"/>
          </a:xfrm>
          <a:prstGeom prst="rect">
            <a:avLst/>
          </a:prstGeom>
        </p:spPr>
        <p:txBody>
          <a:bodyPr vert="horz" lIns="91440" tIns="45720" rIns="91440" bIns="45720" rtlCol="1" anchor="ctr">
            <a:normAutofit fontScale="92500"/>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אופן ניהול פנקסני חשבונות –בעמותה "קטנה"</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6A01B7174A4DB44884E56AAAE95A0F30" ma:contentTypeVersion="0" ma:contentTypeDescription="צור מסמך חדש." ma:contentTypeScope="" ma:versionID="50674bfd7a536480a5d296c413ed766f">
  <xsd:schema xmlns:xsd="http://www.w3.org/2001/XMLSchema" xmlns:p="http://schemas.microsoft.com/office/2006/metadata/properties" targetNamespace="http://schemas.microsoft.com/office/2006/metadata/properties" ma:root="true" ma:fieldsID="2c7d503b2acf974fb06ee4efbd20f8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ma:readOnly="true"/>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9CCC151-9B64-48CF-A3C7-656312A61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6BF0BCE-BA91-4274-B797-EFE27176C6D9}">
  <ds:schemaRefs>
    <ds:schemaRef ds:uri="http://schemas.microsoft.com/sharepoint/v3/contenttype/forms"/>
  </ds:schemaRefs>
</ds:datastoreItem>
</file>

<file path=customXml/itemProps3.xml><?xml version="1.0" encoding="utf-8"?>
<ds:datastoreItem xmlns:ds="http://schemas.openxmlformats.org/officeDocument/2006/customXml" ds:itemID="{DE871F98-9781-4760-976E-465C55F4FBFC}">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5987</TotalTime>
  <Words>9453</Words>
  <Application>Microsoft Office PowerPoint</Application>
  <PresentationFormat>‫הצגה על המסך (4:3)</PresentationFormat>
  <Paragraphs>1295</Paragraphs>
  <Slides>75</Slides>
  <Notes>60</Notes>
  <HiddenSlides>14</HiddenSlides>
  <MMClips>0</MMClips>
  <ScaleCrop>false</ScaleCrop>
  <HeadingPairs>
    <vt:vector size="8" baseType="variant">
      <vt:variant>
        <vt:lpstr>גופנים בשימוש</vt:lpstr>
      </vt:variant>
      <vt:variant>
        <vt:i4>9</vt:i4>
      </vt:variant>
      <vt:variant>
        <vt:lpstr>ערכת נושא</vt:lpstr>
      </vt:variant>
      <vt:variant>
        <vt:i4>1</vt:i4>
      </vt:variant>
      <vt:variant>
        <vt:lpstr>שרתי OLE מוטבעים</vt:lpstr>
      </vt:variant>
      <vt:variant>
        <vt:i4>2</vt:i4>
      </vt:variant>
      <vt:variant>
        <vt:lpstr>כותרות שקופיות</vt:lpstr>
      </vt:variant>
      <vt:variant>
        <vt:i4>75</vt:i4>
      </vt:variant>
    </vt:vector>
  </HeadingPairs>
  <TitlesOfParts>
    <vt:vector size="87" baseType="lpstr">
      <vt:lpstr>Arial</vt:lpstr>
      <vt:lpstr>Calibri</vt:lpstr>
      <vt:lpstr>David</vt:lpstr>
      <vt:lpstr>Symbol</vt:lpstr>
      <vt:lpstr>Tahoma</vt:lpstr>
      <vt:lpstr>Times New Roman</vt:lpstr>
      <vt:lpstr>Trebuchet MS</vt:lpstr>
      <vt:lpstr>Wingdings</vt:lpstr>
      <vt:lpstr>Wingdings 2</vt:lpstr>
      <vt:lpstr>עיצוב מותאם אישית</vt:lpstr>
      <vt:lpstr>גליון עבודה</vt:lpstr>
      <vt:lpstr>Worksheet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הוצאות הנהלה וכלליות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השוואה בין דוחות חברה לדוחות אלכ"ר</vt:lpstr>
      <vt:lpstr>השוואה בין דוחות חברה לדוחות אלכ"ר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הבחנה בין ייעוד להגבלה</vt:lpstr>
      <vt:lpstr>מצגת של PowerPoint</vt:lpstr>
      <vt:lpstr>מצגת של PowerPoint</vt:lpstr>
      <vt:lpstr>דוח תזרים</vt:lpstr>
      <vt:lpstr>מצגת של PowerPoint</vt:lpstr>
      <vt:lpstr>מצגת של PowerPoint</vt:lpstr>
      <vt:lpstr>מצגת של PowerPoint</vt:lpstr>
      <vt:lpstr>מצגת של PowerPoint</vt:lpstr>
      <vt:lpstr>תרומות הקצבות ותמיכות-  מועד הכרה ואופן ההכרה</vt:lpstr>
      <vt:lpstr>מצגת של PowerPoint</vt:lpstr>
      <vt:lpstr>תרומות להשקעה ברכוש קבוע- תקן 36  מזומן מוגבל</vt:lpstr>
      <vt:lpstr>הקבלת מקורות: הקבלה חיצונית</vt:lpstr>
      <vt:lpstr>הקבלת מקורות: הקבלה פנימית</vt:lpstr>
      <vt:lpstr>מצגת של PowerPoint</vt:lpstr>
      <vt:lpstr>מצגת של PowerPoint</vt:lpstr>
      <vt:lpstr>מצגת של PowerPoint</vt:lpstr>
      <vt:lpstr>מצגת של PowerPoint</vt:lpstr>
      <vt:lpstr>נכסים שהתקבלו לשם העברתם לאחרים</vt:lpstr>
      <vt:lpstr>נכסים שהתקבלו לשם העברתם לאחרים</vt:lpstr>
      <vt:lpstr>הכנסות מתרומות , הקצבות וכו'- הצגה אלטרנטיבית </vt:lpstr>
      <vt:lpstr>שירותים המתקבלים ללא תמורה</vt:lpstr>
      <vt:lpstr>הבחנה בין תרומה לתמורה</vt:lpstr>
      <vt:lpstr>אופן הצגת תשלומי מס בדוחות הכספיים</vt:lpstr>
      <vt:lpstr>תקן 9 – מוסדות להשכלה גבוהה </vt:lpstr>
      <vt:lpstr>תקן 9 – מוסדות להשכלה גבוהה </vt:lpstr>
      <vt:lpstr>תקן 18- תקינה למוסדות בריאות </vt:lpstr>
      <vt:lpstr>מצגת של PowerPoint</vt:lpstr>
      <vt:lpstr>ניתוח דוחות כספיים- כלים טכניים</vt:lpstr>
      <vt:lpstr>ניתוח דוחות כספיים- ניתוח אופקי</vt:lpstr>
      <vt:lpstr>ניתוח דוחות כספיים- ניתוח אנכי</vt:lpstr>
      <vt:lpstr>ניתוח דוחות כספיים- עקרונות ודגשים</vt:lpstr>
      <vt:lpstr>יחסים פיננסים ((Financial Ratios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BDO Ziv Haft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עברית</dc:title>
  <dc:creator>michaly</dc:creator>
  <cp:lastModifiedBy>agudot</cp:lastModifiedBy>
  <cp:revision>1124</cp:revision>
  <dcterms:created xsi:type="dcterms:W3CDTF">2009-12-14T14:07:27Z</dcterms:created>
  <dcterms:modified xsi:type="dcterms:W3CDTF">2015-12-29T09:34:56Z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0x0101006A01B7174A4DB44884E56AAAE95A0F30</vt:lpwstr>
  </property>
</Properties>
</file>